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72" r:id="rId4"/>
    <p:sldId id="273" r:id="rId5"/>
    <p:sldId id="257" r:id="rId6"/>
    <p:sldId id="276" r:id="rId7"/>
    <p:sldId id="259" r:id="rId8"/>
    <p:sldId id="260" r:id="rId9"/>
    <p:sldId id="280" r:id="rId10"/>
    <p:sldId id="262" r:id="rId11"/>
    <p:sldId id="268" r:id="rId12"/>
    <p:sldId id="277" r:id="rId13"/>
    <p:sldId id="263" r:id="rId14"/>
    <p:sldId id="264" r:id="rId15"/>
    <p:sldId id="279" r:id="rId16"/>
    <p:sldId id="266" r:id="rId17"/>
    <p:sldId id="278" r:id="rId18"/>
    <p:sldId id="265" r:id="rId19"/>
    <p:sldId id="270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ssinc-pdc\data02\Company\Research\Benjamin\Gateways\Capital%20Investments\CapSpendingMasterData\Master%20Data\GWC%20Totals\GWCMasterList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hodge\Documents\Dan%20Work\HEC%20Project%20Work\MassINC%20GW%20City%20State%20Spending\GW%20City%20Data%20Template%20updated%20D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ssinc-pdc\data02\Company\Research\Benjamin\Gateways\Capital%20Investments\CapSpendingMasterData\Master%20Data\GWC%20Totals\GWCMasterList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assinc-pdc\data02\Company\Research\Benjamin\Gateways\Capital%20Investments\CapSpendingMasterData\Master%20Data\GWC%20Totals\GWCMasterLis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ssinc-pdc\data02\Company\Research\Benjamin\Gateways\Capital%20Investments\CapSpendingMasterData\Master%20Data\GWC%20Totals\GWCMasterLis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'GWC non Tax Cred'!$D$1138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'GWC non Tax Cred'!$B$1139:$B$1144</c:f>
              <c:strCache>
                <c:ptCount val="6"/>
                <c:pt idx="0">
                  <c:v>Education</c:v>
                </c:pt>
                <c:pt idx="1">
                  <c:v>Miscellaneous</c:v>
                </c:pt>
                <c:pt idx="2">
                  <c:v>Housing</c:v>
                </c:pt>
                <c:pt idx="3">
                  <c:v>Economic Development</c:v>
                </c:pt>
                <c:pt idx="4">
                  <c:v>Transportation</c:v>
                </c:pt>
                <c:pt idx="5">
                  <c:v>Energy &amp; Enivronment</c:v>
                </c:pt>
              </c:strCache>
            </c:strRef>
          </c:cat>
          <c:val>
            <c:numRef>
              <c:f>'GWC non Tax Cred'!$D$1139:$D$1144</c:f>
              <c:numCache>
                <c:formatCode>_("$"* #,##0_);_("$"* \(#,##0\);_("$"* "-"??_);_(@_)</c:formatCode>
                <c:ptCount val="6"/>
                <c:pt idx="0">
                  <c:v>5.3049999999999997</c:v>
                </c:pt>
                <c:pt idx="1">
                  <c:v>1.081</c:v>
                </c:pt>
                <c:pt idx="2">
                  <c:v>0.61899999999999999</c:v>
                </c:pt>
                <c:pt idx="3">
                  <c:v>0.60799999999999998</c:v>
                </c:pt>
                <c:pt idx="4">
                  <c:v>0.53800000000000003</c:v>
                </c:pt>
                <c:pt idx="5">
                  <c:v>0.30199999999999999</c:v>
                </c:pt>
              </c:numCache>
            </c:numRef>
          </c:val>
        </c:ser>
        <c:ser>
          <c:idx val="0"/>
          <c:order val="1"/>
          <c:tx>
            <c:strRef>
              <c:f>'GWC non Tax Cred'!$C$1138</c:f>
              <c:strCache>
                <c:ptCount val="1"/>
                <c:pt idx="0">
                  <c:v>Gateway Cities</c:v>
                </c:pt>
              </c:strCache>
            </c:strRef>
          </c:tx>
          <c:spPr>
            <a:solidFill>
              <a:srgbClr val="0D6363"/>
            </a:solidFill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'GWC non Tax Cred'!$B$1139:$B$1144</c:f>
              <c:strCache>
                <c:ptCount val="6"/>
                <c:pt idx="0">
                  <c:v>Education</c:v>
                </c:pt>
                <c:pt idx="1">
                  <c:v>Miscellaneous</c:v>
                </c:pt>
                <c:pt idx="2">
                  <c:v>Housing</c:v>
                </c:pt>
                <c:pt idx="3">
                  <c:v>Economic Development</c:v>
                </c:pt>
                <c:pt idx="4">
                  <c:v>Transportation</c:v>
                </c:pt>
                <c:pt idx="5">
                  <c:v>Energy &amp; Enivronment</c:v>
                </c:pt>
              </c:strCache>
            </c:strRef>
          </c:cat>
          <c:val>
            <c:numRef>
              <c:f>'GWC non Tax Cred'!$C$1139:$C$1144</c:f>
              <c:numCache>
                <c:formatCode>_("$"* #,##0_);_("$"* \(#,##0\);_("$"* "-"??_);_(@_)</c:formatCode>
                <c:ptCount val="6"/>
                <c:pt idx="0">
                  <c:v>1.6970000000000001</c:v>
                </c:pt>
                <c:pt idx="1">
                  <c:v>0.76600000000000001</c:v>
                </c:pt>
                <c:pt idx="2">
                  <c:v>0.26200000000000001</c:v>
                </c:pt>
                <c:pt idx="3">
                  <c:v>0.21</c:v>
                </c:pt>
                <c:pt idx="4">
                  <c:v>0.24</c:v>
                </c:pt>
                <c:pt idx="5">
                  <c:v>0.157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529328"/>
        <c:axId val="375530112"/>
      </c:barChart>
      <c:catAx>
        <c:axId val="37552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en-US"/>
          </a:p>
        </c:txPr>
        <c:crossAx val="375530112"/>
        <c:crosses val="autoZero"/>
        <c:auto val="1"/>
        <c:lblAlgn val="ctr"/>
        <c:lblOffset val="100"/>
        <c:noMultiLvlLbl val="0"/>
      </c:catAx>
      <c:valAx>
        <c:axId val="375530112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en-US"/>
          </a:p>
        </c:txPr>
        <c:crossAx val="375529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Sheet1!$C$50:$C$53</c:f>
              <c:strCache>
                <c:ptCount val="4"/>
                <c:pt idx="0">
                  <c:v>Population</c:v>
                </c:pt>
                <c:pt idx="1">
                  <c:v>Household Income</c:v>
                </c:pt>
                <c:pt idx="2">
                  <c:v>People in Poverty</c:v>
                </c:pt>
                <c:pt idx="3">
                  <c:v>State Investment</c:v>
                </c:pt>
              </c:strCache>
            </c:strRef>
          </c:cat>
          <c:val>
            <c:numRef>
              <c:f>Sheet1!$B$50:$B$53</c:f>
              <c:numCache>
                <c:formatCode>0%</c:formatCode>
                <c:ptCount val="4"/>
                <c:pt idx="0">
                  <c:v>0.25283022168562702</c:v>
                </c:pt>
                <c:pt idx="1">
                  <c:v>0.170860071615414</c:v>
                </c:pt>
                <c:pt idx="2">
                  <c:v>0.42658565612614202</c:v>
                </c:pt>
                <c:pt idx="3">
                  <c:v>0.39400000000000002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373672"/>
        <c:axId val="320369752"/>
      </c:barChart>
      <c:catAx>
        <c:axId val="32037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369752"/>
        <c:crosses val="autoZero"/>
        <c:auto val="1"/>
        <c:lblAlgn val="ctr"/>
        <c:lblOffset val="100"/>
        <c:noMultiLvlLbl val="0"/>
      </c:catAx>
      <c:valAx>
        <c:axId val="32036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37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745022142650021E-2"/>
          <c:y val="1.5708983972637761E-2"/>
          <c:w val="0.92293061323732994"/>
          <c:h val="0.871857756779039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/>
            </a:solidFill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'GWC non Tax Cred'!$B$1155:$B$1160</c:f>
              <c:strCache>
                <c:ptCount val="6"/>
                <c:pt idx="0">
                  <c:v>MassWorks</c:v>
                </c:pt>
                <c:pt idx="1">
                  <c:v>EDIP</c:v>
                </c:pt>
                <c:pt idx="2">
                  <c:v>Life Sciences Tax Credit</c:v>
                </c:pt>
                <c:pt idx="3">
                  <c:v>Historic Credit</c:v>
                </c:pt>
                <c:pt idx="4">
                  <c:v>Cultural Facilities Fund</c:v>
                </c:pt>
                <c:pt idx="5">
                  <c:v>Other State Capital Plan</c:v>
                </c:pt>
              </c:strCache>
            </c:strRef>
          </c:cat>
          <c:val>
            <c:numRef>
              <c:f>'GWC non Tax Cred'!$D$1155:$D$1160</c:f>
              <c:numCache>
                <c:formatCode>"$"#,##0_);[Red]\("$"#,##0\)</c:formatCode>
                <c:ptCount val="6"/>
                <c:pt idx="0">
                  <c:v>181</c:v>
                </c:pt>
                <c:pt idx="1">
                  <c:v>104</c:v>
                </c:pt>
                <c:pt idx="2">
                  <c:v>92</c:v>
                </c:pt>
                <c:pt idx="3">
                  <c:v>74</c:v>
                </c:pt>
                <c:pt idx="4">
                  <c:v>31</c:v>
                </c:pt>
                <c:pt idx="5">
                  <c:v>107</c:v>
                </c:pt>
              </c:numCache>
            </c:numRef>
          </c:val>
        </c:ser>
        <c:ser>
          <c:idx val="1"/>
          <c:order val="1"/>
          <c:spPr>
            <a:solidFill>
              <a:srgbClr val="0D6363"/>
            </a:solidFill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'GWC non Tax Cred'!$B$1155:$B$1160</c:f>
              <c:strCache>
                <c:ptCount val="6"/>
                <c:pt idx="0">
                  <c:v>MassWorks</c:v>
                </c:pt>
                <c:pt idx="1">
                  <c:v>EDIP</c:v>
                </c:pt>
                <c:pt idx="2">
                  <c:v>Life Sciences Tax Credit</c:v>
                </c:pt>
                <c:pt idx="3">
                  <c:v>Historic Credit</c:v>
                </c:pt>
                <c:pt idx="4">
                  <c:v>Cultural Facilities Fund</c:v>
                </c:pt>
                <c:pt idx="5">
                  <c:v>Other State Capital Plan</c:v>
                </c:pt>
              </c:strCache>
            </c:strRef>
          </c:cat>
          <c:val>
            <c:numRef>
              <c:f>'GWC non Tax Cred'!$C$1155:$C$1160</c:f>
              <c:numCache>
                <c:formatCode>"$"#,##0_);[Red]\("$"#,##0\)</c:formatCode>
                <c:ptCount val="6"/>
                <c:pt idx="0">
                  <c:v>99</c:v>
                </c:pt>
                <c:pt idx="1">
                  <c:v>33</c:v>
                </c:pt>
                <c:pt idx="2" formatCode="&quot;$&quot;#,##0.00_);[Red]\(&quot;$&quot;#,##0.00\)">
                  <c:v>1.9</c:v>
                </c:pt>
                <c:pt idx="3">
                  <c:v>30</c:v>
                </c:pt>
                <c:pt idx="4">
                  <c:v>8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0371320"/>
        <c:axId val="378680552"/>
      </c:barChart>
      <c:catAx>
        <c:axId val="320371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8680552"/>
        <c:crosses val="autoZero"/>
        <c:auto val="1"/>
        <c:lblAlgn val="ctr"/>
        <c:lblOffset val="100"/>
        <c:noMultiLvlLbl val="0"/>
      </c:catAx>
      <c:valAx>
        <c:axId val="378680552"/>
        <c:scaling>
          <c:orientation val="minMax"/>
        </c:scaling>
        <c:delete val="0"/>
        <c:axPos val="l"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en-US"/>
          </a:p>
        </c:txPr>
        <c:crossAx val="320371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'GWC non Tax Cred'!$B$1166:$B$1171</c:f>
              <c:strCache>
                <c:ptCount val="6"/>
                <c:pt idx="0">
                  <c:v>Historic Credit</c:v>
                </c:pt>
                <c:pt idx="1">
                  <c:v>Affordable Housing Trust Fund</c:v>
                </c:pt>
                <c:pt idx="2">
                  <c:v>Housing Stabilization Fund</c:v>
                </c:pt>
                <c:pt idx="3">
                  <c:v>State LIHTC</c:v>
                </c:pt>
                <c:pt idx="4">
                  <c:v>Capital Improvement Fund</c:v>
                </c:pt>
                <c:pt idx="5">
                  <c:v>HDIP</c:v>
                </c:pt>
              </c:strCache>
            </c:strRef>
          </c:cat>
          <c:val>
            <c:numRef>
              <c:f>'GWC non Tax Cred'!$D$1166:$D$1171</c:f>
              <c:numCache>
                <c:formatCode>"$"#,##0_);[Red]\("$"#,##0\)</c:formatCode>
                <c:ptCount val="6"/>
                <c:pt idx="0">
                  <c:v>175</c:v>
                </c:pt>
                <c:pt idx="1">
                  <c:v>174</c:v>
                </c:pt>
                <c:pt idx="2">
                  <c:v>75</c:v>
                </c:pt>
                <c:pt idx="3">
                  <c:v>60</c:v>
                </c:pt>
                <c:pt idx="4">
                  <c:v>25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spPr>
            <a:solidFill>
              <a:srgbClr val="0D6363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'GWC non Tax Cred'!$B$1166:$B$1171</c:f>
              <c:strCache>
                <c:ptCount val="6"/>
                <c:pt idx="0">
                  <c:v>Historic Credit</c:v>
                </c:pt>
                <c:pt idx="1">
                  <c:v>Affordable Housing Trust Fund</c:v>
                </c:pt>
                <c:pt idx="2">
                  <c:v>Housing Stabilization Fund</c:v>
                </c:pt>
                <c:pt idx="3">
                  <c:v>State LIHTC</c:v>
                </c:pt>
                <c:pt idx="4">
                  <c:v>Capital Improvement Fund</c:v>
                </c:pt>
                <c:pt idx="5">
                  <c:v>HDIP</c:v>
                </c:pt>
              </c:strCache>
            </c:strRef>
          </c:cat>
          <c:val>
            <c:numRef>
              <c:f>'GWC non Tax Cred'!$C$1166:$C$1171</c:f>
              <c:numCache>
                <c:formatCode>"$"#,##0_);[Red]\("$"#,##0\)</c:formatCode>
                <c:ptCount val="6"/>
                <c:pt idx="0">
                  <c:v>91</c:v>
                </c:pt>
                <c:pt idx="1">
                  <c:v>61</c:v>
                </c:pt>
                <c:pt idx="2">
                  <c:v>30</c:v>
                </c:pt>
                <c:pt idx="3">
                  <c:v>37</c:v>
                </c:pt>
                <c:pt idx="4">
                  <c:v>13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9979232"/>
        <c:axId val="429980408"/>
      </c:barChart>
      <c:catAx>
        <c:axId val="42997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en-US"/>
          </a:p>
        </c:txPr>
        <c:crossAx val="429980408"/>
        <c:crosses val="autoZero"/>
        <c:auto val="1"/>
        <c:lblAlgn val="ctr"/>
        <c:lblOffset val="100"/>
        <c:noMultiLvlLbl val="0"/>
      </c:catAx>
      <c:valAx>
        <c:axId val="429980408"/>
        <c:scaling>
          <c:orientation val="minMax"/>
        </c:scaling>
        <c:delete val="0"/>
        <c:axPos val="l"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en-US"/>
          </a:p>
        </c:txPr>
        <c:crossAx val="429979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D636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'GWC non Tax Cred'!$B$1174:$B$1176</c:f>
              <c:strCache>
                <c:ptCount val="3"/>
                <c:pt idx="0">
                  <c:v>Courts</c:v>
                </c:pt>
                <c:pt idx="1">
                  <c:v>Housing </c:v>
                </c:pt>
                <c:pt idx="2">
                  <c:v>Economic Development</c:v>
                </c:pt>
              </c:strCache>
            </c:strRef>
          </c:cat>
          <c:val>
            <c:numRef>
              <c:f>'GWC non Tax Cred'!$C$1174:$C$1176</c:f>
              <c:numCache>
                <c:formatCode>_("$"* #,##0_);_("$"* \(#,##0\);_("$"* "-"??_);_(@_)</c:formatCode>
                <c:ptCount val="3"/>
                <c:pt idx="0">
                  <c:v>282</c:v>
                </c:pt>
                <c:pt idx="1">
                  <c:v>262</c:v>
                </c:pt>
                <c:pt idx="2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680944"/>
        <c:axId val="378685256"/>
      </c:barChart>
      <c:catAx>
        <c:axId val="37868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en-US"/>
          </a:p>
        </c:txPr>
        <c:crossAx val="378685256"/>
        <c:crosses val="autoZero"/>
        <c:auto val="1"/>
        <c:lblAlgn val="ctr"/>
        <c:lblOffset val="100"/>
        <c:noMultiLvlLbl val="0"/>
      </c:catAx>
      <c:valAx>
        <c:axId val="378685256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en-US"/>
          </a:p>
        </c:txPr>
        <c:crossAx val="378680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0.43324</cdr:x>
      <cdr:y>0.4375</cdr:y>
    </cdr:from>
    <cdr:to>
      <cdr:x>0.49477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56090" y="21336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Calibri" panose="020F0502020204030204" pitchFamily="34" charset="0"/>
            </a:rPr>
            <a:t>$75</a:t>
          </a:r>
          <a:endParaRPr lang="en-US" sz="1600" dirty="0">
            <a:latin typeface="Calibri" panose="020F050202020403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6/27/2016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6/27/2016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0"/>
            <a:ext cx="9144000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2152" b="87979"/>
          <a:stretch/>
        </p:blipFill>
        <p:spPr bwMode="auto">
          <a:xfrm>
            <a:off x="1104900" y="381000"/>
            <a:ext cx="6896100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26595"/>
          <a:stretch/>
        </p:blipFill>
        <p:spPr bwMode="auto">
          <a:xfrm>
            <a:off x="1402080" y="1219200"/>
            <a:ext cx="6301740" cy="439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3894" y="5715000"/>
            <a:ext cx="3932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Make-It Springfield, Springfield, MA</a:t>
            </a:r>
          </a:p>
          <a:p>
            <a:pPr algn="ctr"/>
            <a:r>
              <a:rPr lang="en-US" dirty="0" smtClean="0"/>
              <a:t>June 30,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3965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Massachusetts invested more in court houses than in housing or economic development between FY 09 &amp; 13 – few large-scale investments for transformative development</a:t>
            </a:r>
            <a:endParaRPr lang="en-US" sz="26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379663"/>
              </p:ext>
            </p:extLst>
          </p:nvPr>
        </p:nvGraphicFramePr>
        <p:xfrm>
          <a:off x="214086" y="1600200"/>
          <a:ext cx="8472714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GATEWAY CITY </a:t>
            </a:r>
            <a:br>
              <a:rPr lang="en-US" dirty="0" smtClean="0"/>
            </a:br>
            <a:r>
              <a:rPr lang="en-US" dirty="0" smtClean="0"/>
              <a:t>REAL ESTATE MARKET TRENDS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609600"/>
            <a:ext cx="6019800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5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Comparing Pioneer Valley Gateway Cities to State</a:t>
            </a:r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0"/>
            <a:ext cx="8533926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342" y="1029220"/>
            <a:ext cx="77034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Holyoke and Springfield have much lower household incomes and much higher poverty rates, compared to state and all Gateway Cities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Holyoke and Springfield are economic centers with jobs but many workers live in surrounding towns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Chicopee and Westfield have lower poverty rates but still have challenges and lower income than state average</a:t>
            </a:r>
          </a:p>
        </p:txBody>
      </p:sp>
    </p:spTree>
    <p:extLst>
      <p:ext uri="{BB962C8B-B14F-4D97-AF65-F5344CB8AC3E}">
        <p14:creationId xmlns:p14="http://schemas.microsoft.com/office/powerpoint/2010/main" val="18240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Gateway City real estate markets are underperforming their share of the state population; Boston is dramatically over-performing</a:t>
            </a:r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6" y="2603500"/>
            <a:ext cx="855844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2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Since 2000, Boston has added $11 billion more in “new growth” to its tax rolls than Gateway Cities </a:t>
            </a:r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0041"/>
            <a:ext cx="8434332" cy="503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Growth Index for Assessed Property Values 2000-2015 – Holyoke and Springfield trail MA, Boston and Worcester</a:t>
            </a:r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004721" cy="50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Building permits in Gateway Cities exceeded Boston every year from 2000 to 2011 (except 2006) – dramatically different story over last few years</a:t>
            </a:r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799"/>
            <a:ext cx="8117673" cy="474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9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Building permits in Holyoke and Springfield trail Worcester and Boston; are well-below pre-recession levels</a:t>
            </a:r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86" y="1295401"/>
            <a:ext cx="8306014" cy="49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The “market gap” makes it financially unfeasible to build or redevelop in Gateway Cities </a:t>
            </a:r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7" y="2076450"/>
            <a:ext cx="7761533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Some examples of catalytic investments – Gateway Cities 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219200"/>
            <a:ext cx="7315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Lowell, MA – Hamilton Canal District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Worcester, MA – CitySquare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Each major project had a number of common elements to achieve success: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Sustained vision and commitment of public, non-profit and private leaders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Public investment (e.g., </a:t>
            </a:r>
            <a:r>
              <a:rPr lang="en-US" sz="2000" dirty="0" err="1" smtClean="0">
                <a:solidFill>
                  <a:srgbClr val="0D6363"/>
                </a:solidFill>
                <a:latin typeface="Calibri" panose="020F0502020204030204" pitchFamily="34" charset="0"/>
              </a:rPr>
              <a:t>MassWorks</a:t>
            </a: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) to help with infrastructure, roads, environmental remediation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Mix of anchor tenants (hospitals, insurance, UMass) and attracting small-medium sized diverse businesses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Connection/integration to downtown and commuter rail</a:t>
            </a:r>
          </a:p>
        </p:txBody>
      </p:sp>
    </p:spTree>
    <p:extLst>
      <p:ext uri="{BB962C8B-B14F-4D97-AF65-F5344CB8AC3E}">
        <p14:creationId xmlns:p14="http://schemas.microsoft.com/office/powerpoint/2010/main" val="30864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686800" cy="1752600"/>
          </a:xfrm>
        </p:spPr>
        <p:txBody>
          <a:bodyPr/>
          <a:lstStyle/>
          <a:p>
            <a:r>
              <a:rPr lang="en-US" dirty="0" smtClean="0"/>
              <a:t>An Analysis of State Investment in Gateway Cities</a:t>
            </a:r>
          </a:p>
          <a:p>
            <a:r>
              <a:rPr lang="en-US" dirty="0" smtClean="0"/>
              <a:t> and delivering transformative development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Rebuilding Renewal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4695784"/>
            <a:ext cx="2133599" cy="164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334000"/>
            <a:ext cx="1868424" cy="7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Some examples of catalytic investments – New York State 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128" y="1066800"/>
            <a:ext cx="731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Buffalo Billion - $1 billion on economic revitalization guided by development strategies and target industries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New York Upstate Revitalization Initiative (URI) - $1.5 billion to 3 regions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Goals of the URI: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Significant increase in permanent private sector jobs paying above average wages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Widespread increase in household wealth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Leverage public investment with 5 to 1 private investment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Competitive application process based on strategies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NY used financial settlement funds – intentional choice to use those funds for upstate NY revitalization</a:t>
            </a:r>
            <a:endParaRPr lang="en-US" sz="2400" dirty="0">
              <a:solidFill>
                <a:srgbClr val="0D63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Delivering Transformative Development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914400"/>
            <a:ext cx="8153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Identify revenues to increase the level of investment in transformative development</a:t>
            </a:r>
          </a:p>
          <a:p>
            <a:pPr marL="7429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Baker Administration economic development expands funding in TDI, brownfields, </a:t>
            </a:r>
            <a:r>
              <a:rPr lang="en-US" sz="2000" dirty="0" err="1" smtClean="0">
                <a:solidFill>
                  <a:srgbClr val="0D6363"/>
                </a:solidFill>
                <a:latin typeface="Calibri" panose="020F0502020204030204" pitchFamily="34" charset="0"/>
              </a:rPr>
              <a:t>MassWorks</a:t>
            </a: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, land assembly, etc.</a:t>
            </a:r>
          </a:p>
          <a:p>
            <a:pPr marL="7429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Given MA fiscal realities, further increases will be difficult but some options worth exploring if we want to “move the needle” </a:t>
            </a:r>
            <a:endParaRPr lang="en-US" sz="2000" dirty="0">
              <a:solidFill>
                <a:srgbClr val="0D6363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Better align investments with targeted redevelopment strategies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Use project selection criteria such as location in TDI District and will the project attract follow-on private investment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Creative/innovative higher education investments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Increase transparency and accountability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Create system/methods to track and evaluate state investments</a:t>
            </a:r>
          </a:p>
        </p:txBody>
      </p:sp>
    </p:spTree>
    <p:extLst>
      <p:ext uri="{BB962C8B-B14F-4D97-AF65-F5344CB8AC3E}">
        <p14:creationId xmlns:p14="http://schemas.microsoft.com/office/powerpoint/2010/main" val="25746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Today’s Presentation – New Gateway City Research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219200"/>
            <a:ext cx="7315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State investment from FY 2009-2013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Gateway City shares by category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Real estate development trends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Gateway Cities falling further behind during economic recovery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Case studies of catalytic investment and policy context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D6363"/>
                </a:solidFill>
                <a:latin typeface="Calibri" panose="020F0502020204030204" pitchFamily="34" charset="0"/>
              </a:rPr>
              <a:t>Three ideas to help deliver transformative development</a:t>
            </a:r>
            <a:endParaRPr lang="en-US" sz="2000" dirty="0">
              <a:solidFill>
                <a:srgbClr val="0D63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STATE INVESTMENT ANALYSIS</a:t>
            </a:r>
          </a:p>
          <a:p>
            <a:r>
              <a:rPr lang="en-US" dirty="0" smtClean="0"/>
              <a:t>FY09-FY13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6096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6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373922"/>
              </p:ext>
            </p:extLst>
          </p:nvPr>
        </p:nvGraphicFramePr>
        <p:xfrm>
          <a:off x="152400" y="1219200"/>
          <a:ext cx="8669694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086" y="188683"/>
            <a:ext cx="8091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</a:rPr>
              <a:t>FY 09 </a:t>
            </a:r>
            <a:r>
              <a:rPr lang="en-US" sz="2600" dirty="0" smtClean="0">
                <a:latin typeface="Calibri" panose="020F0502020204030204" pitchFamily="34" charset="0"/>
              </a:rPr>
              <a:t>to FY13, Massachusetts invested </a:t>
            </a:r>
            <a:r>
              <a:rPr lang="en-US" sz="2600" b="1" dirty="0" smtClean="0">
                <a:latin typeface="Calibri" panose="020F0502020204030204" pitchFamily="34" charset="0"/>
              </a:rPr>
              <a:t>$3.3 billion </a:t>
            </a:r>
            <a:r>
              <a:rPr lang="en-US" sz="2600" dirty="0" smtClean="0">
                <a:latin typeface="Calibri" panose="020F0502020204030204" pitchFamily="34" charset="0"/>
              </a:rPr>
              <a:t>in Gateway Cities; nearly half went to educational facilities </a:t>
            </a:r>
            <a:endParaRPr 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</a:rPr>
              <a:t>FY 09 </a:t>
            </a:r>
            <a:r>
              <a:rPr lang="en-US" sz="2600" dirty="0" smtClean="0">
                <a:latin typeface="Calibri" panose="020F0502020204030204" pitchFamily="34" charset="0"/>
              </a:rPr>
              <a:t>to FY13, Gateway Cities received 39% of state total</a:t>
            </a:r>
            <a:endParaRPr lang="en-US" sz="26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9322496"/>
              </p:ext>
            </p:extLst>
          </p:nvPr>
        </p:nvGraphicFramePr>
        <p:xfrm>
          <a:off x="1143000" y="1447800"/>
          <a:ext cx="6781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41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Most of this investment in educational facilities went to </a:t>
            </a:r>
            <a:br>
              <a:rPr lang="en-US" sz="2600" dirty="0" smtClean="0">
                <a:latin typeface="Calibri" panose="020F0502020204030204" pitchFamily="34" charset="0"/>
              </a:rPr>
            </a:br>
            <a:r>
              <a:rPr lang="en-US" sz="2600" dirty="0" smtClean="0">
                <a:latin typeface="Calibri" panose="020F0502020204030204" pitchFamily="34" charset="0"/>
              </a:rPr>
              <a:t>K-12 schools</a:t>
            </a:r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97707" cy="49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Calibri" panose="020F0502020204030204" pitchFamily="34" charset="0"/>
              </a:rPr>
              <a:t>MassWorks</a:t>
            </a:r>
            <a:r>
              <a:rPr lang="en-US" sz="2600" dirty="0" smtClean="0">
                <a:latin typeface="Calibri" panose="020F0502020204030204" pitchFamily="34" charset="0"/>
              </a:rPr>
              <a:t> accounted for more than half of the state’s economic development investment in Gateway Cities</a:t>
            </a:r>
            <a:endParaRPr lang="en-US" sz="26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77900"/>
              </p:ext>
            </p:extLst>
          </p:nvPr>
        </p:nvGraphicFramePr>
        <p:xfrm>
          <a:off x="214086" y="1676400"/>
          <a:ext cx="8669694" cy="459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86" y="188683"/>
            <a:ext cx="8091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 panose="020F0502020204030204" pitchFamily="34" charset="0"/>
              </a:rPr>
              <a:t>Historic tax credits provided the most important resource for housing development in Gateway Cities</a:t>
            </a:r>
            <a:endParaRPr lang="en-US" sz="26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11681"/>
              </p:ext>
            </p:extLst>
          </p:nvPr>
        </p:nvGraphicFramePr>
        <p:xfrm>
          <a:off x="237153" y="1524000"/>
          <a:ext cx="8669694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32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428</TotalTime>
  <Words>617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Wingdings</vt:lpstr>
      <vt:lpstr>Wingdings 2</vt:lpstr>
      <vt:lpstr>Civic</vt:lpstr>
      <vt:lpstr>PowerPoint Presentation</vt:lpstr>
      <vt:lpstr>Rebuilding Renewal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Forman</dc:creator>
  <cp:lastModifiedBy>Dan Hodge</cp:lastModifiedBy>
  <cp:revision>27</cp:revision>
  <dcterms:created xsi:type="dcterms:W3CDTF">2016-04-29T11:59:37Z</dcterms:created>
  <dcterms:modified xsi:type="dcterms:W3CDTF">2016-06-27T13:30:27Z</dcterms:modified>
</cp:coreProperties>
</file>