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6" r:id="rId2"/>
    <p:sldId id="281" r:id="rId3"/>
    <p:sldId id="279" r:id="rId4"/>
    <p:sldId id="282" r:id="rId5"/>
    <p:sldId id="280" r:id="rId6"/>
    <p:sldId id="264" r:id="rId7"/>
    <p:sldId id="276" r:id="rId8"/>
    <p:sldId id="283" r:id="rId9"/>
    <p:sldId id="277" r:id="rId10"/>
    <p:sldId id="278" r:id="rId11"/>
    <p:sldId id="285" r:id="rId12"/>
    <p:sldId id="28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EB60"/>
    <a:srgbClr val="FFCC66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99" d="100"/>
          <a:sy n="99" d="100"/>
        </p:scale>
        <p:origin x="-248" y="4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BBY804\Desktop\Early%20College%20One-Pager%20Charts_6-29-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BY804\Desktop\Early%20College%20One-Pager%20Charts_6-29-2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BY804\Desktop\Early%20College%20One-Pager%20Charts_6-29-2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BY804\Desktop\Early%20College%20One-Pager%20Charts_6-29-20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BBY804\Desktop\Early%20College%20One-Pager%20Charts_6-29-20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BBY804\Desktop\Early%20College%20One-Pager%20Charts_6-29-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Sheet1!$C$4</c:f>
              <c:strCache>
                <c:ptCount val="1"/>
                <c:pt idx="0">
                  <c:v>Income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9AEA-3E43-B890-AB53350113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Sheet1!$B$5:$B$6</c:f>
              <c:strCache>
                <c:ptCount val="2"/>
                <c:pt idx="0">
                  <c:v>Low-Income </c:v>
                </c:pt>
                <c:pt idx="1">
                  <c:v>Non-Low-Income</c:v>
                </c:pt>
              </c:strCache>
            </c:strRef>
          </c:cat>
          <c:val>
            <c:numRef>
              <c:f>Sheet1!$C$5:$C$6</c:f>
              <c:numCache>
                <c:formatCode>_("$"* #,##0_);_("$"* \(#,##0\);_("$"* "-"??_);_(@_)</c:formatCode>
                <c:ptCount val="2"/>
                <c:pt idx="0">
                  <c:v>35909</c:v>
                </c:pt>
                <c:pt idx="1">
                  <c:v>49888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EA-3E43-B890-AB53350113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003136"/>
        <c:axId val="195047808"/>
      </c:barChart>
      <c:catAx>
        <c:axId val="195003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5047808"/>
        <c:crosses val="autoZero"/>
        <c:auto val="1"/>
        <c:lblAlgn val="ctr"/>
        <c:lblOffset val="100"/>
        <c:noMultiLvlLbl val="0"/>
      </c:catAx>
      <c:valAx>
        <c:axId val="195047808"/>
        <c:scaling>
          <c:orientation val="minMax"/>
        </c:scaling>
        <c:delete val="0"/>
        <c:axPos val="l"/>
        <c:numFmt formatCode="_(&quot;$&quot;* #,##0_);_(&quot;$&quot;* \(#,##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5003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2.2809745982374289E-2"/>
          <c:w val="1"/>
          <c:h val="0.86104476063546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'Chart 1 data'!$A$6</c:f>
              <c:strCache>
                <c:ptCount val="1"/>
                <c:pt idx="0">
                  <c:v>FY19</c:v>
                </c:pt>
              </c:strCache>
            </c:strRef>
          </c:tx>
          <c:spPr>
            <a:ln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800"/>
                      <a:t>1,140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9A5-9A44-B27A-02BAD417833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800"/>
                      <a:t>5,000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9A5-9A44-B27A-02BAD417833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A5-9A44-B27A-02BAD41783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 1 data'!$B$5:$D$5</c:f>
              <c:strCache>
                <c:ptCount val="3"/>
                <c:pt idx="0">
                  <c:v>Students Enrolled</c:v>
                </c:pt>
                <c:pt idx="1">
                  <c:v>Credits Earned</c:v>
                </c:pt>
                <c:pt idx="2">
                  <c:v>Savings to Families</c:v>
                </c:pt>
              </c:strCache>
            </c:strRef>
          </c:cat>
          <c:val>
            <c:numRef>
              <c:f>'Chart 1 data'!$B$6:$D$6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9A5-9A44-B27A-02BAD4178335}"/>
            </c:ext>
          </c:extLst>
        </c:ser>
        <c:ser>
          <c:idx val="1"/>
          <c:order val="1"/>
          <c:tx>
            <c:strRef>
              <c:f>'Chart 1 data'!$A$7</c:f>
              <c:strCache>
                <c:ptCount val="1"/>
                <c:pt idx="0">
                  <c:v>FY20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800"/>
                      <a:t>2,065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49A5-9A44-B27A-02BAD417833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800"/>
                      <a:t>14,000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49A5-9A44-B27A-02BAD417833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9A5-9A44-B27A-02BAD41783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 1 data'!$B$5:$D$5</c:f>
              <c:strCache>
                <c:ptCount val="3"/>
                <c:pt idx="0">
                  <c:v>Students Enrolled</c:v>
                </c:pt>
                <c:pt idx="1">
                  <c:v>Credits Earned</c:v>
                </c:pt>
                <c:pt idx="2">
                  <c:v>Savings to Families</c:v>
                </c:pt>
              </c:strCache>
            </c:strRef>
          </c:cat>
          <c:val>
            <c:numRef>
              <c:f>'Chart 1 data'!$B$7:$D$7</c:f>
              <c:numCache>
                <c:formatCode>General</c:formatCode>
                <c:ptCount val="3"/>
                <c:pt idx="0">
                  <c:v>1.8114035087719298</c:v>
                </c:pt>
                <c:pt idx="1">
                  <c:v>2.8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9A5-9A44-B27A-02BAD4178335}"/>
            </c:ext>
          </c:extLst>
        </c:ser>
        <c:ser>
          <c:idx val="2"/>
          <c:order val="2"/>
          <c:tx>
            <c:strRef>
              <c:f>'Chart 1 data'!$A$8</c:f>
              <c:strCache>
                <c:ptCount val="1"/>
                <c:pt idx="0">
                  <c:v>FY21 (projected)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800"/>
                      <a:t>3,500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49A5-9A44-B27A-02BAD417833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800"/>
                      <a:t>25,000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49A5-9A44-B27A-02BAD417833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9A5-9A44-B27A-02BAD41783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 1 data'!$B$5:$D$5</c:f>
              <c:strCache>
                <c:ptCount val="3"/>
                <c:pt idx="0">
                  <c:v>Students Enrolled</c:v>
                </c:pt>
                <c:pt idx="1">
                  <c:v>Credits Earned</c:v>
                </c:pt>
                <c:pt idx="2">
                  <c:v>Savings to Families</c:v>
                </c:pt>
              </c:strCache>
            </c:strRef>
          </c:cat>
          <c:val>
            <c:numRef>
              <c:f>'Chart 1 data'!$B$8:$D$8</c:f>
              <c:numCache>
                <c:formatCode>General</c:formatCode>
                <c:ptCount val="3"/>
                <c:pt idx="0">
                  <c:v>3.0701754385964914</c:v>
                </c:pt>
                <c:pt idx="1">
                  <c:v>5</c:v>
                </c:pt>
                <c:pt idx="2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9A5-9A44-B27A-02BAD41783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2"/>
        <c:overlap val="-6"/>
        <c:axId val="194596864"/>
        <c:axId val="194598400"/>
      </c:barChart>
      <c:catAx>
        <c:axId val="194596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94598400"/>
        <c:crosses val="autoZero"/>
        <c:auto val="1"/>
        <c:lblAlgn val="ctr"/>
        <c:lblOffset val="100"/>
        <c:noMultiLvlLbl val="0"/>
      </c:catAx>
      <c:valAx>
        <c:axId val="1945984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4596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9723865877712032E-2"/>
          <c:y val="0.16381675463195405"/>
          <c:w val="0.23615327669840086"/>
          <c:h val="0.17055207912385759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448097833924605E-2"/>
          <c:y val="2.2401050324278405E-2"/>
          <c:w val="0.94706054050935939"/>
          <c:h val="0.8594248022096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Data!$B$8</c:f>
              <c:strCache>
                <c:ptCount val="1"/>
                <c:pt idx="0">
                  <c:v>Early College Students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Data!$A$9:$A$12</c:f>
              <c:strCache>
                <c:ptCount val="4"/>
                <c:pt idx="0">
                  <c:v>Hispanic</c:v>
                </c:pt>
                <c:pt idx="1">
                  <c:v>Black</c:v>
                </c:pt>
                <c:pt idx="2">
                  <c:v>White</c:v>
                </c:pt>
                <c:pt idx="3">
                  <c:v>Asian</c:v>
                </c:pt>
              </c:strCache>
            </c:strRef>
          </c:cat>
          <c:val>
            <c:numRef>
              <c:f>Data!$B$9:$B$12</c:f>
              <c:numCache>
                <c:formatCode>0%</c:formatCode>
                <c:ptCount val="4"/>
                <c:pt idx="0">
                  <c:v>0.55000000000000004</c:v>
                </c:pt>
                <c:pt idx="1">
                  <c:v>0.24</c:v>
                </c:pt>
                <c:pt idx="2">
                  <c:v>0.14000000000000001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0C-2144-98EB-90775E0669B0}"/>
            </c:ext>
          </c:extLst>
        </c:ser>
        <c:ser>
          <c:idx val="1"/>
          <c:order val="1"/>
          <c:tx>
            <c:strRef>
              <c:f>Data!$C$8</c:f>
              <c:strCache>
                <c:ptCount val="1"/>
                <c:pt idx="0">
                  <c:v>Other Students in the Same High School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Data!$A$9:$A$12</c:f>
              <c:strCache>
                <c:ptCount val="4"/>
                <c:pt idx="0">
                  <c:v>Hispanic</c:v>
                </c:pt>
                <c:pt idx="1">
                  <c:v>Black</c:v>
                </c:pt>
                <c:pt idx="2">
                  <c:v>White</c:v>
                </c:pt>
                <c:pt idx="3">
                  <c:v>Asian</c:v>
                </c:pt>
              </c:strCache>
            </c:strRef>
          </c:cat>
          <c:val>
            <c:numRef>
              <c:f>Data!$C$9:$C$12</c:f>
              <c:numCache>
                <c:formatCode>0%</c:formatCode>
                <c:ptCount val="4"/>
                <c:pt idx="0">
                  <c:v>0.52</c:v>
                </c:pt>
                <c:pt idx="1">
                  <c:v>0.12</c:v>
                </c:pt>
                <c:pt idx="2">
                  <c:v>0.26</c:v>
                </c:pt>
                <c:pt idx="3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0C-2144-98EB-90775E0669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4722048"/>
        <c:axId val="194727936"/>
      </c:barChart>
      <c:catAx>
        <c:axId val="194722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94727936"/>
        <c:crosses val="autoZero"/>
        <c:auto val="1"/>
        <c:lblAlgn val="ctr"/>
        <c:lblOffset val="100"/>
        <c:noMultiLvlLbl val="0"/>
      </c:catAx>
      <c:valAx>
        <c:axId val="19472793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94722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699586423877471"/>
          <c:y val="4.9483851941949916E-2"/>
          <c:w val="0.38159349442221979"/>
          <c:h val="0.18957116137260974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203242887110126E-2"/>
          <c:y val="0.23703056778908338"/>
          <c:w val="0.92559351422577973"/>
          <c:h val="0.622795224668006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'Chart 3 data'!$A$2</c:f>
              <c:strCache>
                <c:ptCount val="1"/>
                <c:pt idx="0">
                  <c:v>Share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0389-8F41-BB5F-25023EA8736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 3 data'!$B$1:$C$1</c:f>
              <c:strCache>
                <c:ptCount val="2"/>
                <c:pt idx="0">
                  <c:v>Students in Statistical Comparison Group</c:v>
                </c:pt>
                <c:pt idx="1">
                  <c:v>Students in Early College </c:v>
                </c:pt>
              </c:strCache>
            </c:strRef>
          </c:cat>
          <c:val>
            <c:numRef>
              <c:f>'Chart 3 data'!$B$2:$C$2</c:f>
              <c:numCache>
                <c:formatCode>0%</c:formatCode>
                <c:ptCount val="2"/>
                <c:pt idx="0">
                  <c:v>0.68</c:v>
                </c:pt>
                <c:pt idx="1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89-8F41-BB5F-25023EA873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4763008"/>
        <c:axId val="194764800"/>
      </c:barChart>
      <c:catAx>
        <c:axId val="194763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94764800"/>
        <c:crosses val="autoZero"/>
        <c:auto val="1"/>
        <c:lblAlgn val="ctr"/>
        <c:lblOffset val="100"/>
        <c:noMultiLvlLbl val="0"/>
      </c:catAx>
      <c:valAx>
        <c:axId val="19476480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947630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9607840385161425E-2"/>
          <c:y val="0.1790633608815427"/>
          <c:w val="0.94911646116798454"/>
          <c:h val="0.741689334287759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'Chart 2 and 4 data'!$C$6</c:f>
              <c:strCache>
                <c:ptCount val="1"/>
                <c:pt idx="0">
                  <c:v>Students in Statistical Comparison Group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 2 and 4 data'!$A$7:$A$9</c:f>
              <c:strCache>
                <c:ptCount val="3"/>
                <c:pt idx="0">
                  <c:v>All Students</c:v>
                </c:pt>
                <c:pt idx="1">
                  <c:v>Black Students</c:v>
                </c:pt>
                <c:pt idx="2">
                  <c:v>Hispanic Students</c:v>
                </c:pt>
              </c:strCache>
            </c:strRef>
          </c:cat>
          <c:val>
            <c:numRef>
              <c:f>'Chart 2 and 4 data'!$C$7:$C$9</c:f>
              <c:numCache>
                <c:formatCode>0%</c:formatCode>
                <c:ptCount val="3"/>
                <c:pt idx="0">
                  <c:v>0.53</c:v>
                </c:pt>
                <c:pt idx="1">
                  <c:v>0.54</c:v>
                </c:pt>
                <c:pt idx="2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0E-6949-8C31-7A667197693C}"/>
            </c:ext>
          </c:extLst>
        </c:ser>
        <c:ser>
          <c:idx val="1"/>
          <c:order val="1"/>
          <c:tx>
            <c:strRef>
              <c:f>'Chart 2 and 4 data'!$B$6</c:f>
              <c:strCache>
                <c:ptCount val="1"/>
                <c:pt idx="0">
                  <c:v>Students in Early College 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 2 and 4 data'!$A$7:$A$9</c:f>
              <c:strCache>
                <c:ptCount val="3"/>
                <c:pt idx="0">
                  <c:v>All Students</c:v>
                </c:pt>
                <c:pt idx="1">
                  <c:v>Black Students</c:v>
                </c:pt>
                <c:pt idx="2">
                  <c:v>Hispanic Students</c:v>
                </c:pt>
              </c:strCache>
            </c:strRef>
          </c:cat>
          <c:val>
            <c:numRef>
              <c:f>'Chart 2 and 4 data'!$B$7:$B$9</c:f>
              <c:numCache>
                <c:formatCode>0%</c:formatCode>
                <c:ptCount val="3"/>
                <c:pt idx="0">
                  <c:v>0.64</c:v>
                </c:pt>
                <c:pt idx="1">
                  <c:v>0.69</c:v>
                </c:pt>
                <c:pt idx="2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0E-6949-8C31-7A66719769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2"/>
        <c:overlap val="-6"/>
        <c:axId val="194353792"/>
        <c:axId val="194367872"/>
      </c:barChart>
      <c:catAx>
        <c:axId val="194353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94367872"/>
        <c:crosses val="autoZero"/>
        <c:auto val="1"/>
        <c:lblAlgn val="ctr"/>
        <c:lblOffset val="100"/>
        <c:noMultiLvlLbl val="0"/>
      </c:catAx>
      <c:valAx>
        <c:axId val="1943678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94353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48093466729524"/>
          <c:y val="9.8126809509000532E-2"/>
          <c:w val="0.37127850848633281"/>
          <c:h val="0.16251777502925907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416750023510898E-2"/>
          <c:y val="2.2401050324278405E-2"/>
          <c:w val="0.95758324997648914"/>
          <c:h val="0.927053364740960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Data!$A$15</c:f>
              <c:strCache>
                <c:ptCount val="1"/>
                <c:pt idx="0">
                  <c:v>2-Year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3434-6340-B7B9-413E548E8EDA}"/>
              </c:ext>
            </c:extLst>
          </c:dPt>
          <c:cat>
            <c:strRef>
              <c:f>Data!$B$14:$C$14</c:f>
              <c:strCache>
                <c:ptCount val="2"/>
                <c:pt idx="0">
                  <c:v>Students in Statistical Control Group</c:v>
                </c:pt>
                <c:pt idx="1">
                  <c:v>Students in Early College </c:v>
                </c:pt>
              </c:strCache>
            </c:strRef>
          </c:cat>
          <c:val>
            <c:numRef>
              <c:f>Data!$B$15:$C$15</c:f>
              <c:numCache>
                <c:formatCode>0%</c:formatCode>
                <c:ptCount val="2"/>
                <c:pt idx="0">
                  <c:v>0.18</c:v>
                </c:pt>
                <c:pt idx="1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34-6340-B7B9-413E548E8EDA}"/>
            </c:ext>
          </c:extLst>
        </c:ser>
        <c:ser>
          <c:idx val="1"/>
          <c:order val="1"/>
          <c:tx>
            <c:strRef>
              <c:f>Data!$A$16</c:f>
              <c:strCache>
                <c:ptCount val="1"/>
                <c:pt idx="0">
                  <c:v>4-Year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4-3434-6340-B7B9-413E548E8EDA}"/>
              </c:ext>
            </c:extLst>
          </c:dPt>
          <c:cat>
            <c:strRef>
              <c:f>Data!$B$14:$C$14</c:f>
              <c:strCache>
                <c:ptCount val="2"/>
                <c:pt idx="0">
                  <c:v>Students in Statistical Control Group</c:v>
                </c:pt>
                <c:pt idx="1">
                  <c:v>Students in Early College </c:v>
                </c:pt>
              </c:strCache>
            </c:strRef>
          </c:cat>
          <c:val>
            <c:numRef>
              <c:f>Data!$B$16:$C$16</c:f>
              <c:numCache>
                <c:formatCode>0%</c:formatCode>
                <c:ptCount val="2"/>
                <c:pt idx="0">
                  <c:v>0.38</c:v>
                </c:pt>
                <c:pt idx="1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434-6340-B7B9-413E548E8E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4077440"/>
        <c:axId val="194078976"/>
      </c:barChart>
      <c:catAx>
        <c:axId val="194077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94078976"/>
        <c:crosses val="autoZero"/>
        <c:auto val="1"/>
        <c:lblAlgn val="ctr"/>
        <c:lblOffset val="100"/>
        <c:noMultiLvlLbl val="0"/>
      </c:catAx>
      <c:valAx>
        <c:axId val="19407897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94077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416750023510898E-2"/>
          <c:y val="2.2401050324278405E-2"/>
          <c:w val="0.95758324997648914"/>
          <c:h val="0.927053364740960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Data!$A$15</c:f>
              <c:strCache>
                <c:ptCount val="1"/>
                <c:pt idx="0">
                  <c:v>2-Year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Data!$B$14:$C$14</c:f>
              <c:strCache>
                <c:ptCount val="2"/>
                <c:pt idx="0">
                  <c:v>Students in Statistical Control Group</c:v>
                </c:pt>
                <c:pt idx="1">
                  <c:v>Students in Early College </c:v>
                </c:pt>
              </c:strCache>
            </c:strRef>
          </c:cat>
          <c:val>
            <c:numRef>
              <c:f>Data!$B$15:$C$15</c:f>
              <c:numCache>
                <c:formatCode>0%</c:formatCode>
                <c:ptCount val="2"/>
                <c:pt idx="0">
                  <c:v>0.18</c:v>
                </c:pt>
                <c:pt idx="1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55-534B-8601-B91EAA5DC0D4}"/>
            </c:ext>
          </c:extLst>
        </c:ser>
        <c:ser>
          <c:idx val="1"/>
          <c:order val="1"/>
          <c:tx>
            <c:strRef>
              <c:f>Data!$A$16</c:f>
              <c:strCache>
                <c:ptCount val="1"/>
                <c:pt idx="0">
                  <c:v>4-Year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Data!$B$14:$C$14</c:f>
              <c:strCache>
                <c:ptCount val="2"/>
                <c:pt idx="0">
                  <c:v>Students in Statistical Control Group</c:v>
                </c:pt>
                <c:pt idx="1">
                  <c:v>Students in Early College </c:v>
                </c:pt>
              </c:strCache>
            </c:strRef>
          </c:cat>
          <c:val>
            <c:numRef>
              <c:f>Data!$B$16:$C$16</c:f>
              <c:numCache>
                <c:formatCode>0%</c:formatCode>
                <c:ptCount val="2"/>
                <c:pt idx="0">
                  <c:v>0.38</c:v>
                </c:pt>
                <c:pt idx="1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55-534B-8601-B91EAA5DC0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4127744"/>
        <c:axId val="194129280"/>
      </c:barChart>
      <c:catAx>
        <c:axId val="194127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94129280"/>
        <c:crosses val="autoZero"/>
        <c:auto val="1"/>
        <c:lblAlgn val="ctr"/>
        <c:lblOffset val="100"/>
        <c:noMultiLvlLbl val="0"/>
      </c:catAx>
      <c:valAx>
        <c:axId val="19412928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94127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1629091966110099E-2"/>
          <c:y val="0.4810131052357689"/>
          <c:w val="0.12512443680696264"/>
          <c:h val="0.19371561044646901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0.7327</cdr:x>
      <cdr:y>0.68223</cdr:y>
    </cdr:from>
    <cdr:to>
      <cdr:x>0.82836</cdr:x>
      <cdr:y>0.72423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99534" y="4294228"/>
          <a:ext cx="1096633" cy="2643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/>
            <a:t>$1M</a:t>
          </a:r>
        </a:p>
      </cdr:txBody>
    </cdr:sp>
  </cdr:relSizeAnchor>
  <cdr:relSizeAnchor xmlns:cdr="http://schemas.openxmlformats.org/drawingml/2006/chartDrawing">
    <cdr:from>
      <cdr:x>0.79614</cdr:x>
      <cdr:y>0.39365</cdr:y>
    </cdr:from>
    <cdr:to>
      <cdr:x>0.8918</cdr:x>
      <cdr:y>0.43564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9126867" y="2477788"/>
          <a:ext cx="1096634" cy="2643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/>
            <a:t>$3M</a:t>
          </a:r>
        </a:p>
      </cdr:txBody>
    </cdr:sp>
  </cdr:relSizeAnchor>
  <cdr:relSizeAnchor xmlns:cdr="http://schemas.openxmlformats.org/drawingml/2006/chartDrawing">
    <cdr:from>
      <cdr:x>0.86368</cdr:x>
      <cdr:y>0.05436</cdr:y>
    </cdr:from>
    <cdr:to>
      <cdr:x>0.95934</cdr:x>
      <cdr:y>0.09635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9901133" y="342158"/>
          <a:ext cx="1096633" cy="2643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/>
            <a:t>$5.4M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0.26819</cdr:x>
      <cdr:y>0.27845</cdr:y>
    </cdr:from>
    <cdr:to>
      <cdr:x>0.34636</cdr:x>
      <cdr:y>0.45588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36900" y="14351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b="1" dirty="0"/>
            <a:t>56%</a:t>
          </a:r>
        </a:p>
      </cdr:txBody>
    </cdr:sp>
  </cdr:relSizeAnchor>
  <cdr:relSizeAnchor xmlns:cdr="http://schemas.openxmlformats.org/drawingml/2006/chartDrawing">
    <cdr:from>
      <cdr:x>0.73507</cdr:x>
      <cdr:y>0.08625</cdr:y>
    </cdr:from>
    <cdr:to>
      <cdr:x>0.81325</cdr:x>
      <cdr:y>0.26367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597900" y="4445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b="1" dirty="0"/>
            <a:t>76%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0.26819</cdr:x>
      <cdr:y>0.27845</cdr:y>
    </cdr:from>
    <cdr:to>
      <cdr:x>0.34636</cdr:x>
      <cdr:y>0.45588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36900" y="14351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b="1" dirty="0"/>
            <a:t>56%</a:t>
          </a:r>
        </a:p>
      </cdr:txBody>
    </cdr:sp>
  </cdr:relSizeAnchor>
  <cdr:relSizeAnchor xmlns:cdr="http://schemas.openxmlformats.org/drawingml/2006/chartDrawing">
    <cdr:from>
      <cdr:x>0.73507</cdr:x>
      <cdr:y>0.08625</cdr:y>
    </cdr:from>
    <cdr:to>
      <cdr:x>0.81325</cdr:x>
      <cdr:y>0.26367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597900" y="4445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b="1" dirty="0"/>
            <a:t>76%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664ED-A153-4CBB-81D5-B156766F4E5B}" type="datetimeFigureOut">
              <a:rPr lang="en-US" smtClean="0"/>
              <a:t>7/22/20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65660-3AA3-4A80-93C7-7CBE3047F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1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7388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CD5AF-71CD-4C88-AC55-E7BE057B2D3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9527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7/22/20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7/22/20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7/22/20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7/22/20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2.xml"/><Relationship Id="rId7" Type="http://schemas.openxmlformats.org/officeDocument/2006/relationships/oleObject" Target="../embeddings/oleObject1.bin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3924" y="125568"/>
            <a:ext cx="110743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Massachusetts students raised in higher income families earn more as adults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225276"/>
              </p:ext>
            </p:extLst>
          </p:nvPr>
        </p:nvGraphicFramePr>
        <p:xfrm>
          <a:off x="777297" y="1513211"/>
          <a:ext cx="10641026" cy="5176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8688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768723"/>
              </p:ext>
            </p:extLst>
          </p:nvPr>
        </p:nvGraphicFramePr>
        <p:xfrm>
          <a:off x="398486" y="574103"/>
          <a:ext cx="11395028" cy="5773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3"/>
          <p:cNvSpPr txBox="1"/>
          <p:nvPr/>
        </p:nvSpPr>
        <p:spPr>
          <a:xfrm>
            <a:off x="441372" y="348750"/>
            <a:ext cx="10920895" cy="15696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baseline="0" dirty="0"/>
              <a:t>FAFSA completion rates show Early College keeps students on track</a:t>
            </a:r>
          </a:p>
          <a:p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8001" y="6450674"/>
            <a:ext cx="41292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 MA Department of Elementary &amp; Secondary Education</a:t>
            </a:r>
          </a:p>
        </p:txBody>
      </p:sp>
    </p:spTree>
    <p:extLst>
      <p:ext uri="{BB962C8B-B14F-4D97-AF65-F5344CB8AC3E}">
        <p14:creationId xmlns:p14="http://schemas.microsoft.com/office/powerpoint/2010/main" val="1764698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904783"/>
              </p:ext>
            </p:extLst>
          </p:nvPr>
        </p:nvGraphicFramePr>
        <p:xfrm>
          <a:off x="254000" y="1296856"/>
          <a:ext cx="11696700" cy="5153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8001" y="6450674"/>
            <a:ext cx="41292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 MA Department of Elementary &amp; Secondary Education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7458" y="200409"/>
            <a:ext cx="10717741" cy="110624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baseline="0" dirty="0"/>
              <a:t>Students in Early College</a:t>
            </a:r>
            <a:r>
              <a:rPr lang="en-US" sz="3200" b="1" dirty="0"/>
              <a:t> are 20-percentage points more likely to continue their post-secondary education after high school</a:t>
            </a:r>
          </a:p>
        </p:txBody>
      </p:sp>
    </p:spTree>
    <p:extLst>
      <p:ext uri="{BB962C8B-B14F-4D97-AF65-F5344CB8AC3E}">
        <p14:creationId xmlns:p14="http://schemas.microsoft.com/office/powerpoint/2010/main" val="1516053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544820"/>
              </p:ext>
            </p:extLst>
          </p:nvPr>
        </p:nvGraphicFramePr>
        <p:xfrm>
          <a:off x="254000" y="1296856"/>
          <a:ext cx="11696700" cy="5153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8001" y="6450674"/>
            <a:ext cx="41292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 MA Department of Elementary &amp; Secondary Education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7458" y="200409"/>
            <a:ext cx="10717741" cy="110624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baseline="0" dirty="0"/>
              <a:t>Students in Early College</a:t>
            </a:r>
            <a:r>
              <a:rPr lang="en-US" sz="3200" b="1" dirty="0"/>
              <a:t> are more likely to enroll in both 2- </a:t>
            </a:r>
            <a:r>
              <a:rPr lang="en-US" sz="3200" b="1" i="1" dirty="0"/>
              <a:t>and</a:t>
            </a:r>
            <a:r>
              <a:rPr lang="en-US" sz="3200" b="1" dirty="0"/>
              <a:t> 4-year institutions</a:t>
            </a:r>
          </a:p>
        </p:txBody>
      </p:sp>
    </p:spTree>
    <p:extLst>
      <p:ext uri="{BB962C8B-B14F-4D97-AF65-F5344CB8AC3E}">
        <p14:creationId xmlns:p14="http://schemas.microsoft.com/office/powerpoint/2010/main" val="2785902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9" t="2861" r="3725" b="4356"/>
          <a:stretch/>
        </p:blipFill>
        <p:spPr bwMode="auto">
          <a:xfrm>
            <a:off x="508000" y="1098490"/>
            <a:ext cx="10661353" cy="5352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8D1E52F9-AAD6-47B4-BB4E-6657163627D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51165080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think-cell Slide" r:id="rId7" imgW="395" imgH="394" progId="TCLayout.ActiveDocument.1">
                  <p:embed/>
                </p:oleObj>
              </mc:Choice>
              <mc:Fallback>
                <p:oleObj name="think-cell Slide" r:id="rId7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CE2F5D4C-CC5F-440F-848B-4B24F43348E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2600" b="1" dirty="0">
              <a:latin typeface="Arial Nova" panose="020B0504020202020204" pitchFamily="34" charset="0"/>
              <a:ea typeface="+mj-ea"/>
              <a:cs typeface="+mj-cs"/>
              <a:sym typeface="Arial Nova" panose="020B05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480800" y="6356353"/>
            <a:ext cx="3657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F27229C-EC7B-4063-A33B-28A5E87E32ED}" type="slidenum">
              <a:rPr lang="zh-CN" altLang="en-US" smtClean="0"/>
              <a:pPr/>
              <a:t>2</a:t>
            </a:fld>
            <a:endParaRPr lang="en-US"/>
          </a:p>
        </p:txBody>
      </p:sp>
      <p:sp>
        <p:nvSpPr>
          <p:cNvPr id="19" name="Rectangle 148">
            <a:extLst>
              <a:ext uri="{FF2B5EF4-FFF2-40B4-BE49-F238E27FC236}">
                <a16:creationId xmlns:a16="http://schemas.microsoft.com/office/drawing/2014/main" id="{520B31B5-4AF2-46A2-8A10-5DA60E034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4572" y="1221187"/>
            <a:ext cx="54902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sz="1400" b="1" dirty="0">
                <a:latin typeface="Arial Nova" panose="020B0504020202020204" pitchFamily="34" charset="0"/>
              </a:rPr>
              <a:t>Total 2019 earnings by MCAS percentile, four-year college graduates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343924" y="125568"/>
            <a:ext cx="11074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Higher education </a:t>
            </a:r>
            <a:r>
              <a:rPr lang="en-US" sz="3200" b="1" i="1" dirty="0"/>
              <a:t>can </a:t>
            </a:r>
            <a:r>
              <a:rPr lang="en-US" sz="3200" b="1" dirty="0"/>
              <a:t>lift all boats.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508001" y="6450674"/>
            <a:ext cx="1922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 </a:t>
            </a:r>
            <a:r>
              <a:rPr lang="en-US" sz="1200" dirty="0" err="1"/>
              <a:t>Pappay</a:t>
            </a:r>
            <a:r>
              <a:rPr lang="en-US" sz="1200" dirty="0"/>
              <a:t> et al (2020)</a:t>
            </a:r>
          </a:p>
        </p:txBody>
      </p:sp>
    </p:spTree>
    <p:extLst>
      <p:ext uri="{BB962C8B-B14F-4D97-AF65-F5344CB8AC3E}">
        <p14:creationId xmlns:p14="http://schemas.microsoft.com/office/powerpoint/2010/main" val="1435056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95"/>
          <a:stretch/>
        </p:blipFill>
        <p:spPr>
          <a:xfrm>
            <a:off x="2572637" y="1317144"/>
            <a:ext cx="6593326" cy="499806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9333" y="125568"/>
            <a:ext cx="110743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Black and Hispanic students are earning post-secondary degrees at half the rate of white students. And the gap is growing.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8001" y="6450674"/>
            <a:ext cx="41292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 MA Department of Elementary &amp; Secondary Education</a:t>
            </a:r>
          </a:p>
        </p:txBody>
      </p:sp>
    </p:spTree>
    <p:extLst>
      <p:ext uri="{BB962C8B-B14F-4D97-AF65-F5344CB8AC3E}">
        <p14:creationId xmlns:p14="http://schemas.microsoft.com/office/powerpoint/2010/main" val="3663491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60"/>
          <a:stretch/>
        </p:blipFill>
        <p:spPr>
          <a:xfrm>
            <a:off x="355599" y="1329687"/>
            <a:ext cx="8003057" cy="512675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17096" y="3556000"/>
            <a:ext cx="391643" cy="304800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17096" y="4000500"/>
            <a:ext cx="391643" cy="304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17096" y="3111500"/>
            <a:ext cx="391643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17096" y="2667000"/>
            <a:ext cx="391643" cy="304800"/>
          </a:xfrm>
          <a:prstGeom prst="rect">
            <a:avLst/>
          </a:prstGeom>
          <a:solidFill>
            <a:srgbClr val="F6EB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718736" y="2634734"/>
            <a:ext cx="2882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Did not graduate high school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18736" y="3079234"/>
            <a:ext cx="3424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 school graduate, not enrolled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18736" y="3523734"/>
            <a:ext cx="2549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Enrolled in 2-year college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18736" y="3955534"/>
            <a:ext cx="2549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Enrolled in 4-year college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8001" y="6450674"/>
            <a:ext cx="41292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 MA Department of Elementary &amp; Secondary Education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9333" y="125568"/>
            <a:ext cx="110743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Black and Hispanic students are much less likely to move on to four-year colleges immediately after high school.</a:t>
            </a:r>
          </a:p>
        </p:txBody>
      </p:sp>
    </p:spTree>
    <p:extLst>
      <p:ext uri="{BB962C8B-B14F-4D97-AF65-F5344CB8AC3E}">
        <p14:creationId xmlns:p14="http://schemas.microsoft.com/office/powerpoint/2010/main" val="2243448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50"/>
          <a:stretch/>
        </p:blipFill>
        <p:spPr>
          <a:xfrm>
            <a:off x="677333" y="1202786"/>
            <a:ext cx="9096431" cy="5683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9333" y="125568"/>
            <a:ext cx="110743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Few students at the state’s two-year institutions are able to attend full-time.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8001" y="6450674"/>
            <a:ext cx="10817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 IPEDS</a:t>
            </a:r>
          </a:p>
        </p:txBody>
      </p:sp>
    </p:spTree>
    <p:extLst>
      <p:ext uri="{BB962C8B-B14F-4D97-AF65-F5344CB8AC3E}">
        <p14:creationId xmlns:p14="http://schemas.microsoft.com/office/powerpoint/2010/main" val="337413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8" t="13542" r="16562" b="31770"/>
          <a:stretch/>
        </p:blipFill>
        <p:spPr bwMode="auto">
          <a:xfrm>
            <a:off x="597002" y="1333501"/>
            <a:ext cx="10709084" cy="5024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9333" y="125568"/>
            <a:ext cx="110743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Gaps in college graduation rates are large even for students</a:t>
            </a:r>
          </a:p>
          <a:p>
            <a:r>
              <a:rPr lang="en-US" sz="3200" b="1" dirty="0"/>
              <a:t>with the same MCAS scores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8001" y="6450674"/>
            <a:ext cx="1922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 </a:t>
            </a:r>
            <a:r>
              <a:rPr lang="en-US" sz="1200" dirty="0" err="1"/>
              <a:t>Pappay</a:t>
            </a:r>
            <a:r>
              <a:rPr lang="en-US" sz="1200" dirty="0"/>
              <a:t> et al (2020)</a:t>
            </a:r>
          </a:p>
        </p:txBody>
      </p:sp>
    </p:spTree>
    <p:extLst>
      <p:ext uri="{BB962C8B-B14F-4D97-AF65-F5344CB8AC3E}">
        <p14:creationId xmlns:p14="http://schemas.microsoft.com/office/powerpoint/2010/main" val="896024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255599"/>
              </p:ext>
            </p:extLst>
          </p:nvPr>
        </p:nvGraphicFramePr>
        <p:xfrm>
          <a:off x="413437" y="414868"/>
          <a:ext cx="11463867" cy="6174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413437" y="230201"/>
            <a:ext cx="104949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Massachusetts is scaling high-quality Early College programs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8001" y="6450674"/>
            <a:ext cx="41292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 MA Department of Elementary &amp; Secondary Education</a:t>
            </a:r>
          </a:p>
        </p:txBody>
      </p:sp>
    </p:spTree>
    <p:extLst>
      <p:ext uri="{BB962C8B-B14F-4D97-AF65-F5344CB8AC3E}">
        <p14:creationId xmlns:p14="http://schemas.microsoft.com/office/powerpoint/2010/main" val="2512409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817524"/>
              </p:ext>
            </p:extLst>
          </p:nvPr>
        </p:nvGraphicFramePr>
        <p:xfrm>
          <a:off x="203200" y="1130300"/>
          <a:ext cx="11823700" cy="5445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413437" y="230201"/>
            <a:ext cx="116653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Early College programs are reaching the most underserved students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8001" y="6450674"/>
            <a:ext cx="41292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 MA Department of Elementary &amp; Secondary Education</a:t>
            </a:r>
          </a:p>
        </p:txBody>
      </p:sp>
    </p:spTree>
    <p:extLst>
      <p:ext uri="{BB962C8B-B14F-4D97-AF65-F5344CB8AC3E}">
        <p14:creationId xmlns:p14="http://schemas.microsoft.com/office/powerpoint/2010/main" val="2573259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696266"/>
              </p:ext>
            </p:extLst>
          </p:nvPr>
        </p:nvGraphicFramePr>
        <p:xfrm>
          <a:off x="407457" y="281781"/>
          <a:ext cx="11445875" cy="6294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3"/>
          <p:cNvSpPr txBox="1"/>
          <p:nvPr/>
        </p:nvSpPr>
        <p:spPr>
          <a:xfrm>
            <a:off x="407458" y="200409"/>
            <a:ext cx="10717741" cy="110624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baseline="0" dirty="0"/>
              <a:t>Early College students tackle more rigorous </a:t>
            </a:r>
            <a:r>
              <a:rPr lang="en-US" sz="3200" b="1" baseline="0" dirty="0" err="1"/>
              <a:t>MassCore</a:t>
            </a:r>
            <a:r>
              <a:rPr lang="en-US" sz="3200" b="1" baseline="0" dirty="0"/>
              <a:t> classes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8001" y="6450674"/>
            <a:ext cx="41292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 MA Department of Elementary &amp; Secondary Education</a:t>
            </a:r>
          </a:p>
        </p:txBody>
      </p:sp>
    </p:spTree>
    <p:extLst>
      <p:ext uri="{BB962C8B-B14F-4D97-AF65-F5344CB8AC3E}">
        <p14:creationId xmlns:p14="http://schemas.microsoft.com/office/powerpoint/2010/main" val="13433798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1mfaHz.oNyWdDFgNVmHF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5010</TotalTime>
  <Words>295</Words>
  <Application>Microsoft Macintosh PowerPoint</Application>
  <PresentationFormat>Widescreen</PresentationFormat>
  <Paragraphs>44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Nova</vt:lpstr>
      <vt:lpstr>Calibri</vt:lpstr>
      <vt:lpstr>Calibri Light</vt:lpstr>
      <vt:lpstr>Office Theme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College Performance</dc:title>
  <dc:creator>Erika Giampietro</dc:creator>
  <cp:lastModifiedBy>Meridith St Jean</cp:lastModifiedBy>
  <cp:revision>29</cp:revision>
  <dcterms:created xsi:type="dcterms:W3CDTF">2020-06-09T23:37:39Z</dcterms:created>
  <dcterms:modified xsi:type="dcterms:W3CDTF">2020-07-22T16:58:32Z</dcterms:modified>
</cp:coreProperties>
</file>