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404DD4-3FB7-4162-8935-36602C41D721}">
  <a:tblStyle styleId="{E1404DD4-3FB7-4162-8935-36602C41D7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9"/>
  </p:normalViewPr>
  <p:slideViewPr>
    <p:cSldViewPr snapToGrid="0">
      <p:cViewPr varScale="1">
        <p:scale>
          <a:sx n="106" d="100"/>
          <a:sy n="106" d="100"/>
        </p:scale>
        <p:origin x="6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54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[What had been done previously to address this need?]</a:t>
            </a: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54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[What sparked the development of your program?] </a:t>
            </a: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program’s features?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staffing model?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[How is it funded?]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[Other important attributes]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and collaboration with Department of Elementary and Secondary Education.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 to Coronovirus the project served 25-30 students.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Informed administrators on next steps.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Established database.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recognization of possibilities with HBCUs.</a:t>
            </a:r>
            <a:endParaRPr/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e4f7e59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e4f7e59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1b64893d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[What could cities do to support this work?] Invest in city wide cultural Competency plan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[What could the state do to support this work? Continue to provide funding, Government policies reflective DEI</a:t>
            </a:r>
            <a:endParaRPr/>
          </a:p>
        </p:txBody>
      </p:sp>
      <p:sp>
        <p:nvSpPr>
          <p:cNvPr id="96" name="Google Shape;96;ga1b64893d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/Slide 1">
  <p:cSld name="Title Slide/Slide 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>
            <a:spLocks noGrp="1"/>
          </p:cNvSpPr>
          <p:nvPr>
            <p:ph type="pic" idx="2"/>
          </p:nvPr>
        </p:nvSpPr>
        <p:spPr>
          <a:xfrm>
            <a:off x="1371600" y="1752600"/>
            <a:ext cx="64008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121401" cy="62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457200" y="47244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31044" y="876302"/>
            <a:ext cx="564444" cy="342898"/>
          </a:xfrm>
          <a:prstGeom prst="rect">
            <a:avLst/>
          </a:prstGeom>
          <a:solidFill>
            <a:srgbClr val="2C7590"/>
          </a:solidFill>
          <a:ln w="25400" cap="flat" cmpd="sng">
            <a:solidFill>
              <a:srgbClr val="2C7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85800" y="816404"/>
            <a:ext cx="6121401" cy="45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57200" y="1736185"/>
            <a:ext cx="8229600" cy="407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-31044" y="876302"/>
            <a:ext cx="564444" cy="342898"/>
          </a:xfrm>
          <a:prstGeom prst="rect">
            <a:avLst/>
          </a:prstGeom>
          <a:solidFill>
            <a:srgbClr val="2C7590"/>
          </a:solidFill>
          <a:ln w="25400" cap="flat" cmpd="sng">
            <a:solidFill>
              <a:srgbClr val="2C7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685800" y="819153"/>
            <a:ext cx="6121401" cy="45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31044" y="876302"/>
            <a:ext cx="564444" cy="342898"/>
          </a:xfrm>
          <a:prstGeom prst="rect">
            <a:avLst/>
          </a:prstGeom>
          <a:solidFill>
            <a:srgbClr val="2C7590"/>
          </a:solidFill>
          <a:ln w="25400" cap="flat" cmpd="sng">
            <a:solidFill>
              <a:srgbClr val="2C7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52400" y="762004"/>
            <a:ext cx="6121401" cy="45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32000" y="800103"/>
            <a:ext cx="6121401" cy="45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736185"/>
            <a:ext cx="8229600" cy="407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0400" y="333285"/>
            <a:ext cx="2068690" cy="11622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5491687" y="718071"/>
            <a:ext cx="15187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LOGO WILL GO HERE</a:t>
            </a:r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64910" y="1449750"/>
            <a:ext cx="8850490" cy="0"/>
          </a:xfrm>
          <a:prstGeom prst="straightConnector1">
            <a:avLst/>
          </a:prstGeom>
          <a:noFill/>
          <a:ln w="19050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1"/>
          <p:cNvCxnSpPr/>
          <p:nvPr/>
        </p:nvCxnSpPr>
        <p:spPr>
          <a:xfrm>
            <a:off x="64910" y="5943600"/>
            <a:ext cx="8850490" cy="0"/>
          </a:xfrm>
          <a:prstGeom prst="straightConnector1">
            <a:avLst/>
          </a:prstGeom>
          <a:noFill/>
          <a:ln w="19050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F812AC0-204B-9048-A9A9-6FC34EBF705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" y="6397140"/>
            <a:ext cx="2159549" cy="4557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C55332-39B5-7940-BCDF-B0F65BA4D8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6019800"/>
            <a:ext cx="1714500" cy="6464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6C239B-04EC-FE41-B5F5-A4C6FAB445C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94" y="6053670"/>
            <a:ext cx="1977247" cy="4557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56EE7-1D23-E544-8BCC-A2B2EB43C62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36" y="6397140"/>
            <a:ext cx="2188864" cy="533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D4461C-A755-124F-860B-D00C149AA4C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943600"/>
            <a:ext cx="1828800" cy="72778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7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edgerton@Pittsfield.ne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>
            <a:spLocks noGrp="1"/>
          </p:cNvSpPr>
          <p:nvPr>
            <p:ph type="pic" idx="2"/>
          </p:nvPr>
        </p:nvSpPr>
        <p:spPr>
          <a:xfrm>
            <a:off x="1371600" y="1820250"/>
            <a:ext cx="64008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6000" b="1"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6000" b="1"/>
              <a:t>Teach Berkshire</a:t>
            </a:r>
            <a:endParaRPr sz="6000" b="1"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6000" b="1"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121401" cy="62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/>
              <a:t>Presentation Title</a:t>
            </a: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87775" y="40858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Shirley Edgerton M.Ed.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Pittsfield Public Schools  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 Cultural Proficiency Coach  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September 16, 2020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350" y="64250"/>
            <a:ext cx="1256749" cy="13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85800" y="816400"/>
            <a:ext cx="2274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790650" y="1426000"/>
            <a:ext cx="5210700" cy="44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/>
              <a:t>SHIRLEY EDGERTON</a:t>
            </a:r>
            <a:endParaRPr b="1"/>
          </a:p>
          <a:p>
            <a:pPr marL="28575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District DEI trainer, Director of The Rites of Passage and Empowerment Program (ROPE) for girls.</a:t>
            </a:r>
            <a:endParaRPr sz="1800" b="1"/>
          </a:p>
          <a:p>
            <a:pPr marL="285750" lvl="0" indent="-26035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800" b="1"/>
              <a:t>Serving Pittsfield Public Schools. Grades K-12.  </a:t>
            </a:r>
            <a:endParaRPr sz="1800" b="1"/>
          </a:p>
          <a:p>
            <a:pPr marL="285750" lvl="0" indent="-26035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800" b="1"/>
              <a:t>Identifies barriers that prevent educators of color from HBCUs accepting teaching positions in MA.</a:t>
            </a:r>
            <a:endParaRPr sz="1800" b="1"/>
          </a:p>
          <a:p>
            <a:pPr marL="285750" lvl="0" indent="-273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Provides internships for students of HBCUs to increases the diversity of educators and other related positions in Pittsfield Public Schools.</a:t>
            </a:r>
            <a:endParaRPr sz="1800" b="1"/>
          </a:p>
          <a:p>
            <a:pPr marL="285750" lvl="0" indent="-273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Creates strategies to strengthen existing teachers recruitment and retention.</a:t>
            </a:r>
            <a:endParaRPr sz="1800" b="1"/>
          </a:p>
          <a:p>
            <a:pPr marL="285750" lvl="0" indent="-273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Establish relationships with colleges in Berkshire County to recruit teachers of color.</a:t>
            </a:r>
            <a:endParaRPr sz="1800" b="1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" name="Google Shape;4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350" y="78800"/>
            <a:ext cx="1242700" cy="12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2325"/>
            <a:ext cx="3408550" cy="42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85800" y="816400"/>
            <a:ext cx="171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/>
              <a:t>Context</a:t>
            </a:r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57200" y="1736175"/>
            <a:ext cx="4304400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Increase representation of educators that reflects the student body.  </a:t>
            </a:r>
            <a:endParaRPr sz="1800" b="1"/>
          </a:p>
          <a:p>
            <a:pPr marL="28575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Prepare all students to become global citizens.  </a:t>
            </a:r>
            <a:endParaRPr sz="1800" b="1"/>
          </a:p>
          <a:p>
            <a:pPr marL="285750" lvl="0" indent="-273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Administrators and other team members have attended job fairs, posted vacancies in School Spring.</a:t>
            </a:r>
            <a:endParaRPr sz="1800" b="1"/>
          </a:p>
          <a:p>
            <a:pPr marL="285750" lvl="0" indent="-273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PPS commitment to Diversity, Equity and Inclusion and the growing number of students of color. </a:t>
            </a:r>
            <a:endParaRPr sz="1800" b="1"/>
          </a:p>
          <a:p>
            <a:pPr marL="285750" lvl="0" indent="-27305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/>
              <a:t>Pittsfield School committee and Superintendent Dr. McCandless’s commitment to diversity equity and inclusion.</a:t>
            </a:r>
            <a:endParaRPr sz="1800" b="1"/>
          </a:p>
        </p:txBody>
      </p:sp>
      <p:sp>
        <p:nvSpPr>
          <p:cNvPr id="52" name="Google Shape;52;p8"/>
          <p:cNvSpPr txBox="1"/>
          <p:nvPr/>
        </p:nvSpPr>
        <p:spPr>
          <a:xfrm>
            <a:off x="5531950" y="348250"/>
            <a:ext cx="13530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350" y="65426"/>
            <a:ext cx="1255600" cy="130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4000" y="2072513"/>
            <a:ext cx="4077600" cy="2712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5800" y="816404"/>
            <a:ext cx="6121401" cy="45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/>
              <a:t>Design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2575" y="1476150"/>
            <a:ext cx="4013100" cy="44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285750" lvl="0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/>
              <a:t>Collaborations with HBCUs Connecting with colleges in western Mass. </a:t>
            </a:r>
            <a:endParaRPr b="1"/>
          </a:p>
          <a:p>
            <a:pPr marL="285750" lvl="0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/>
              <a:t>Accessing historical and cultural sites.</a:t>
            </a:r>
            <a:endParaRPr b="1"/>
          </a:p>
          <a:p>
            <a:pPr marL="285750" lvl="0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b="1"/>
              <a:t>Interns participating in 21st. Century Learning Centers summer program.</a:t>
            </a:r>
            <a:endParaRPr b="1"/>
          </a:p>
          <a:p>
            <a:pPr marL="285750" lvl="0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/>
              <a:t>Identifying HBCU media platforms.</a:t>
            </a:r>
            <a:endParaRPr b="1"/>
          </a:p>
          <a:p>
            <a:pPr marL="285750" lvl="0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b="1"/>
              <a:t>Evaluation of district’s curriculum framework </a:t>
            </a:r>
            <a:endParaRPr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350" y="64250"/>
            <a:ext cx="1256749" cy="13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736175"/>
            <a:ext cx="3096024" cy="205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5425" y="3796075"/>
            <a:ext cx="3016832" cy="20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685800" y="816404"/>
            <a:ext cx="6121401" cy="45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234175" y="1736185"/>
            <a:ext cx="8229600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79" name="Google Shape;7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350" y="64250"/>
            <a:ext cx="1256749" cy="13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0888" y="1715519"/>
            <a:ext cx="3243724" cy="216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1940893" y="3757110"/>
            <a:ext cx="1883277" cy="141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3649444" y="3769983"/>
            <a:ext cx="1986204" cy="1489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1"/>
          <p:cNvPicPr preferRelativeResize="0"/>
          <p:nvPr/>
        </p:nvPicPr>
        <p:blipFill rotWithShape="1">
          <a:blip r:embed="rId7">
            <a:alphaModFix/>
          </a:blip>
          <a:srcRect t="2318" b="13543"/>
          <a:stretch/>
        </p:blipFill>
        <p:spPr>
          <a:xfrm>
            <a:off x="7262420" y="3391132"/>
            <a:ext cx="1371724" cy="2247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400000">
            <a:off x="160729" y="3765524"/>
            <a:ext cx="1950430" cy="14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0A1BCA-676A-8E48-8FEE-D8E768F613BD}"/>
              </a:ext>
            </a:extLst>
          </p:cNvPr>
          <p:cNvSpPr/>
          <p:nvPr/>
        </p:nvSpPr>
        <p:spPr>
          <a:xfrm>
            <a:off x="268005" y="1737895"/>
            <a:ext cx="53987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Served over 100 students during internship.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Increased interest and knowledge on HBCU system as a choice for college bound students.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Established a database.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Continue to use this model for Recruitment.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685800" y="816400"/>
            <a:ext cx="3066300" cy="4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Lessons Learned</a:t>
            </a:r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457200" y="1736175"/>
            <a:ext cx="8229600" cy="266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200"/>
              <a:t>Develop flexible financial package.</a:t>
            </a:r>
            <a:endParaRPr sz="22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200"/>
              <a:t>Establish HBCU alumni network.</a:t>
            </a:r>
            <a:endParaRPr sz="22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200"/>
              <a:t>Share knowledge of HBCU system with student, families and PPS.</a:t>
            </a:r>
            <a:endParaRPr sz="22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200"/>
              <a:t>Ensure a welcoming culture exist in the district and community.</a:t>
            </a:r>
            <a:endParaRPr sz="2200"/>
          </a:p>
        </p:txBody>
      </p:sp>
      <p:pic>
        <p:nvPicPr>
          <p:cNvPr id="70" name="Google Shape;7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975" y="3761750"/>
            <a:ext cx="3238264" cy="21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164" y="3761750"/>
            <a:ext cx="3238264" cy="21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9350" y="64225"/>
            <a:ext cx="1256749" cy="13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685800" y="816404"/>
            <a:ext cx="612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/>
              <a:t>Policy Implications</a:t>
            </a:r>
            <a:endParaRPr/>
          </a:p>
        </p:txBody>
      </p:sp>
      <p:pic>
        <p:nvPicPr>
          <p:cNvPr id="99" name="Google Shape;9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350" y="64250"/>
            <a:ext cx="1256749" cy="13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 txBox="1"/>
          <p:nvPr/>
        </p:nvSpPr>
        <p:spPr>
          <a:xfrm>
            <a:off x="152375" y="1437150"/>
            <a:ext cx="78033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</a:rPr>
              <a:t>POPULATION BY RACE AND ORIGIN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i="1">
                <a:solidFill>
                  <a:srgbClr val="205867"/>
                </a:solidFill>
              </a:rPr>
              <a:t> STATE OF MASSACHUSETTS</a:t>
            </a:r>
            <a:endParaRPr sz="1100" b="1" i="1">
              <a:solidFill>
                <a:srgbClr val="205867"/>
              </a:solidFill>
            </a:endParaRPr>
          </a:p>
        </p:txBody>
      </p:sp>
      <p:graphicFrame>
        <p:nvGraphicFramePr>
          <p:cNvPr id="101" name="Google Shape;101;p13"/>
          <p:cNvGraphicFramePr/>
          <p:nvPr/>
        </p:nvGraphicFramePr>
        <p:xfrm>
          <a:off x="152375" y="1920500"/>
          <a:ext cx="6244825" cy="1518040"/>
        </p:xfrm>
        <a:graphic>
          <a:graphicData uri="http://schemas.openxmlformats.org/drawingml/2006/table">
            <a:tbl>
              <a:tblPr>
                <a:noFill/>
                <a:tableStyleId>{E1404DD4-3FB7-4162-8935-36602C41D721}</a:tableStyleId>
              </a:tblPr>
              <a:tblGrid>
                <a:gridCol w="73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1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White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Black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Asian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Other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%Non-</a:t>
                      </a:r>
                      <a:endParaRPr sz="11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White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Hispanic origin</a:t>
                      </a:r>
                      <a:endParaRPr sz="11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/>
                        <a:t>(</a:t>
                      </a:r>
                      <a:r>
                        <a:rPr lang="en-US" sz="700" b="1"/>
                        <a:t>of any race)</a:t>
                      </a:r>
                      <a:endParaRPr sz="7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  </a:t>
                      </a:r>
                      <a:r>
                        <a:rPr lang="en-US" sz="1100" b="1"/>
                        <a:t>   % </a:t>
                      </a:r>
                      <a:endParaRPr sz="11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Hispanic</a:t>
                      </a:r>
                      <a:endParaRPr sz="11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1980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5,362,836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221,279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49,501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103,421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6.5%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141,043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2.5%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1990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5,405,374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300,130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143,392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167,259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10.2%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287,549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4.8%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2000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5,367,286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238,124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238,124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400,233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15.5%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428,729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6.8%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" name="Google Shape;102;p13"/>
          <p:cNvSpPr txBox="1"/>
          <p:nvPr/>
        </p:nvSpPr>
        <p:spPr>
          <a:xfrm>
            <a:off x="181500" y="3429000"/>
            <a:ext cx="87723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rgbClr val="205867"/>
                </a:solidFill>
              </a:rPr>
              <a:t>BERKSHIRE COUNTY</a:t>
            </a:r>
            <a:endParaRPr sz="1100" b="1" i="1">
              <a:solidFill>
                <a:srgbClr val="20586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  <p:graphicFrame>
        <p:nvGraphicFramePr>
          <p:cNvPr id="103" name="Google Shape;103;p13"/>
          <p:cNvGraphicFramePr/>
          <p:nvPr/>
        </p:nvGraphicFramePr>
        <p:xfrm>
          <a:off x="181500" y="3708825"/>
          <a:ext cx="6186575" cy="883920"/>
        </p:xfrm>
        <a:graphic>
          <a:graphicData uri="http://schemas.openxmlformats.org/drawingml/2006/table">
            <a:tbl>
              <a:tblPr>
                <a:noFill/>
                <a:tableStyleId>{E1404DD4-3FB7-4162-8935-36602C41D721}</a:tableStyleId>
              </a:tblPr>
              <a:tblGrid>
                <a:gridCol w="70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1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0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1980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142,064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2,036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454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552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2.1%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874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0.6%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1990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135,122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2,534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1,001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695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3.0%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1,407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1.0%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2000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128,235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2,679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1,333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2,706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5.0%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2,286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1.7%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4" name="Google Shape;104;p13"/>
          <p:cNvSpPr txBox="1"/>
          <p:nvPr/>
        </p:nvSpPr>
        <p:spPr>
          <a:xfrm>
            <a:off x="181500" y="4550400"/>
            <a:ext cx="37467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1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 CITY OF PITTSFIELD  </a:t>
            </a:r>
            <a:endParaRPr sz="1300" b="1" i="1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5" name="Google Shape;105;p13"/>
          <p:cNvGraphicFramePr/>
          <p:nvPr/>
        </p:nvGraphicFramePr>
        <p:xfrm>
          <a:off x="181450" y="4850175"/>
          <a:ext cx="6186600" cy="1024575"/>
        </p:xfrm>
        <a:graphic>
          <a:graphicData uri="http://schemas.openxmlformats.org/drawingml/2006/table">
            <a:tbl>
              <a:tblPr>
                <a:noFill/>
                <a:tableStyleId>{E1404DD4-3FB7-4162-8935-36602C41D721}</a:tableStyleId>
              </a:tblPr>
              <a:tblGrid>
                <a:gridCol w="70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1980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50,331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1,244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197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202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3.2%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273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0.5%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1990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46,416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1,529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374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303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4.5%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535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1.1%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2000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42,395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1,674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533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1,191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7.4%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934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2.0%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6" name="Google Shape;106;p13"/>
          <p:cNvSpPr txBox="1"/>
          <p:nvPr/>
        </p:nvSpPr>
        <p:spPr>
          <a:xfrm>
            <a:off x="6500925" y="1568550"/>
            <a:ext cx="2556600" cy="43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This table displays the Population by Race and Hispanic Origin. Though the 1990s, the non-white population  and Hispanic populations ahowed significant increases.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This mirrored trends in Berkshire county and the state as a whole.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The apparent growth in the “Other” category is, in part, due to a redefinition by the bureau of the Census.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“Other” now includes persons of more than one race which heretofore had to be identified as one race or another.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685800" y="816400"/>
            <a:ext cx="43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/>
              <a:t>Contact Information</a:t>
            </a:r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457200" y="1736185"/>
            <a:ext cx="8229600" cy="407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Shirley Edgerton</a:t>
            </a:r>
            <a:endParaRPr sz="350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u="sng">
                <a:solidFill>
                  <a:schemeClr val="hlink"/>
                </a:solidFill>
                <a:hlinkClick r:id="rId3"/>
              </a:rPr>
              <a:t>Sedgerton@Pittsfield.net</a:t>
            </a:r>
            <a:endParaRPr sz="340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(413) 770-9748</a:t>
            </a:r>
            <a:endParaRPr sz="3400"/>
          </a:p>
          <a:p>
            <a:pPr marL="3429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3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113" name="Google Shape;11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1402" y="0"/>
            <a:ext cx="1336498" cy="138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625</Words>
  <Application>Microsoft Macintosh PowerPoint</Application>
  <PresentationFormat>On-screen Show (4:3)</PresentationFormat>
  <Paragraphs>157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Presentation Title</vt:lpstr>
      <vt:lpstr>Introduction</vt:lpstr>
      <vt:lpstr>Context</vt:lpstr>
      <vt:lpstr>Design</vt:lpstr>
      <vt:lpstr>Results</vt:lpstr>
      <vt:lpstr>Lessons Learned</vt:lpstr>
      <vt:lpstr>Policy Implications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cp:lastModifiedBy>Meridith St Jean</cp:lastModifiedBy>
  <cp:revision>2</cp:revision>
  <dcterms:modified xsi:type="dcterms:W3CDTF">2020-10-14T20:37:41Z</dcterms:modified>
</cp:coreProperties>
</file>