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iyAoN+OhyuX77hy0XmUyYvM5pxD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napToObjects="1">
      <p:cViewPr varScale="1">
        <p:scale>
          <a:sx n="106" d="100"/>
          <a:sy n="106" d="100"/>
        </p:scale>
        <p:origin x="18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 name="Google Shape;5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 name="Google Shape;6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1" name="Google Shape;91;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a:latin typeface="Calibri"/>
                <a:ea typeface="Calibri"/>
                <a:cs typeface="Calibri"/>
                <a:sym typeface="Calibri"/>
              </a:rPr>
              <a:t>Comment from Ben Forman @ MassINC: </a:t>
            </a:r>
            <a:endParaRPr/>
          </a:p>
          <a:p>
            <a:pPr marL="0" lvl="0" indent="0" algn="l" rtl="0">
              <a:spcBef>
                <a:spcPts val="0"/>
              </a:spcBef>
              <a:spcAft>
                <a:spcPts val="0"/>
              </a:spcAft>
              <a:buNone/>
            </a:pPr>
            <a:r>
              <a:rPr lang="en-US" sz="1200">
                <a:latin typeface="Calibri"/>
                <a:ea typeface="Calibri"/>
                <a:cs typeface="Calibri"/>
                <a:sym typeface="Calibri"/>
              </a:rPr>
              <a:t>It's just my opinion (and not really a comment on the draft), but I think these 2 things go together. When a city is led by people who aren't reflective of its population, problems are bound to take hold. The real irony is often the holdovers in power talk about themselves openly as the "protectors" of the city and justify their power grab by saying the newcomers aren't ready. Maybe calling this out will encourage some of them to give these views more consideration.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9" name="Google Shape;209;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Slide 1" type="tx">
  <p:cSld name="TITLE_AND_BODY">
    <p:spTree>
      <p:nvGrpSpPr>
        <p:cNvPr id="1" name="Shape 18"/>
        <p:cNvGrpSpPr/>
        <p:nvPr/>
      </p:nvGrpSpPr>
      <p:grpSpPr>
        <a:xfrm>
          <a:off x="0" y="0"/>
          <a:ext cx="0" cy="0"/>
          <a:chOff x="0" y="0"/>
          <a:chExt cx="0" cy="0"/>
        </a:xfrm>
      </p:grpSpPr>
      <p:sp>
        <p:nvSpPr>
          <p:cNvPr id="19" name="Google Shape;19;p12"/>
          <p:cNvSpPr>
            <a:spLocks noGrp="1"/>
          </p:cNvSpPr>
          <p:nvPr>
            <p:ph type="pic" idx="2"/>
          </p:nvPr>
        </p:nvSpPr>
        <p:spPr>
          <a:xfrm>
            <a:off x="1371600" y="1752600"/>
            <a:ext cx="6400800" cy="28194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400"/>
              </a:spcBef>
              <a:spcAft>
                <a:spcPts val="0"/>
              </a:spcAft>
              <a:buClr>
                <a:srgbClr val="000000"/>
              </a:buClr>
              <a:buSzPts val="2000"/>
              <a:buFont typeface="Calibri"/>
              <a:buNone/>
              <a:defRPr sz="2000" b="0" i="0" u="none" strike="noStrike" cap="none">
                <a:solidFill>
                  <a:srgbClr val="000000"/>
                </a:solidFill>
                <a:latin typeface="Calibri"/>
                <a:ea typeface="Calibri"/>
                <a:cs typeface="Calibri"/>
                <a:sym typeface="Calibri"/>
              </a:defRPr>
            </a:lvl1pPr>
            <a:lvl2pPr marR="0" lvl="1"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2pPr>
            <a:lvl3pPr marR="0" lvl="2"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3pPr>
            <a:lvl4pPr marR="0" lvl="3"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4pPr>
            <a:lvl5pPr marR="0" lvl="4"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5pPr>
            <a:lvl6pPr marR="0" lvl="5"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6pPr>
            <a:lvl7pPr marR="0" lvl="6"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7pPr>
            <a:lvl8pPr marR="0" lvl="7"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8pPr>
            <a:lvl9pPr marR="0" lvl="8"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9pPr>
          </a:lstStyle>
          <a:p>
            <a:endParaRPr/>
          </a:p>
        </p:txBody>
      </p:sp>
      <p:sp>
        <p:nvSpPr>
          <p:cNvPr id="20" name="Google Shape;20;p12"/>
          <p:cNvSpPr txBox="1">
            <a:spLocks noGrp="1"/>
          </p:cNvSpPr>
          <p:nvPr>
            <p:ph type="title"/>
          </p:nvPr>
        </p:nvSpPr>
        <p:spPr>
          <a:xfrm>
            <a:off x="685800" y="685800"/>
            <a:ext cx="4928400" cy="621000"/>
          </a:xfrm>
          <a:prstGeom prst="rect">
            <a:avLst/>
          </a:prstGeom>
          <a:noFill/>
          <a:ln>
            <a:noFill/>
          </a:ln>
        </p:spPr>
        <p:txBody>
          <a:bodyPr spcFirstLastPara="1" wrap="square" lIns="45700" tIns="45700" rIns="45700" bIns="45700" anchor="ctr" anchorCtr="0">
            <a:norm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a:endParaRPr/>
          </a:p>
        </p:txBody>
      </p:sp>
      <p:sp>
        <p:nvSpPr>
          <p:cNvPr id="21" name="Google Shape;21;p12"/>
          <p:cNvSpPr txBox="1">
            <a:spLocks noGrp="1"/>
          </p:cNvSpPr>
          <p:nvPr>
            <p:ph type="body" idx="1"/>
          </p:nvPr>
        </p:nvSpPr>
        <p:spPr>
          <a:xfrm>
            <a:off x="457200" y="4724400"/>
            <a:ext cx="8229600" cy="1371600"/>
          </a:xfrm>
          <a:prstGeom prst="rect">
            <a:avLst/>
          </a:prstGeom>
          <a:noFill/>
          <a:ln>
            <a:noFill/>
          </a:ln>
        </p:spPr>
        <p:txBody>
          <a:bodyPr spcFirstLastPara="1" wrap="square" lIns="45700" tIns="45700" rIns="45700" bIns="45700" anchor="t" anchorCtr="0">
            <a:normAutofit/>
          </a:bodyPr>
          <a:lstStyle>
            <a:lvl1pPr marL="457200" lvl="0" indent="-228600" algn="ctr">
              <a:lnSpc>
                <a:spcPct val="100000"/>
              </a:lnSpc>
              <a:spcBef>
                <a:spcPts val="400"/>
              </a:spcBef>
              <a:spcAft>
                <a:spcPts val="0"/>
              </a:spcAft>
              <a:buClr>
                <a:srgbClr val="000000"/>
              </a:buClr>
              <a:buSzPts val="1800"/>
              <a:buNone/>
              <a:defRPr/>
            </a:lvl1pPr>
            <a:lvl2pPr marL="914400" lvl="1" indent="-342900" algn="ctr">
              <a:lnSpc>
                <a:spcPct val="100000"/>
              </a:lnSpc>
              <a:spcBef>
                <a:spcPts val="400"/>
              </a:spcBef>
              <a:spcAft>
                <a:spcPts val="0"/>
              </a:spcAft>
              <a:buClr>
                <a:srgbClr val="000000"/>
              </a:buClr>
              <a:buSzPts val="1800"/>
              <a:buChar char="–"/>
              <a:defRPr/>
            </a:lvl2pPr>
            <a:lvl3pPr marL="1371600" lvl="2" indent="-342900" algn="ctr">
              <a:lnSpc>
                <a:spcPct val="100000"/>
              </a:lnSpc>
              <a:spcBef>
                <a:spcPts val="400"/>
              </a:spcBef>
              <a:spcAft>
                <a:spcPts val="0"/>
              </a:spcAft>
              <a:buClr>
                <a:srgbClr val="000000"/>
              </a:buClr>
              <a:buSzPts val="1800"/>
              <a:buChar char="•"/>
              <a:defRPr/>
            </a:lvl3pPr>
            <a:lvl4pPr marL="1828800" lvl="3" indent="-342900" algn="ctr">
              <a:lnSpc>
                <a:spcPct val="100000"/>
              </a:lnSpc>
              <a:spcBef>
                <a:spcPts val="400"/>
              </a:spcBef>
              <a:spcAft>
                <a:spcPts val="0"/>
              </a:spcAft>
              <a:buClr>
                <a:srgbClr val="000000"/>
              </a:buClr>
              <a:buSzPts val="1800"/>
              <a:buChar char="–"/>
              <a:defRPr/>
            </a:lvl4pPr>
            <a:lvl5pPr marL="2286000" lvl="4" indent="-342900" algn="ctr">
              <a:lnSpc>
                <a:spcPct val="100000"/>
              </a:lnSpc>
              <a:spcBef>
                <a:spcPts val="400"/>
              </a:spcBef>
              <a:spcAft>
                <a:spcPts val="0"/>
              </a:spcAft>
              <a:buClr>
                <a:srgbClr val="000000"/>
              </a:buClr>
              <a:buSzPts val="1800"/>
              <a:buChar char="»"/>
              <a:defRPr/>
            </a:lvl5pPr>
            <a:lvl6pPr marL="2743200" lvl="5" indent="-342900" algn="ctr">
              <a:lnSpc>
                <a:spcPct val="100000"/>
              </a:lnSpc>
              <a:spcBef>
                <a:spcPts val="400"/>
              </a:spcBef>
              <a:spcAft>
                <a:spcPts val="0"/>
              </a:spcAft>
              <a:buClr>
                <a:srgbClr val="000000"/>
              </a:buClr>
              <a:buSzPts val="1800"/>
              <a:buChar char="•"/>
              <a:defRPr/>
            </a:lvl6pPr>
            <a:lvl7pPr marL="3200400" lvl="6" indent="-342900" algn="ctr">
              <a:lnSpc>
                <a:spcPct val="100000"/>
              </a:lnSpc>
              <a:spcBef>
                <a:spcPts val="400"/>
              </a:spcBef>
              <a:spcAft>
                <a:spcPts val="0"/>
              </a:spcAft>
              <a:buClr>
                <a:srgbClr val="000000"/>
              </a:buClr>
              <a:buSzPts val="1800"/>
              <a:buChar char="•"/>
              <a:defRPr/>
            </a:lvl7pPr>
            <a:lvl8pPr marL="3657600" lvl="7" indent="-342900" algn="ctr">
              <a:lnSpc>
                <a:spcPct val="100000"/>
              </a:lnSpc>
              <a:spcBef>
                <a:spcPts val="400"/>
              </a:spcBef>
              <a:spcAft>
                <a:spcPts val="0"/>
              </a:spcAft>
              <a:buClr>
                <a:srgbClr val="000000"/>
              </a:buClr>
              <a:buSzPts val="1800"/>
              <a:buChar char="•"/>
              <a:defRPr/>
            </a:lvl8pPr>
            <a:lvl9pPr marL="4114800" lvl="8" indent="-342900" algn="ctr">
              <a:lnSpc>
                <a:spcPct val="100000"/>
              </a:lnSpc>
              <a:spcBef>
                <a:spcPts val="400"/>
              </a:spcBef>
              <a:spcAft>
                <a:spcPts val="0"/>
              </a:spcAft>
              <a:buClr>
                <a:srgbClr val="000000"/>
              </a:buClr>
              <a:buSzPts val="1800"/>
              <a:buChar char="•"/>
              <a:defRPr/>
            </a:lvl9pPr>
          </a:lstStyle>
          <a:p>
            <a:endParaRPr/>
          </a:p>
        </p:txBody>
      </p:sp>
      <p:sp>
        <p:nvSpPr>
          <p:cNvPr id="22" name="Google Shape;22;p12"/>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000000"/>
              </a:buClr>
              <a:buSzPts val="1200"/>
              <a:buFont typeface="Calibri"/>
              <a:buNone/>
              <a:defRPr sz="1200"/>
            </a:lvl1pPr>
            <a:lvl2pPr marL="0" lvl="1" indent="0" algn="r">
              <a:lnSpc>
                <a:spcPct val="100000"/>
              </a:lnSpc>
              <a:spcBef>
                <a:spcPts val="0"/>
              </a:spcBef>
              <a:spcAft>
                <a:spcPts val="0"/>
              </a:spcAft>
              <a:buClr>
                <a:srgbClr val="000000"/>
              </a:buClr>
              <a:buSzPts val="1200"/>
              <a:buFont typeface="Calibri"/>
              <a:buNone/>
              <a:defRPr sz="1200"/>
            </a:lvl2pPr>
            <a:lvl3pPr marL="0" lvl="2" indent="0" algn="r">
              <a:lnSpc>
                <a:spcPct val="100000"/>
              </a:lnSpc>
              <a:spcBef>
                <a:spcPts val="0"/>
              </a:spcBef>
              <a:spcAft>
                <a:spcPts val="0"/>
              </a:spcAft>
              <a:buClr>
                <a:srgbClr val="000000"/>
              </a:buClr>
              <a:buSzPts val="1200"/>
              <a:buFont typeface="Calibri"/>
              <a:buNone/>
              <a:defRPr sz="1200"/>
            </a:lvl3pPr>
            <a:lvl4pPr marL="0" lvl="3" indent="0" algn="r">
              <a:lnSpc>
                <a:spcPct val="100000"/>
              </a:lnSpc>
              <a:spcBef>
                <a:spcPts val="0"/>
              </a:spcBef>
              <a:spcAft>
                <a:spcPts val="0"/>
              </a:spcAft>
              <a:buClr>
                <a:srgbClr val="000000"/>
              </a:buClr>
              <a:buSzPts val="1200"/>
              <a:buFont typeface="Calibri"/>
              <a:buNone/>
              <a:defRPr sz="1200"/>
            </a:lvl4pPr>
            <a:lvl5pPr marL="0" lvl="4" indent="0" algn="r">
              <a:lnSpc>
                <a:spcPct val="100000"/>
              </a:lnSpc>
              <a:spcBef>
                <a:spcPts val="0"/>
              </a:spcBef>
              <a:spcAft>
                <a:spcPts val="0"/>
              </a:spcAft>
              <a:buClr>
                <a:srgbClr val="000000"/>
              </a:buClr>
              <a:buSzPts val="1200"/>
              <a:buFont typeface="Calibri"/>
              <a:buNone/>
              <a:defRPr sz="1200"/>
            </a:lvl5pPr>
            <a:lvl6pPr marL="0" lvl="5" indent="0" algn="r">
              <a:lnSpc>
                <a:spcPct val="100000"/>
              </a:lnSpc>
              <a:spcBef>
                <a:spcPts val="0"/>
              </a:spcBef>
              <a:spcAft>
                <a:spcPts val="0"/>
              </a:spcAft>
              <a:buClr>
                <a:srgbClr val="000000"/>
              </a:buClr>
              <a:buSzPts val="1200"/>
              <a:buFont typeface="Calibri"/>
              <a:buNone/>
              <a:defRPr sz="1200"/>
            </a:lvl6pPr>
            <a:lvl7pPr marL="0" lvl="6" indent="0" algn="r">
              <a:lnSpc>
                <a:spcPct val="100000"/>
              </a:lnSpc>
              <a:spcBef>
                <a:spcPts val="0"/>
              </a:spcBef>
              <a:spcAft>
                <a:spcPts val="0"/>
              </a:spcAft>
              <a:buClr>
                <a:srgbClr val="000000"/>
              </a:buClr>
              <a:buSzPts val="1200"/>
              <a:buFont typeface="Calibri"/>
              <a:buNone/>
              <a:defRPr sz="1200"/>
            </a:lvl7pPr>
            <a:lvl8pPr marL="0" lvl="7" indent="0" algn="r">
              <a:lnSpc>
                <a:spcPct val="100000"/>
              </a:lnSpc>
              <a:spcBef>
                <a:spcPts val="0"/>
              </a:spcBef>
              <a:spcAft>
                <a:spcPts val="0"/>
              </a:spcAft>
              <a:buClr>
                <a:srgbClr val="000000"/>
              </a:buClr>
              <a:buSzPts val="1200"/>
              <a:buFont typeface="Calibri"/>
              <a:buNone/>
              <a:defRPr sz="1200"/>
            </a:lvl8pPr>
            <a:lvl9pPr marL="0" lvl="8" indent="0" algn="r">
              <a:lnSpc>
                <a:spcPct val="100000"/>
              </a:lnSpc>
              <a:spcBef>
                <a:spcPts val="0"/>
              </a:spcBef>
              <a:spcAft>
                <a:spcPts val="0"/>
              </a:spcAft>
              <a:buClr>
                <a:srgbClr val="000000"/>
              </a:buClr>
              <a:buSzPts val="1200"/>
              <a:buFont typeface="Calibri"/>
              <a:buNone/>
              <a:defRPr sz="1200"/>
            </a:lvl9pPr>
          </a:lstStyle>
          <a:p>
            <a:pPr marL="0" lvl="0" indent="0" algn="r" rtl="0">
              <a:spcBef>
                <a:spcPts val="0"/>
              </a:spcBef>
              <a:spcAft>
                <a:spcPts val="0"/>
              </a:spcAft>
              <a:buNone/>
            </a:pPr>
            <a:fld id="{00000000-1234-1234-1234-123412341234}" type="slidenum">
              <a:rPr lang="en-US"/>
              <a:t>‹#›</a:t>
            </a:fld>
            <a:endParaRP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3"/>
        <p:cNvGrpSpPr/>
        <p:nvPr/>
      </p:nvGrpSpPr>
      <p:grpSpPr>
        <a:xfrm>
          <a:off x="0" y="0"/>
          <a:ext cx="0" cy="0"/>
          <a:chOff x="0" y="0"/>
          <a:chExt cx="0" cy="0"/>
        </a:xfrm>
      </p:grpSpPr>
      <p:sp>
        <p:nvSpPr>
          <p:cNvPr id="24" name="Google Shape;24;p13"/>
          <p:cNvSpPr txBox="1">
            <a:spLocks noGrp="1"/>
          </p:cNvSpPr>
          <p:nvPr>
            <p:ph type="title"/>
          </p:nvPr>
        </p:nvSpPr>
        <p:spPr>
          <a:xfrm>
            <a:off x="685800" y="816404"/>
            <a:ext cx="6121402" cy="457197"/>
          </a:xfrm>
          <a:prstGeom prst="rect">
            <a:avLst/>
          </a:prstGeom>
          <a:noFill/>
          <a:ln>
            <a:noFill/>
          </a:ln>
        </p:spPr>
        <p:txBody>
          <a:bodyPr spcFirstLastPara="1" wrap="square" lIns="45700" tIns="45700" rIns="45700" bIns="45700" anchor="ctr" anchorCtr="0">
            <a:norm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a:endParaRPr/>
          </a:p>
        </p:txBody>
      </p:sp>
      <p:sp>
        <p:nvSpPr>
          <p:cNvPr id="25" name="Google Shape;25;p13"/>
          <p:cNvSpPr txBox="1">
            <a:spLocks noGrp="1"/>
          </p:cNvSpPr>
          <p:nvPr>
            <p:ph type="body" idx="1"/>
          </p:nvPr>
        </p:nvSpPr>
        <p:spPr>
          <a:xfrm>
            <a:off x="457200" y="1736184"/>
            <a:ext cx="8229600" cy="4076815"/>
          </a:xfrm>
          <a:prstGeom prst="rect">
            <a:avLst/>
          </a:prstGeom>
          <a:noFill/>
          <a:ln>
            <a:noFill/>
          </a:ln>
        </p:spPr>
        <p:txBody>
          <a:bodyPr spcFirstLastPara="1" wrap="square" lIns="45700" tIns="45700" rIns="45700" bIns="45700" anchor="t" anchorCtr="0">
            <a:normAutofit/>
          </a:bodyPr>
          <a:lstStyle>
            <a:lvl1pPr marL="457200" lvl="0" indent="-342900" algn="l">
              <a:lnSpc>
                <a:spcPct val="100000"/>
              </a:lnSpc>
              <a:spcBef>
                <a:spcPts val="400"/>
              </a:spcBef>
              <a:spcAft>
                <a:spcPts val="0"/>
              </a:spcAft>
              <a:buClr>
                <a:srgbClr val="000000"/>
              </a:buClr>
              <a:buSzPts val="1800"/>
              <a:buFont typeface="Arial"/>
              <a:buChar char="•"/>
              <a:defRPr/>
            </a:lvl1pPr>
            <a:lvl2pPr marL="914400" lvl="1" indent="-342900" algn="l">
              <a:lnSpc>
                <a:spcPct val="100000"/>
              </a:lnSpc>
              <a:spcBef>
                <a:spcPts val="400"/>
              </a:spcBef>
              <a:spcAft>
                <a:spcPts val="0"/>
              </a:spcAft>
              <a:buClr>
                <a:srgbClr val="000000"/>
              </a:buClr>
              <a:buSzPts val="1800"/>
              <a:buFont typeface="Arial"/>
              <a:buChar char="–"/>
              <a:defRPr/>
            </a:lvl2pPr>
            <a:lvl3pPr marL="1371600" lvl="2" indent="-342900" algn="l">
              <a:lnSpc>
                <a:spcPct val="100000"/>
              </a:lnSpc>
              <a:spcBef>
                <a:spcPts val="400"/>
              </a:spcBef>
              <a:spcAft>
                <a:spcPts val="0"/>
              </a:spcAft>
              <a:buClr>
                <a:srgbClr val="000000"/>
              </a:buClr>
              <a:buSzPts val="1800"/>
              <a:buFont typeface="Arial"/>
              <a:buChar char="•"/>
              <a:defRPr/>
            </a:lvl3pPr>
            <a:lvl4pPr marL="1828800" lvl="3" indent="-342900" algn="l">
              <a:lnSpc>
                <a:spcPct val="100000"/>
              </a:lnSpc>
              <a:spcBef>
                <a:spcPts val="400"/>
              </a:spcBef>
              <a:spcAft>
                <a:spcPts val="0"/>
              </a:spcAft>
              <a:buClr>
                <a:srgbClr val="000000"/>
              </a:buClr>
              <a:buSzPts val="1800"/>
              <a:buFont typeface="Arial"/>
              <a:buChar char="–"/>
              <a:defRPr/>
            </a:lvl4pPr>
            <a:lvl5pPr marL="2286000" lvl="4" indent="-342900" algn="l">
              <a:lnSpc>
                <a:spcPct val="100000"/>
              </a:lnSpc>
              <a:spcBef>
                <a:spcPts val="400"/>
              </a:spcBef>
              <a:spcAft>
                <a:spcPts val="0"/>
              </a:spcAft>
              <a:buClr>
                <a:srgbClr val="000000"/>
              </a:buClr>
              <a:buSzPts val="1800"/>
              <a:buFont typeface="Arial"/>
              <a:buChar char="»"/>
              <a:defRPr/>
            </a:lvl5pPr>
            <a:lvl6pPr marL="2743200" lvl="5" indent="-342900" algn="ctr">
              <a:lnSpc>
                <a:spcPct val="100000"/>
              </a:lnSpc>
              <a:spcBef>
                <a:spcPts val="400"/>
              </a:spcBef>
              <a:spcAft>
                <a:spcPts val="0"/>
              </a:spcAft>
              <a:buClr>
                <a:srgbClr val="000000"/>
              </a:buClr>
              <a:buSzPts val="1800"/>
              <a:buChar char="•"/>
              <a:defRPr/>
            </a:lvl6pPr>
            <a:lvl7pPr marL="3200400" lvl="6" indent="-342900" algn="ctr">
              <a:lnSpc>
                <a:spcPct val="100000"/>
              </a:lnSpc>
              <a:spcBef>
                <a:spcPts val="400"/>
              </a:spcBef>
              <a:spcAft>
                <a:spcPts val="0"/>
              </a:spcAft>
              <a:buClr>
                <a:srgbClr val="000000"/>
              </a:buClr>
              <a:buSzPts val="1800"/>
              <a:buChar char="•"/>
              <a:defRPr/>
            </a:lvl7pPr>
            <a:lvl8pPr marL="3657600" lvl="7" indent="-342900" algn="ctr">
              <a:lnSpc>
                <a:spcPct val="100000"/>
              </a:lnSpc>
              <a:spcBef>
                <a:spcPts val="400"/>
              </a:spcBef>
              <a:spcAft>
                <a:spcPts val="0"/>
              </a:spcAft>
              <a:buClr>
                <a:srgbClr val="000000"/>
              </a:buClr>
              <a:buSzPts val="1800"/>
              <a:buChar char="•"/>
              <a:defRPr/>
            </a:lvl8pPr>
            <a:lvl9pPr marL="4114800" lvl="8" indent="-342900" algn="ctr">
              <a:lnSpc>
                <a:spcPct val="100000"/>
              </a:lnSpc>
              <a:spcBef>
                <a:spcPts val="400"/>
              </a:spcBef>
              <a:spcAft>
                <a:spcPts val="0"/>
              </a:spcAft>
              <a:buClr>
                <a:srgbClr val="000000"/>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wo Content">
  <p:cSld name="Two Content">
    <p:spTree>
      <p:nvGrpSpPr>
        <p:cNvPr id="1" name="Shape 26"/>
        <p:cNvGrpSpPr/>
        <p:nvPr/>
      </p:nvGrpSpPr>
      <p:grpSpPr>
        <a:xfrm>
          <a:off x="0" y="0"/>
          <a:ext cx="0" cy="0"/>
          <a:chOff x="0" y="0"/>
          <a:chExt cx="0" cy="0"/>
        </a:xfrm>
      </p:grpSpPr>
      <p:pic>
        <p:nvPicPr>
          <p:cNvPr id="27" name="Google Shape;27;p14" descr="Picture 11"/>
          <p:cNvPicPr preferRelativeResize="0"/>
          <p:nvPr/>
        </p:nvPicPr>
        <p:blipFill rotWithShape="1">
          <a:blip r:embed="rId2">
            <a:alphaModFix/>
          </a:blip>
          <a:srcRect/>
          <a:stretch/>
        </p:blipFill>
        <p:spPr>
          <a:xfrm>
            <a:off x="7010400" y="333285"/>
            <a:ext cx="2068691" cy="1162229"/>
          </a:xfrm>
          <a:prstGeom prst="rect">
            <a:avLst/>
          </a:prstGeom>
          <a:noFill/>
          <a:ln>
            <a:noFill/>
          </a:ln>
        </p:spPr>
      </p:pic>
      <p:cxnSp>
        <p:nvCxnSpPr>
          <p:cNvPr id="28" name="Google Shape;28;p14"/>
          <p:cNvCxnSpPr/>
          <p:nvPr/>
        </p:nvCxnSpPr>
        <p:spPr>
          <a:xfrm>
            <a:off x="64909" y="1449749"/>
            <a:ext cx="8850491" cy="1"/>
          </a:xfrm>
          <a:prstGeom prst="straightConnector1">
            <a:avLst/>
          </a:prstGeom>
          <a:noFill/>
          <a:ln w="19050" cap="flat" cmpd="sng">
            <a:solidFill>
              <a:srgbClr val="215968"/>
            </a:solidFill>
            <a:prstDash val="solid"/>
            <a:round/>
            <a:headEnd type="none" w="sm" len="sm"/>
            <a:tailEnd type="none" w="sm" len="sm"/>
          </a:ln>
        </p:spPr>
      </p:cxnSp>
      <p:cxnSp>
        <p:nvCxnSpPr>
          <p:cNvPr id="29" name="Google Shape;29;p14"/>
          <p:cNvCxnSpPr/>
          <p:nvPr/>
        </p:nvCxnSpPr>
        <p:spPr>
          <a:xfrm>
            <a:off x="64909" y="5943600"/>
            <a:ext cx="8850491" cy="0"/>
          </a:xfrm>
          <a:prstGeom prst="straightConnector1">
            <a:avLst/>
          </a:prstGeom>
          <a:noFill/>
          <a:ln w="19050" cap="flat" cmpd="sng">
            <a:solidFill>
              <a:srgbClr val="215968"/>
            </a:solidFill>
            <a:prstDash val="solid"/>
            <a:round/>
            <a:headEnd type="none" w="sm" len="sm"/>
            <a:tailEnd type="none" w="sm" len="sm"/>
          </a:ln>
        </p:spPr>
      </p:cxnSp>
      <p:sp>
        <p:nvSpPr>
          <p:cNvPr id="30" name="Google Shape;30;p14"/>
          <p:cNvSpPr txBox="1">
            <a:spLocks noGrp="1"/>
          </p:cNvSpPr>
          <p:nvPr>
            <p:ph type="title"/>
          </p:nvPr>
        </p:nvSpPr>
        <p:spPr>
          <a:xfrm>
            <a:off x="693525" y="876300"/>
            <a:ext cx="4974300" cy="457200"/>
          </a:xfrm>
          <a:prstGeom prst="rect">
            <a:avLst/>
          </a:prstGeom>
          <a:noFill/>
          <a:ln>
            <a:noFill/>
          </a:ln>
        </p:spPr>
        <p:txBody>
          <a:bodyPr spcFirstLastPara="1" wrap="square" lIns="45700" tIns="45700" rIns="45700" bIns="45700" anchor="ctr" anchorCtr="0">
            <a:noAutofit/>
          </a:bodyPr>
          <a:lstStyle>
            <a:lvl1pPr lvl="0" algn="l" rtl="0">
              <a:lnSpc>
                <a:spcPct val="100000"/>
              </a:lnSpc>
              <a:spcBef>
                <a:spcPts val="0"/>
              </a:spcBef>
              <a:spcAft>
                <a:spcPts val="0"/>
              </a:spcAft>
              <a:buClr>
                <a:srgbClr val="000000"/>
              </a:buClr>
              <a:buSzPts val="1800"/>
              <a:buNone/>
              <a:defRPr/>
            </a:lvl1pPr>
            <a:lvl2pPr lvl="1" algn="l" rtl="0">
              <a:lnSpc>
                <a:spcPct val="100000"/>
              </a:lnSpc>
              <a:spcBef>
                <a:spcPts val="0"/>
              </a:spcBef>
              <a:spcAft>
                <a:spcPts val="0"/>
              </a:spcAft>
              <a:buClr>
                <a:srgbClr val="000000"/>
              </a:buClr>
              <a:buSzPts val="1800"/>
              <a:buNone/>
              <a:defRPr/>
            </a:lvl2pPr>
            <a:lvl3pPr lvl="2" algn="l" rtl="0">
              <a:lnSpc>
                <a:spcPct val="100000"/>
              </a:lnSpc>
              <a:spcBef>
                <a:spcPts val="0"/>
              </a:spcBef>
              <a:spcAft>
                <a:spcPts val="0"/>
              </a:spcAft>
              <a:buClr>
                <a:srgbClr val="000000"/>
              </a:buClr>
              <a:buSzPts val="1800"/>
              <a:buNone/>
              <a:defRPr/>
            </a:lvl3pPr>
            <a:lvl4pPr lvl="3" algn="l" rtl="0">
              <a:lnSpc>
                <a:spcPct val="100000"/>
              </a:lnSpc>
              <a:spcBef>
                <a:spcPts val="0"/>
              </a:spcBef>
              <a:spcAft>
                <a:spcPts val="0"/>
              </a:spcAft>
              <a:buClr>
                <a:srgbClr val="000000"/>
              </a:buClr>
              <a:buSzPts val="1800"/>
              <a:buNone/>
              <a:defRPr/>
            </a:lvl4pPr>
            <a:lvl5pPr lvl="4" algn="l" rtl="0">
              <a:lnSpc>
                <a:spcPct val="100000"/>
              </a:lnSpc>
              <a:spcBef>
                <a:spcPts val="0"/>
              </a:spcBef>
              <a:spcAft>
                <a:spcPts val="0"/>
              </a:spcAft>
              <a:buClr>
                <a:srgbClr val="000000"/>
              </a:buClr>
              <a:buSzPts val="1800"/>
              <a:buNone/>
              <a:defRPr/>
            </a:lvl5pPr>
            <a:lvl6pPr lvl="5" algn="l" rtl="0">
              <a:lnSpc>
                <a:spcPct val="100000"/>
              </a:lnSpc>
              <a:spcBef>
                <a:spcPts val="0"/>
              </a:spcBef>
              <a:spcAft>
                <a:spcPts val="0"/>
              </a:spcAft>
              <a:buClr>
                <a:srgbClr val="000000"/>
              </a:buClr>
              <a:buSzPts val="1800"/>
              <a:buNone/>
              <a:defRPr/>
            </a:lvl6pPr>
            <a:lvl7pPr lvl="6" algn="l" rtl="0">
              <a:lnSpc>
                <a:spcPct val="100000"/>
              </a:lnSpc>
              <a:spcBef>
                <a:spcPts val="0"/>
              </a:spcBef>
              <a:spcAft>
                <a:spcPts val="0"/>
              </a:spcAft>
              <a:buClr>
                <a:srgbClr val="000000"/>
              </a:buClr>
              <a:buSzPts val="1800"/>
              <a:buNone/>
              <a:defRPr/>
            </a:lvl7pPr>
            <a:lvl8pPr lvl="7" algn="l" rtl="0">
              <a:lnSpc>
                <a:spcPct val="100000"/>
              </a:lnSpc>
              <a:spcBef>
                <a:spcPts val="0"/>
              </a:spcBef>
              <a:spcAft>
                <a:spcPts val="0"/>
              </a:spcAft>
              <a:buClr>
                <a:srgbClr val="000000"/>
              </a:buClr>
              <a:buSzPts val="1800"/>
              <a:buNone/>
              <a:defRPr/>
            </a:lvl8pPr>
            <a:lvl9pPr lvl="8" algn="l" rtl="0">
              <a:lnSpc>
                <a:spcPct val="100000"/>
              </a:lnSpc>
              <a:spcBef>
                <a:spcPts val="0"/>
              </a:spcBef>
              <a:spcAft>
                <a:spcPts val="0"/>
              </a:spcAft>
              <a:buClr>
                <a:srgbClr val="000000"/>
              </a:buClr>
              <a:buSzPts val="1800"/>
              <a:buNone/>
              <a:defRPr/>
            </a:lvl9pPr>
          </a:lstStyle>
          <a:p>
            <a:endParaRPr/>
          </a:p>
        </p:txBody>
      </p:sp>
      <p:sp>
        <p:nvSpPr>
          <p:cNvPr id="31" name="Google Shape;31;p14"/>
          <p:cNvSpPr txBox="1">
            <a:spLocks noGrp="1"/>
          </p:cNvSpPr>
          <p:nvPr>
            <p:ph type="body" idx="1"/>
          </p:nvPr>
        </p:nvSpPr>
        <p:spPr>
          <a:xfrm>
            <a:off x="457200" y="1600200"/>
            <a:ext cx="4038600" cy="4525963"/>
          </a:xfrm>
          <a:prstGeom prst="rect">
            <a:avLst/>
          </a:prstGeom>
          <a:noFill/>
          <a:ln>
            <a:noFill/>
          </a:ln>
        </p:spPr>
        <p:txBody>
          <a:bodyPr spcFirstLastPara="1" wrap="square" lIns="45700" tIns="45700" rIns="45700" bIns="45700" anchor="t" anchorCtr="0">
            <a:normAutofit/>
          </a:bodyPr>
          <a:lstStyle>
            <a:lvl1pPr marL="457200" lvl="0" indent="-406400" algn="l">
              <a:lnSpc>
                <a:spcPct val="100000"/>
              </a:lnSpc>
              <a:spcBef>
                <a:spcPts val="600"/>
              </a:spcBef>
              <a:spcAft>
                <a:spcPts val="0"/>
              </a:spcAft>
              <a:buClr>
                <a:srgbClr val="000000"/>
              </a:buClr>
              <a:buSzPts val="2800"/>
              <a:buFont typeface="Arial"/>
              <a:buChar char="•"/>
              <a:defRPr sz="2800"/>
            </a:lvl1pPr>
            <a:lvl2pPr marL="914400" lvl="1" indent="-406400" algn="l">
              <a:lnSpc>
                <a:spcPct val="100000"/>
              </a:lnSpc>
              <a:spcBef>
                <a:spcPts val="600"/>
              </a:spcBef>
              <a:spcAft>
                <a:spcPts val="0"/>
              </a:spcAft>
              <a:buClr>
                <a:srgbClr val="000000"/>
              </a:buClr>
              <a:buSzPts val="2800"/>
              <a:buFont typeface="Arial"/>
              <a:buChar char="–"/>
              <a:defRPr sz="2800"/>
            </a:lvl2pPr>
            <a:lvl3pPr marL="1371600" lvl="2" indent="-406400" algn="l">
              <a:lnSpc>
                <a:spcPct val="100000"/>
              </a:lnSpc>
              <a:spcBef>
                <a:spcPts val="600"/>
              </a:spcBef>
              <a:spcAft>
                <a:spcPts val="0"/>
              </a:spcAft>
              <a:buClr>
                <a:srgbClr val="000000"/>
              </a:buClr>
              <a:buSzPts val="2800"/>
              <a:buFont typeface="Arial"/>
              <a:buChar char="•"/>
              <a:defRPr sz="2800"/>
            </a:lvl3pPr>
            <a:lvl4pPr marL="1828800" lvl="3" indent="-406400" algn="l">
              <a:lnSpc>
                <a:spcPct val="100000"/>
              </a:lnSpc>
              <a:spcBef>
                <a:spcPts val="600"/>
              </a:spcBef>
              <a:spcAft>
                <a:spcPts val="0"/>
              </a:spcAft>
              <a:buClr>
                <a:srgbClr val="000000"/>
              </a:buClr>
              <a:buSzPts val="2800"/>
              <a:buFont typeface="Arial"/>
              <a:buChar char="–"/>
              <a:defRPr sz="2800"/>
            </a:lvl4pPr>
            <a:lvl5pPr marL="2286000" lvl="4" indent="-406400" algn="l">
              <a:lnSpc>
                <a:spcPct val="100000"/>
              </a:lnSpc>
              <a:spcBef>
                <a:spcPts val="600"/>
              </a:spcBef>
              <a:spcAft>
                <a:spcPts val="0"/>
              </a:spcAft>
              <a:buClr>
                <a:srgbClr val="000000"/>
              </a:buClr>
              <a:buSzPts val="2800"/>
              <a:buFont typeface="Arial"/>
              <a:buChar char="»"/>
              <a:defRPr sz="2800"/>
            </a:lvl5pPr>
            <a:lvl6pPr marL="2743200" lvl="5" indent="-342900" algn="ctr">
              <a:lnSpc>
                <a:spcPct val="100000"/>
              </a:lnSpc>
              <a:spcBef>
                <a:spcPts val="400"/>
              </a:spcBef>
              <a:spcAft>
                <a:spcPts val="0"/>
              </a:spcAft>
              <a:buClr>
                <a:srgbClr val="000000"/>
              </a:buClr>
              <a:buSzPts val="1800"/>
              <a:buChar char="•"/>
              <a:defRPr/>
            </a:lvl6pPr>
            <a:lvl7pPr marL="3200400" lvl="6" indent="-342900" algn="ctr">
              <a:lnSpc>
                <a:spcPct val="100000"/>
              </a:lnSpc>
              <a:spcBef>
                <a:spcPts val="400"/>
              </a:spcBef>
              <a:spcAft>
                <a:spcPts val="0"/>
              </a:spcAft>
              <a:buClr>
                <a:srgbClr val="000000"/>
              </a:buClr>
              <a:buSzPts val="1800"/>
              <a:buChar char="•"/>
              <a:defRPr/>
            </a:lvl7pPr>
            <a:lvl8pPr marL="3657600" lvl="7" indent="-342900" algn="ctr">
              <a:lnSpc>
                <a:spcPct val="100000"/>
              </a:lnSpc>
              <a:spcBef>
                <a:spcPts val="400"/>
              </a:spcBef>
              <a:spcAft>
                <a:spcPts val="0"/>
              </a:spcAft>
              <a:buClr>
                <a:srgbClr val="000000"/>
              </a:buClr>
              <a:buSzPts val="1800"/>
              <a:buChar char="•"/>
              <a:defRPr/>
            </a:lvl8pPr>
            <a:lvl9pPr marL="4114800" lvl="8" indent="-342900" algn="ctr">
              <a:lnSpc>
                <a:spcPct val="100000"/>
              </a:lnSpc>
              <a:spcBef>
                <a:spcPts val="400"/>
              </a:spcBef>
              <a:spcAft>
                <a:spcPts val="0"/>
              </a:spcAft>
              <a:buClr>
                <a:srgbClr val="000000"/>
              </a:buClr>
              <a:buSzPts val="1800"/>
              <a:buChar char="•"/>
              <a:defRPr/>
            </a:lvl9pPr>
          </a:lstStyle>
          <a:p>
            <a:endParaRPr/>
          </a:p>
        </p:txBody>
      </p:sp>
      <p:sp>
        <p:nvSpPr>
          <p:cNvPr id="32" name="Google Shape;32;p14"/>
          <p:cNvSpPr/>
          <p:nvPr/>
        </p:nvSpPr>
        <p:spPr>
          <a:xfrm>
            <a:off x="-31044" y="876302"/>
            <a:ext cx="564444" cy="342899"/>
          </a:xfrm>
          <a:prstGeom prst="rect">
            <a:avLst/>
          </a:prstGeom>
          <a:solidFill>
            <a:srgbClr val="2C7590"/>
          </a:solidFill>
          <a:ln w="25400" cap="flat" cmpd="sng">
            <a:solidFill>
              <a:srgbClr val="2C7590"/>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33" name="Google Shape;33;p14"/>
          <p:cNvPicPr preferRelativeResize="0"/>
          <p:nvPr/>
        </p:nvPicPr>
        <p:blipFill>
          <a:blip r:embed="rId3">
            <a:alphaModFix/>
          </a:blip>
          <a:stretch>
            <a:fillRect/>
          </a:stretch>
        </p:blipFill>
        <p:spPr>
          <a:xfrm>
            <a:off x="4169000" y="6178200"/>
            <a:ext cx="1491251" cy="562275"/>
          </a:xfrm>
          <a:prstGeom prst="rect">
            <a:avLst/>
          </a:prstGeom>
          <a:noFill/>
          <a:ln>
            <a:noFill/>
          </a:ln>
        </p:spPr>
      </p:pic>
      <p:pic>
        <p:nvPicPr>
          <p:cNvPr id="34" name="Google Shape;34;p14"/>
          <p:cNvPicPr preferRelativeResize="0"/>
          <p:nvPr/>
        </p:nvPicPr>
        <p:blipFill>
          <a:blip r:embed="rId4">
            <a:alphaModFix/>
          </a:blip>
          <a:stretch>
            <a:fillRect/>
          </a:stretch>
        </p:blipFill>
        <p:spPr>
          <a:xfrm>
            <a:off x="2238757" y="6178201"/>
            <a:ext cx="1888642" cy="436600"/>
          </a:xfrm>
          <a:prstGeom prst="rect">
            <a:avLst/>
          </a:prstGeom>
          <a:noFill/>
          <a:ln>
            <a:noFill/>
          </a:ln>
        </p:spPr>
      </p:pic>
      <p:pic>
        <p:nvPicPr>
          <p:cNvPr id="35" name="Google Shape;35;p14"/>
          <p:cNvPicPr preferRelativeResize="0"/>
          <p:nvPr/>
        </p:nvPicPr>
        <p:blipFill rotWithShape="1">
          <a:blip r:embed="rId5">
            <a:alphaModFix/>
          </a:blip>
          <a:srcRect l="3005" t="13240" r="3936" b="19820"/>
          <a:stretch/>
        </p:blipFill>
        <p:spPr>
          <a:xfrm>
            <a:off x="7172716" y="6486326"/>
            <a:ext cx="1948635" cy="342899"/>
          </a:xfrm>
          <a:prstGeom prst="rect">
            <a:avLst/>
          </a:prstGeom>
          <a:noFill/>
          <a:ln>
            <a:noFill/>
          </a:ln>
        </p:spPr>
      </p:pic>
      <p:pic>
        <p:nvPicPr>
          <p:cNvPr id="36" name="Google Shape;36;p14"/>
          <p:cNvPicPr preferRelativeResize="0"/>
          <p:nvPr/>
        </p:nvPicPr>
        <p:blipFill rotWithShape="1">
          <a:blip r:embed="rId6">
            <a:alphaModFix/>
          </a:blip>
          <a:srcRect/>
          <a:stretch/>
        </p:blipFill>
        <p:spPr>
          <a:xfrm>
            <a:off x="39475" y="6439487"/>
            <a:ext cx="2068700" cy="436578"/>
          </a:xfrm>
          <a:prstGeom prst="rect">
            <a:avLst/>
          </a:prstGeom>
          <a:noFill/>
          <a:ln>
            <a:noFill/>
          </a:ln>
        </p:spPr>
      </p:pic>
      <p:pic>
        <p:nvPicPr>
          <p:cNvPr id="37" name="Google Shape;37;p14"/>
          <p:cNvPicPr preferRelativeResize="0"/>
          <p:nvPr/>
        </p:nvPicPr>
        <p:blipFill>
          <a:blip r:embed="rId7">
            <a:alphaModFix/>
          </a:blip>
          <a:stretch>
            <a:fillRect/>
          </a:stretch>
        </p:blipFill>
        <p:spPr>
          <a:xfrm>
            <a:off x="5701844" y="6070011"/>
            <a:ext cx="1553930" cy="621000"/>
          </a:xfrm>
          <a:prstGeom prst="rect">
            <a:avLst/>
          </a:prstGeom>
          <a:noFill/>
          <a:ln>
            <a:noFill/>
          </a:ln>
        </p:spPr>
      </p:pic>
      <p:pic>
        <p:nvPicPr>
          <p:cNvPr id="38" name="Google Shape;38;p14"/>
          <p:cNvPicPr preferRelativeResize="0"/>
          <p:nvPr/>
        </p:nvPicPr>
        <p:blipFill>
          <a:blip r:embed="rId8">
            <a:alphaModFix/>
          </a:blip>
          <a:stretch>
            <a:fillRect/>
          </a:stretch>
        </p:blipFill>
        <p:spPr>
          <a:xfrm>
            <a:off x="5949675" y="516700"/>
            <a:ext cx="1144399" cy="87267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39"/>
        <p:cNvGrpSpPr/>
        <p:nvPr/>
      </p:nvGrpSpPr>
      <p:grpSpPr>
        <a:xfrm>
          <a:off x="0" y="0"/>
          <a:ext cx="0" cy="0"/>
          <a:chOff x="0" y="0"/>
          <a:chExt cx="0" cy="0"/>
        </a:xfrm>
      </p:grpSpPr>
      <p:pic>
        <p:nvPicPr>
          <p:cNvPr id="40" name="Google Shape;40;p15" descr="Picture 11"/>
          <p:cNvPicPr preferRelativeResize="0"/>
          <p:nvPr/>
        </p:nvPicPr>
        <p:blipFill rotWithShape="1">
          <a:blip r:embed="rId2">
            <a:alphaModFix/>
          </a:blip>
          <a:srcRect/>
          <a:stretch/>
        </p:blipFill>
        <p:spPr>
          <a:xfrm>
            <a:off x="7010400" y="333285"/>
            <a:ext cx="2068691" cy="1162229"/>
          </a:xfrm>
          <a:prstGeom prst="rect">
            <a:avLst/>
          </a:prstGeom>
          <a:noFill/>
          <a:ln>
            <a:noFill/>
          </a:ln>
        </p:spPr>
      </p:pic>
      <p:cxnSp>
        <p:nvCxnSpPr>
          <p:cNvPr id="41" name="Google Shape;41;p15"/>
          <p:cNvCxnSpPr/>
          <p:nvPr/>
        </p:nvCxnSpPr>
        <p:spPr>
          <a:xfrm>
            <a:off x="64909" y="1449749"/>
            <a:ext cx="8850491" cy="1"/>
          </a:xfrm>
          <a:prstGeom prst="straightConnector1">
            <a:avLst/>
          </a:prstGeom>
          <a:noFill/>
          <a:ln w="19050" cap="flat" cmpd="sng">
            <a:solidFill>
              <a:srgbClr val="215968"/>
            </a:solidFill>
            <a:prstDash val="solid"/>
            <a:round/>
            <a:headEnd type="none" w="sm" len="sm"/>
            <a:tailEnd type="none" w="sm" len="sm"/>
          </a:ln>
        </p:spPr>
      </p:cxnSp>
      <p:cxnSp>
        <p:nvCxnSpPr>
          <p:cNvPr id="42" name="Google Shape;42;p15"/>
          <p:cNvCxnSpPr/>
          <p:nvPr/>
        </p:nvCxnSpPr>
        <p:spPr>
          <a:xfrm>
            <a:off x="64909" y="5943600"/>
            <a:ext cx="8850491" cy="0"/>
          </a:xfrm>
          <a:prstGeom prst="straightConnector1">
            <a:avLst/>
          </a:prstGeom>
          <a:noFill/>
          <a:ln w="19050" cap="flat" cmpd="sng">
            <a:solidFill>
              <a:srgbClr val="215968"/>
            </a:solidFill>
            <a:prstDash val="solid"/>
            <a:round/>
            <a:headEnd type="none" w="sm" len="sm"/>
            <a:tailEnd type="none" w="sm" len="sm"/>
          </a:ln>
        </p:spPr>
      </p:cxnSp>
      <p:sp>
        <p:nvSpPr>
          <p:cNvPr id="43" name="Google Shape;43;p15"/>
          <p:cNvSpPr txBox="1">
            <a:spLocks noGrp="1"/>
          </p:cNvSpPr>
          <p:nvPr>
            <p:ph type="body" idx="1"/>
          </p:nvPr>
        </p:nvSpPr>
        <p:spPr>
          <a:xfrm>
            <a:off x="1371600" y="3886200"/>
            <a:ext cx="6400800" cy="1752600"/>
          </a:xfrm>
          <a:prstGeom prst="rect">
            <a:avLst/>
          </a:prstGeom>
          <a:noFill/>
          <a:ln>
            <a:noFill/>
          </a:ln>
        </p:spPr>
        <p:txBody>
          <a:bodyPr spcFirstLastPara="1" wrap="square" lIns="45700" tIns="45700" rIns="45700" bIns="45700" anchor="t" anchorCtr="0">
            <a:normAutofit/>
          </a:bodyPr>
          <a:lstStyle>
            <a:lvl1pPr marL="457200" lvl="0" indent="-228600" algn="ctr">
              <a:lnSpc>
                <a:spcPct val="100000"/>
              </a:lnSpc>
              <a:spcBef>
                <a:spcPts val="400"/>
              </a:spcBef>
              <a:spcAft>
                <a:spcPts val="0"/>
              </a:spcAft>
              <a:buClr>
                <a:srgbClr val="888888"/>
              </a:buClr>
              <a:buSzPts val="2000"/>
              <a:buFont typeface="Calibri"/>
              <a:buNone/>
              <a:defRPr>
                <a:solidFill>
                  <a:srgbClr val="888888"/>
                </a:solidFill>
              </a:defRPr>
            </a:lvl1pPr>
            <a:lvl2pPr marL="914400" lvl="1" indent="-228600" algn="ctr">
              <a:lnSpc>
                <a:spcPct val="100000"/>
              </a:lnSpc>
              <a:spcBef>
                <a:spcPts val="400"/>
              </a:spcBef>
              <a:spcAft>
                <a:spcPts val="0"/>
              </a:spcAft>
              <a:buClr>
                <a:srgbClr val="888888"/>
              </a:buClr>
              <a:buSzPts val="2000"/>
              <a:buFont typeface="Calibri"/>
              <a:buNone/>
              <a:defRPr>
                <a:solidFill>
                  <a:srgbClr val="888888"/>
                </a:solidFill>
              </a:defRPr>
            </a:lvl2pPr>
            <a:lvl3pPr marL="1371600" lvl="2" indent="-228600" algn="ctr">
              <a:lnSpc>
                <a:spcPct val="100000"/>
              </a:lnSpc>
              <a:spcBef>
                <a:spcPts val="400"/>
              </a:spcBef>
              <a:spcAft>
                <a:spcPts val="0"/>
              </a:spcAft>
              <a:buClr>
                <a:srgbClr val="888888"/>
              </a:buClr>
              <a:buSzPts val="2000"/>
              <a:buFont typeface="Calibri"/>
              <a:buNone/>
              <a:defRPr>
                <a:solidFill>
                  <a:srgbClr val="888888"/>
                </a:solidFill>
              </a:defRPr>
            </a:lvl3pPr>
            <a:lvl4pPr marL="1828800" lvl="3" indent="-228600" algn="ctr">
              <a:lnSpc>
                <a:spcPct val="100000"/>
              </a:lnSpc>
              <a:spcBef>
                <a:spcPts val="400"/>
              </a:spcBef>
              <a:spcAft>
                <a:spcPts val="0"/>
              </a:spcAft>
              <a:buClr>
                <a:srgbClr val="888888"/>
              </a:buClr>
              <a:buSzPts val="2000"/>
              <a:buFont typeface="Calibri"/>
              <a:buNone/>
              <a:defRPr>
                <a:solidFill>
                  <a:srgbClr val="888888"/>
                </a:solidFill>
              </a:defRPr>
            </a:lvl4pPr>
            <a:lvl5pPr marL="2286000" lvl="4" indent="-228600" algn="ctr">
              <a:lnSpc>
                <a:spcPct val="100000"/>
              </a:lnSpc>
              <a:spcBef>
                <a:spcPts val="400"/>
              </a:spcBef>
              <a:spcAft>
                <a:spcPts val="0"/>
              </a:spcAft>
              <a:buClr>
                <a:srgbClr val="888888"/>
              </a:buClr>
              <a:buSzPts val="2000"/>
              <a:buFont typeface="Calibri"/>
              <a:buNone/>
              <a:defRPr>
                <a:solidFill>
                  <a:srgbClr val="888888"/>
                </a:solidFill>
              </a:defRPr>
            </a:lvl5pPr>
            <a:lvl6pPr marL="2743200" lvl="5" indent="-342900" algn="ctr">
              <a:lnSpc>
                <a:spcPct val="100000"/>
              </a:lnSpc>
              <a:spcBef>
                <a:spcPts val="400"/>
              </a:spcBef>
              <a:spcAft>
                <a:spcPts val="0"/>
              </a:spcAft>
              <a:buClr>
                <a:srgbClr val="000000"/>
              </a:buClr>
              <a:buSzPts val="1800"/>
              <a:buChar char="•"/>
              <a:defRPr/>
            </a:lvl6pPr>
            <a:lvl7pPr marL="3200400" lvl="6" indent="-342900" algn="ctr">
              <a:lnSpc>
                <a:spcPct val="100000"/>
              </a:lnSpc>
              <a:spcBef>
                <a:spcPts val="400"/>
              </a:spcBef>
              <a:spcAft>
                <a:spcPts val="0"/>
              </a:spcAft>
              <a:buClr>
                <a:srgbClr val="000000"/>
              </a:buClr>
              <a:buSzPts val="1800"/>
              <a:buChar char="•"/>
              <a:defRPr/>
            </a:lvl7pPr>
            <a:lvl8pPr marL="3657600" lvl="7" indent="-342900" algn="ctr">
              <a:lnSpc>
                <a:spcPct val="100000"/>
              </a:lnSpc>
              <a:spcBef>
                <a:spcPts val="400"/>
              </a:spcBef>
              <a:spcAft>
                <a:spcPts val="0"/>
              </a:spcAft>
              <a:buClr>
                <a:srgbClr val="000000"/>
              </a:buClr>
              <a:buSzPts val="1800"/>
              <a:buChar char="•"/>
              <a:defRPr/>
            </a:lvl8pPr>
            <a:lvl9pPr marL="4114800" lvl="8" indent="-342900" algn="ctr">
              <a:lnSpc>
                <a:spcPct val="100000"/>
              </a:lnSpc>
              <a:spcBef>
                <a:spcPts val="400"/>
              </a:spcBef>
              <a:spcAft>
                <a:spcPts val="0"/>
              </a:spcAft>
              <a:buClr>
                <a:srgbClr val="000000"/>
              </a:buClr>
              <a:buSzPts val="1800"/>
              <a:buChar char="•"/>
              <a:defRPr/>
            </a:lvl9pPr>
          </a:lstStyle>
          <a:p>
            <a:endParaRPr/>
          </a:p>
        </p:txBody>
      </p:sp>
      <p:sp>
        <p:nvSpPr>
          <p:cNvPr id="44" name="Google Shape;44;p15"/>
          <p:cNvSpPr txBox="1">
            <a:spLocks noGrp="1"/>
          </p:cNvSpPr>
          <p:nvPr>
            <p:ph type="title"/>
          </p:nvPr>
        </p:nvSpPr>
        <p:spPr>
          <a:xfrm>
            <a:off x="152400" y="762004"/>
            <a:ext cx="6121402" cy="457196"/>
          </a:xfrm>
          <a:prstGeom prst="rect">
            <a:avLst/>
          </a:prstGeom>
          <a:noFill/>
          <a:ln>
            <a:noFill/>
          </a:ln>
        </p:spPr>
        <p:txBody>
          <a:bodyPr spcFirstLastPara="1" wrap="square" lIns="45700" tIns="45700" rIns="45700" bIns="45700" anchor="ctr" anchorCtr="0">
            <a:normAutofit/>
          </a:bodyPr>
          <a:lstStyle>
            <a:lvl1pPr lvl="0" algn="l">
              <a:lnSpc>
                <a:spcPct val="100000"/>
              </a:lnSpc>
              <a:spcBef>
                <a:spcPts val="0"/>
              </a:spcBef>
              <a:spcAft>
                <a:spcPts val="0"/>
              </a:spcAft>
              <a:buClr>
                <a:srgbClr val="000000"/>
              </a:buClr>
              <a:buSzPts val="3000"/>
              <a:buFont typeface="Calibri"/>
              <a:buNone/>
              <a:defRPr b="0"/>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a:endParaRPr/>
          </a:p>
        </p:txBody>
      </p:sp>
      <p:pic>
        <p:nvPicPr>
          <p:cNvPr id="45" name="Google Shape;45;p15"/>
          <p:cNvPicPr preferRelativeResize="0"/>
          <p:nvPr/>
        </p:nvPicPr>
        <p:blipFill>
          <a:blip r:embed="rId3">
            <a:alphaModFix/>
          </a:blip>
          <a:stretch>
            <a:fillRect/>
          </a:stretch>
        </p:blipFill>
        <p:spPr>
          <a:xfrm>
            <a:off x="4169000" y="6178200"/>
            <a:ext cx="1491251" cy="562275"/>
          </a:xfrm>
          <a:prstGeom prst="rect">
            <a:avLst/>
          </a:prstGeom>
          <a:noFill/>
          <a:ln>
            <a:noFill/>
          </a:ln>
        </p:spPr>
      </p:pic>
      <p:pic>
        <p:nvPicPr>
          <p:cNvPr id="46" name="Google Shape;46;p15"/>
          <p:cNvPicPr preferRelativeResize="0"/>
          <p:nvPr/>
        </p:nvPicPr>
        <p:blipFill>
          <a:blip r:embed="rId4">
            <a:alphaModFix/>
          </a:blip>
          <a:stretch>
            <a:fillRect/>
          </a:stretch>
        </p:blipFill>
        <p:spPr>
          <a:xfrm>
            <a:off x="2238757" y="6178201"/>
            <a:ext cx="1888642" cy="436600"/>
          </a:xfrm>
          <a:prstGeom prst="rect">
            <a:avLst/>
          </a:prstGeom>
          <a:noFill/>
          <a:ln>
            <a:noFill/>
          </a:ln>
        </p:spPr>
      </p:pic>
      <p:pic>
        <p:nvPicPr>
          <p:cNvPr id="47" name="Google Shape;47;p15"/>
          <p:cNvPicPr preferRelativeResize="0"/>
          <p:nvPr/>
        </p:nvPicPr>
        <p:blipFill rotWithShape="1">
          <a:blip r:embed="rId5">
            <a:alphaModFix/>
          </a:blip>
          <a:srcRect l="3005" t="13240" r="3936" b="19820"/>
          <a:stretch/>
        </p:blipFill>
        <p:spPr>
          <a:xfrm>
            <a:off x="7172716" y="6486326"/>
            <a:ext cx="1948635" cy="342899"/>
          </a:xfrm>
          <a:prstGeom prst="rect">
            <a:avLst/>
          </a:prstGeom>
          <a:noFill/>
          <a:ln>
            <a:noFill/>
          </a:ln>
        </p:spPr>
      </p:pic>
      <p:pic>
        <p:nvPicPr>
          <p:cNvPr id="48" name="Google Shape;48;p15"/>
          <p:cNvPicPr preferRelativeResize="0"/>
          <p:nvPr/>
        </p:nvPicPr>
        <p:blipFill rotWithShape="1">
          <a:blip r:embed="rId6">
            <a:alphaModFix/>
          </a:blip>
          <a:srcRect/>
          <a:stretch/>
        </p:blipFill>
        <p:spPr>
          <a:xfrm>
            <a:off x="39475" y="6439487"/>
            <a:ext cx="2068700" cy="436578"/>
          </a:xfrm>
          <a:prstGeom prst="rect">
            <a:avLst/>
          </a:prstGeom>
          <a:noFill/>
          <a:ln>
            <a:noFill/>
          </a:ln>
        </p:spPr>
      </p:pic>
      <p:pic>
        <p:nvPicPr>
          <p:cNvPr id="49" name="Google Shape;49;p15"/>
          <p:cNvPicPr preferRelativeResize="0"/>
          <p:nvPr/>
        </p:nvPicPr>
        <p:blipFill>
          <a:blip r:embed="rId7">
            <a:alphaModFix/>
          </a:blip>
          <a:stretch>
            <a:fillRect/>
          </a:stretch>
        </p:blipFill>
        <p:spPr>
          <a:xfrm>
            <a:off x="5701844" y="6070011"/>
            <a:ext cx="1553930" cy="621000"/>
          </a:xfrm>
          <a:prstGeom prst="rect">
            <a:avLst/>
          </a:prstGeom>
          <a:noFill/>
          <a:ln>
            <a:noFill/>
          </a:ln>
        </p:spPr>
      </p:pic>
      <p:pic>
        <p:nvPicPr>
          <p:cNvPr id="50" name="Google Shape;50;p15"/>
          <p:cNvPicPr preferRelativeResize="0"/>
          <p:nvPr/>
        </p:nvPicPr>
        <p:blipFill>
          <a:blip r:embed="rId8">
            <a:alphaModFix/>
          </a:blip>
          <a:stretch>
            <a:fillRect/>
          </a:stretch>
        </p:blipFill>
        <p:spPr>
          <a:xfrm>
            <a:off x="5949675" y="516700"/>
            <a:ext cx="1144399" cy="87267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12"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image" Target="../media/image6.jpg"/><Relationship Id="rId5" Type="http://schemas.openxmlformats.org/officeDocument/2006/relationships/theme" Target="../theme/theme1.xml"/><Relationship Id="rId10" Type="http://schemas.openxmlformats.org/officeDocument/2006/relationships/image" Target="../media/image5.jpg"/><Relationship Id="rId4" Type="http://schemas.openxmlformats.org/officeDocument/2006/relationships/slideLayout" Target="../slideLayouts/slideLayout4.xml"/><Relationship Id="rId9"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pic>
        <p:nvPicPr>
          <p:cNvPr id="6" name="Google Shape;6;p11" descr="Picture 11"/>
          <p:cNvPicPr preferRelativeResize="0"/>
          <p:nvPr/>
        </p:nvPicPr>
        <p:blipFill rotWithShape="1">
          <a:blip r:embed="rId6">
            <a:alphaModFix/>
          </a:blip>
          <a:srcRect/>
          <a:stretch/>
        </p:blipFill>
        <p:spPr>
          <a:xfrm>
            <a:off x="7010400" y="333285"/>
            <a:ext cx="2068692" cy="1162229"/>
          </a:xfrm>
          <a:prstGeom prst="rect">
            <a:avLst/>
          </a:prstGeom>
          <a:noFill/>
          <a:ln>
            <a:noFill/>
          </a:ln>
        </p:spPr>
      </p:pic>
      <p:cxnSp>
        <p:nvCxnSpPr>
          <p:cNvPr id="7" name="Google Shape;7;p11"/>
          <p:cNvCxnSpPr/>
          <p:nvPr/>
        </p:nvCxnSpPr>
        <p:spPr>
          <a:xfrm>
            <a:off x="64909" y="1449749"/>
            <a:ext cx="8850491" cy="1"/>
          </a:xfrm>
          <a:prstGeom prst="straightConnector1">
            <a:avLst/>
          </a:prstGeom>
          <a:noFill/>
          <a:ln w="19050" cap="flat" cmpd="sng">
            <a:solidFill>
              <a:srgbClr val="215968"/>
            </a:solidFill>
            <a:prstDash val="solid"/>
            <a:round/>
            <a:headEnd type="none" w="sm" len="sm"/>
            <a:tailEnd type="none" w="sm" len="sm"/>
          </a:ln>
        </p:spPr>
      </p:cxnSp>
      <p:cxnSp>
        <p:nvCxnSpPr>
          <p:cNvPr id="8" name="Google Shape;8;p11"/>
          <p:cNvCxnSpPr/>
          <p:nvPr/>
        </p:nvCxnSpPr>
        <p:spPr>
          <a:xfrm>
            <a:off x="64909" y="5943600"/>
            <a:ext cx="8850491" cy="0"/>
          </a:xfrm>
          <a:prstGeom prst="straightConnector1">
            <a:avLst/>
          </a:prstGeom>
          <a:noFill/>
          <a:ln w="19050" cap="flat" cmpd="sng">
            <a:solidFill>
              <a:srgbClr val="215968"/>
            </a:solidFill>
            <a:prstDash val="solid"/>
            <a:round/>
            <a:headEnd type="none" w="sm" len="sm"/>
            <a:tailEnd type="none" w="sm" len="sm"/>
          </a:ln>
        </p:spPr>
      </p:cxnSp>
      <p:sp>
        <p:nvSpPr>
          <p:cNvPr id="9" name="Google Shape;9;p11"/>
          <p:cNvSpPr txBox="1">
            <a:spLocks noGrp="1"/>
          </p:cNvSpPr>
          <p:nvPr>
            <p:ph type="title"/>
          </p:nvPr>
        </p:nvSpPr>
        <p:spPr>
          <a:xfrm>
            <a:off x="637650" y="693900"/>
            <a:ext cx="6121500" cy="621000"/>
          </a:xfrm>
          <a:prstGeom prst="rect">
            <a:avLst/>
          </a:prstGeom>
          <a:noFill/>
          <a:ln>
            <a:noFill/>
          </a:ln>
        </p:spPr>
        <p:txBody>
          <a:bodyPr spcFirstLastPara="1" wrap="square" lIns="45700" tIns="45700" rIns="45700" bIns="45700" anchor="ctr" anchorCtr="0">
            <a:normAutofit/>
          </a:bodyPr>
          <a:lstStyle>
            <a:lvl1pPr marR="0" lvl="0" algn="l" rtl="0">
              <a:lnSpc>
                <a:spcPct val="100000"/>
              </a:lnSpc>
              <a:spcBef>
                <a:spcPts val="0"/>
              </a:spcBef>
              <a:spcAft>
                <a:spcPts val="0"/>
              </a:spcAft>
              <a:buClr>
                <a:srgbClr val="000000"/>
              </a:buClr>
              <a:buSzPts val="3000"/>
              <a:buFont typeface="Calibri"/>
              <a:buNone/>
              <a:defRPr sz="3000" b="1"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3000"/>
              <a:buFont typeface="Calibri"/>
              <a:buNone/>
              <a:defRPr sz="3000" b="1"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Clr>
                <a:srgbClr val="000000"/>
              </a:buClr>
              <a:buSzPts val="3000"/>
              <a:buFont typeface="Calibri"/>
              <a:buNone/>
              <a:defRPr sz="3000" b="1"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Clr>
                <a:srgbClr val="000000"/>
              </a:buClr>
              <a:buSzPts val="3000"/>
              <a:buFont typeface="Calibri"/>
              <a:buNone/>
              <a:defRPr sz="3000" b="1"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Clr>
                <a:srgbClr val="000000"/>
              </a:buClr>
              <a:buSzPts val="3000"/>
              <a:buFont typeface="Calibri"/>
              <a:buNone/>
              <a:defRPr sz="3000" b="1"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Clr>
                <a:srgbClr val="000000"/>
              </a:buClr>
              <a:buSzPts val="3000"/>
              <a:buFont typeface="Calibri"/>
              <a:buNone/>
              <a:defRPr sz="3000" b="1"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Clr>
                <a:srgbClr val="000000"/>
              </a:buClr>
              <a:buSzPts val="3000"/>
              <a:buFont typeface="Calibri"/>
              <a:buNone/>
              <a:defRPr sz="3000" b="1"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Clr>
                <a:srgbClr val="000000"/>
              </a:buClr>
              <a:buSzPts val="3000"/>
              <a:buFont typeface="Calibri"/>
              <a:buNone/>
              <a:defRPr sz="3000" b="1"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Clr>
                <a:srgbClr val="000000"/>
              </a:buClr>
              <a:buSzPts val="3000"/>
              <a:buFont typeface="Calibri"/>
              <a:buNone/>
              <a:defRPr sz="3000" b="1" i="0" u="none" strike="noStrike" cap="none">
                <a:solidFill>
                  <a:srgbClr val="000000"/>
                </a:solidFill>
                <a:latin typeface="Calibri"/>
                <a:ea typeface="Calibri"/>
                <a:cs typeface="Calibri"/>
                <a:sym typeface="Calibri"/>
              </a:defRPr>
            </a:lvl9pPr>
          </a:lstStyle>
          <a:p>
            <a:endParaRPr/>
          </a:p>
        </p:txBody>
      </p:sp>
      <p:sp>
        <p:nvSpPr>
          <p:cNvPr id="10" name="Google Shape;10;p11"/>
          <p:cNvSpPr txBox="1">
            <a:spLocks noGrp="1"/>
          </p:cNvSpPr>
          <p:nvPr>
            <p:ph type="body" idx="1"/>
          </p:nvPr>
        </p:nvSpPr>
        <p:spPr>
          <a:xfrm>
            <a:off x="457200" y="4724400"/>
            <a:ext cx="8229600" cy="1371600"/>
          </a:xfrm>
          <a:prstGeom prst="rect">
            <a:avLst/>
          </a:prstGeom>
          <a:noFill/>
          <a:ln>
            <a:noFill/>
          </a:ln>
        </p:spPr>
        <p:txBody>
          <a:bodyPr spcFirstLastPara="1" wrap="square" lIns="45700" tIns="45700" rIns="45700" bIns="45700" anchor="t" anchorCtr="0">
            <a:normAutofit/>
          </a:bodyPr>
          <a:lstStyle>
            <a:lvl1pPr marL="457200" marR="0" lvl="0" indent="-228600" algn="ctr" rtl="0">
              <a:lnSpc>
                <a:spcPct val="100000"/>
              </a:lnSpc>
              <a:spcBef>
                <a:spcPts val="400"/>
              </a:spcBef>
              <a:spcAft>
                <a:spcPts val="0"/>
              </a:spcAft>
              <a:buClr>
                <a:srgbClr val="000000"/>
              </a:buClr>
              <a:buSzPts val="2000"/>
              <a:buFont typeface="Calibri"/>
              <a:buNone/>
              <a:defRPr sz="2000" b="0" i="0" u="none" strike="noStrike" cap="none">
                <a:solidFill>
                  <a:srgbClr val="000000"/>
                </a:solidFill>
                <a:latin typeface="Calibri"/>
                <a:ea typeface="Calibri"/>
                <a:cs typeface="Calibri"/>
                <a:sym typeface="Calibri"/>
              </a:defRPr>
            </a:lvl1pPr>
            <a:lvl2pPr marL="914400" marR="0" lvl="1" indent="-355600"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2pPr>
            <a:lvl3pPr marL="1371600" marR="0" lvl="2" indent="-355600"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3pPr>
            <a:lvl4pPr marL="1828800" marR="0" lvl="3" indent="-355600"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4pPr>
            <a:lvl5pPr marL="2286000" marR="0" lvl="4" indent="-355600"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5pPr>
            <a:lvl6pPr marL="2743200" marR="0" lvl="5" indent="-355600"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6pPr>
            <a:lvl7pPr marL="3200400" marR="0" lvl="6" indent="-355600"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7pPr>
            <a:lvl8pPr marL="3657600" marR="0" lvl="7" indent="-355600"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8pPr>
            <a:lvl9pPr marL="4114800" marR="0" lvl="8" indent="-355600" algn="ctr" rtl="0">
              <a:lnSpc>
                <a:spcPct val="100000"/>
              </a:lnSpc>
              <a:spcBef>
                <a:spcPts val="400"/>
              </a:spcBef>
              <a:spcAft>
                <a:spcPts val="0"/>
              </a:spcAft>
              <a:buClr>
                <a:srgbClr val="000000"/>
              </a:buClr>
              <a:buSzPts val="2000"/>
              <a:buFont typeface="Calibri"/>
              <a:buChar char="•"/>
              <a:defRPr sz="2000" b="0" i="0" u="none" strike="noStrike" cap="none">
                <a:solidFill>
                  <a:srgbClr val="000000"/>
                </a:solidFill>
                <a:latin typeface="Calibri"/>
                <a:ea typeface="Calibri"/>
                <a:cs typeface="Calibri"/>
                <a:sym typeface="Calibri"/>
              </a:defRPr>
            </a:lvl9pPr>
          </a:lstStyle>
          <a:p>
            <a:endParaRPr/>
          </a:p>
        </p:txBody>
      </p:sp>
      <p:sp>
        <p:nvSpPr>
          <p:cNvPr id="11" name="Google Shape;11;p11"/>
          <p:cNvSpPr/>
          <p:nvPr/>
        </p:nvSpPr>
        <p:spPr>
          <a:xfrm>
            <a:off x="-31044" y="876302"/>
            <a:ext cx="564444" cy="342899"/>
          </a:xfrm>
          <a:prstGeom prst="rect">
            <a:avLst/>
          </a:prstGeom>
          <a:solidFill>
            <a:srgbClr val="2C7590"/>
          </a:solidFill>
          <a:ln w="25400" cap="flat" cmpd="sng">
            <a:solidFill>
              <a:srgbClr val="2C7590"/>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2" name="Google Shape;12;p11"/>
          <p:cNvPicPr preferRelativeResize="0"/>
          <p:nvPr/>
        </p:nvPicPr>
        <p:blipFill>
          <a:blip r:embed="rId7">
            <a:alphaModFix/>
          </a:blip>
          <a:stretch>
            <a:fillRect/>
          </a:stretch>
        </p:blipFill>
        <p:spPr>
          <a:xfrm>
            <a:off x="5873475" y="516700"/>
            <a:ext cx="1144399" cy="872675"/>
          </a:xfrm>
          <a:prstGeom prst="rect">
            <a:avLst/>
          </a:prstGeom>
          <a:noFill/>
          <a:ln>
            <a:noFill/>
          </a:ln>
        </p:spPr>
      </p:pic>
      <p:pic>
        <p:nvPicPr>
          <p:cNvPr id="13" name="Google Shape;13;p11"/>
          <p:cNvPicPr preferRelativeResize="0"/>
          <p:nvPr/>
        </p:nvPicPr>
        <p:blipFill>
          <a:blip r:embed="rId8">
            <a:alphaModFix/>
          </a:blip>
          <a:stretch>
            <a:fillRect/>
          </a:stretch>
        </p:blipFill>
        <p:spPr>
          <a:xfrm>
            <a:off x="4092800" y="6178200"/>
            <a:ext cx="1491251" cy="562275"/>
          </a:xfrm>
          <a:prstGeom prst="rect">
            <a:avLst/>
          </a:prstGeom>
          <a:noFill/>
          <a:ln>
            <a:noFill/>
          </a:ln>
        </p:spPr>
      </p:pic>
      <p:pic>
        <p:nvPicPr>
          <p:cNvPr id="14" name="Google Shape;14;p11"/>
          <p:cNvPicPr preferRelativeResize="0"/>
          <p:nvPr/>
        </p:nvPicPr>
        <p:blipFill>
          <a:blip r:embed="rId9">
            <a:alphaModFix/>
          </a:blip>
          <a:stretch>
            <a:fillRect/>
          </a:stretch>
        </p:blipFill>
        <p:spPr>
          <a:xfrm>
            <a:off x="2086357" y="6178201"/>
            <a:ext cx="1888642" cy="436600"/>
          </a:xfrm>
          <a:prstGeom prst="rect">
            <a:avLst/>
          </a:prstGeom>
          <a:noFill/>
          <a:ln>
            <a:noFill/>
          </a:ln>
        </p:spPr>
      </p:pic>
      <p:pic>
        <p:nvPicPr>
          <p:cNvPr id="15" name="Google Shape;15;p11"/>
          <p:cNvPicPr preferRelativeResize="0"/>
          <p:nvPr/>
        </p:nvPicPr>
        <p:blipFill rotWithShape="1">
          <a:blip r:embed="rId10">
            <a:alphaModFix/>
          </a:blip>
          <a:srcRect l="3005" t="13240" r="3936" b="19820"/>
          <a:stretch/>
        </p:blipFill>
        <p:spPr>
          <a:xfrm>
            <a:off x="7172716" y="6486326"/>
            <a:ext cx="1948635" cy="342899"/>
          </a:xfrm>
          <a:prstGeom prst="rect">
            <a:avLst/>
          </a:prstGeom>
          <a:noFill/>
          <a:ln>
            <a:noFill/>
          </a:ln>
        </p:spPr>
      </p:pic>
      <p:pic>
        <p:nvPicPr>
          <p:cNvPr id="16" name="Google Shape;16;p11"/>
          <p:cNvPicPr preferRelativeResize="0"/>
          <p:nvPr/>
        </p:nvPicPr>
        <p:blipFill rotWithShape="1">
          <a:blip r:embed="rId11">
            <a:alphaModFix/>
          </a:blip>
          <a:srcRect/>
          <a:stretch/>
        </p:blipFill>
        <p:spPr>
          <a:xfrm>
            <a:off x="39475" y="6439487"/>
            <a:ext cx="2068700" cy="436578"/>
          </a:xfrm>
          <a:prstGeom prst="rect">
            <a:avLst/>
          </a:prstGeom>
          <a:noFill/>
          <a:ln>
            <a:noFill/>
          </a:ln>
        </p:spPr>
      </p:pic>
      <p:pic>
        <p:nvPicPr>
          <p:cNvPr id="17" name="Google Shape;17;p11"/>
          <p:cNvPicPr preferRelativeResize="0"/>
          <p:nvPr/>
        </p:nvPicPr>
        <p:blipFill>
          <a:blip r:embed="rId12">
            <a:alphaModFix/>
          </a:blip>
          <a:stretch>
            <a:fillRect/>
          </a:stretch>
        </p:blipFill>
        <p:spPr>
          <a:xfrm>
            <a:off x="5701844" y="6070011"/>
            <a:ext cx="1553930" cy="621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helseacollab.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
          <p:cNvSpPr txBox="1">
            <a:spLocks noGrp="1"/>
          </p:cNvSpPr>
          <p:nvPr>
            <p:ph type="title"/>
          </p:nvPr>
        </p:nvSpPr>
        <p:spPr>
          <a:xfrm>
            <a:off x="685800" y="685800"/>
            <a:ext cx="5181601" cy="620891"/>
          </a:xfrm>
          <a:prstGeom prst="rect">
            <a:avLst/>
          </a:prstGeom>
          <a:noFill/>
          <a:ln>
            <a:noFill/>
          </a:ln>
        </p:spPr>
        <p:txBody>
          <a:bodyPr spcFirstLastPara="1" wrap="square" lIns="45700" tIns="45700" rIns="45700" bIns="45700" anchor="ctr" anchorCtr="0">
            <a:normAutofit/>
          </a:bodyPr>
          <a:lstStyle/>
          <a:p>
            <a:pPr marL="0" marR="0" lvl="0" indent="0" algn="l" rtl="0">
              <a:lnSpc>
                <a:spcPct val="100000"/>
              </a:lnSpc>
              <a:spcBef>
                <a:spcPts val="0"/>
              </a:spcBef>
              <a:spcAft>
                <a:spcPts val="0"/>
              </a:spcAft>
              <a:buClr>
                <a:srgbClr val="000000"/>
              </a:buClr>
              <a:buSzPts val="2400"/>
              <a:buFont typeface="Calibri"/>
              <a:buNone/>
            </a:pPr>
            <a:r>
              <a:rPr lang="en-US" sz="2400"/>
              <a:t>Diversifying Civic Leadership in Chelsea</a:t>
            </a:r>
            <a:endParaRPr/>
          </a:p>
        </p:txBody>
      </p:sp>
      <p:sp>
        <p:nvSpPr>
          <p:cNvPr id="56" name="Google Shape;56;p1"/>
          <p:cNvSpPr txBox="1">
            <a:spLocks noGrp="1"/>
          </p:cNvSpPr>
          <p:nvPr>
            <p:ph type="body" idx="1"/>
          </p:nvPr>
        </p:nvSpPr>
        <p:spPr>
          <a:xfrm>
            <a:off x="457200" y="4724400"/>
            <a:ext cx="8229600" cy="1371600"/>
          </a:xfrm>
          <a:prstGeom prst="rect">
            <a:avLst/>
          </a:prstGeom>
          <a:noFill/>
          <a:ln>
            <a:noFill/>
          </a:ln>
        </p:spPr>
        <p:txBody>
          <a:bodyPr spcFirstLastPara="1" wrap="square" lIns="45700" tIns="45700" rIns="45700" bIns="45700" anchor="t" anchorCtr="0">
            <a:normAutofit/>
          </a:bodyPr>
          <a:lstStyle/>
          <a:p>
            <a:pPr marL="0" lvl="0" indent="0" algn="ctr" rtl="0">
              <a:lnSpc>
                <a:spcPct val="100000"/>
              </a:lnSpc>
              <a:spcBef>
                <a:spcPts val="0"/>
              </a:spcBef>
              <a:spcAft>
                <a:spcPts val="0"/>
              </a:spcAft>
              <a:buClr>
                <a:srgbClr val="000000"/>
              </a:buClr>
              <a:buSzPts val="2000"/>
              <a:buFont typeface="Calibri"/>
              <a:buNone/>
            </a:pPr>
            <a:r>
              <a:rPr lang="en-US" sz="2000" b="0" i="0" u="none" strike="noStrike" cap="none">
                <a:solidFill>
                  <a:srgbClr val="000000"/>
                </a:solidFill>
                <a:latin typeface="Calibri"/>
                <a:ea typeface="Calibri"/>
                <a:cs typeface="Calibri"/>
                <a:sym typeface="Calibri"/>
              </a:rPr>
              <a:t>Gladys Vega</a:t>
            </a:r>
            <a:endParaRPr/>
          </a:p>
          <a:p>
            <a:pPr marL="0" lvl="0" indent="0" algn="ctr" rtl="0">
              <a:lnSpc>
                <a:spcPct val="100000"/>
              </a:lnSpc>
              <a:spcBef>
                <a:spcPts val="400"/>
              </a:spcBef>
              <a:spcAft>
                <a:spcPts val="0"/>
              </a:spcAft>
              <a:buClr>
                <a:srgbClr val="000000"/>
              </a:buClr>
              <a:buSzPts val="2000"/>
              <a:buFont typeface="Calibri"/>
              <a:buNone/>
            </a:pPr>
            <a:r>
              <a:rPr lang="en-US" sz="2000" b="0" i="0" u="none" strike="noStrike" cap="none">
                <a:solidFill>
                  <a:srgbClr val="000000"/>
                </a:solidFill>
                <a:latin typeface="Calibri"/>
                <a:ea typeface="Calibri"/>
                <a:cs typeface="Calibri"/>
                <a:sym typeface="Calibri"/>
              </a:rPr>
              <a:t>Chelsea Collaborative Executive Director</a:t>
            </a:r>
            <a:endParaRPr/>
          </a:p>
          <a:p>
            <a:pPr marL="0" lvl="0" indent="0" algn="ctr" rtl="0">
              <a:lnSpc>
                <a:spcPct val="100000"/>
              </a:lnSpc>
              <a:spcBef>
                <a:spcPts val="400"/>
              </a:spcBef>
              <a:spcAft>
                <a:spcPts val="0"/>
              </a:spcAft>
              <a:buClr>
                <a:srgbClr val="000000"/>
              </a:buClr>
              <a:buSzPts val="2000"/>
              <a:buFont typeface="Calibri"/>
              <a:buNone/>
            </a:pPr>
            <a:r>
              <a:rPr lang="en-US" sz="2000" b="0" i="0" u="none" strike="noStrike" cap="none">
                <a:solidFill>
                  <a:srgbClr val="000000"/>
                </a:solidFill>
                <a:latin typeface="Calibri"/>
                <a:ea typeface="Calibri"/>
                <a:cs typeface="Calibri"/>
                <a:sym typeface="Calibri"/>
              </a:rPr>
              <a:t>October 8, 2020</a:t>
            </a:r>
            <a:endParaRPr/>
          </a:p>
        </p:txBody>
      </p:sp>
      <p:pic>
        <p:nvPicPr>
          <p:cNvPr id="57" name="Google Shape;57;p1" descr="Picture 11"/>
          <p:cNvPicPr preferRelativeResize="0"/>
          <p:nvPr/>
        </p:nvPicPr>
        <p:blipFill rotWithShape="1">
          <a:blip r:embed="rId3">
            <a:alphaModFix/>
          </a:blip>
          <a:srcRect/>
          <a:stretch/>
        </p:blipFill>
        <p:spPr>
          <a:xfrm>
            <a:off x="2398258" y="1546414"/>
            <a:ext cx="4347484" cy="317798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10"/>
          <p:cNvSpPr txBox="1">
            <a:spLocks noGrp="1"/>
          </p:cNvSpPr>
          <p:nvPr>
            <p:ph type="title"/>
          </p:nvPr>
        </p:nvSpPr>
        <p:spPr>
          <a:xfrm>
            <a:off x="685799" y="816404"/>
            <a:ext cx="6121403" cy="457196"/>
          </a:xfrm>
          <a:prstGeom prst="rect">
            <a:avLst/>
          </a:prstGeom>
          <a:noFill/>
          <a:ln>
            <a:noFill/>
          </a:ln>
        </p:spPr>
        <p:txBody>
          <a:bodyPr spcFirstLastPara="1" wrap="square" lIns="45700" tIns="45700" rIns="45700" bIns="45700" anchor="ctr" anchorCtr="0">
            <a:normAutofit/>
          </a:bodyPr>
          <a:lstStyle/>
          <a:p>
            <a:pPr marL="0" marR="0" lvl="0" indent="0" algn="l" rtl="0">
              <a:lnSpc>
                <a:spcPct val="100000"/>
              </a:lnSpc>
              <a:spcBef>
                <a:spcPts val="0"/>
              </a:spcBef>
              <a:spcAft>
                <a:spcPts val="0"/>
              </a:spcAft>
              <a:buClr>
                <a:srgbClr val="000000"/>
              </a:buClr>
              <a:buSzPts val="2940"/>
              <a:buFont typeface="Calibri"/>
              <a:buNone/>
            </a:pPr>
            <a:r>
              <a:rPr lang="en-US" sz="2940"/>
              <a:t>Contact Information</a:t>
            </a:r>
            <a:endParaRPr/>
          </a:p>
        </p:txBody>
      </p:sp>
      <p:sp>
        <p:nvSpPr>
          <p:cNvPr id="230" name="Google Shape;230;p10"/>
          <p:cNvSpPr txBox="1">
            <a:spLocks noGrp="1"/>
          </p:cNvSpPr>
          <p:nvPr>
            <p:ph type="body" idx="1"/>
          </p:nvPr>
        </p:nvSpPr>
        <p:spPr>
          <a:xfrm>
            <a:off x="457200" y="1674054"/>
            <a:ext cx="8229600" cy="4138945"/>
          </a:xfrm>
          <a:prstGeom prst="rect">
            <a:avLst/>
          </a:prstGeom>
          <a:noFill/>
          <a:ln>
            <a:noFill/>
          </a:ln>
        </p:spPr>
        <p:txBody>
          <a:bodyPr spcFirstLastPara="1" wrap="square" lIns="45700" tIns="45700" rIns="45700" bIns="45700" anchor="t" anchorCtr="0">
            <a:normAutofit/>
          </a:bodyPr>
          <a:lstStyle/>
          <a:p>
            <a:pPr marL="342900" lvl="0" indent="-342900" algn="l" rtl="0">
              <a:lnSpc>
                <a:spcPct val="100000"/>
              </a:lnSpc>
              <a:spcBef>
                <a:spcPts val="0"/>
              </a:spcBef>
              <a:spcAft>
                <a:spcPts val="0"/>
              </a:spcAft>
              <a:buClr>
                <a:srgbClr val="0000FF"/>
              </a:buClr>
              <a:buSzPts val="2000"/>
              <a:buChar char="•"/>
            </a:pPr>
            <a:r>
              <a:rPr lang="en-US" u="sng">
                <a:solidFill>
                  <a:srgbClr val="0000FF"/>
                </a:solidFill>
                <a:hlinkClick r:id="rId3">
                  <a:extLst>
                    <a:ext uri="{A12FA001-AC4F-418D-AE19-62706E023703}">
                      <ahyp:hlinkClr xmlns:ahyp="http://schemas.microsoft.com/office/drawing/2018/hyperlinkcolor" val="tx"/>
                    </a:ext>
                  </a:extLst>
                </a:hlinkClick>
              </a:rPr>
              <a:t>www.chelseacollab.org</a:t>
            </a:r>
            <a:endParaRPr/>
          </a:p>
          <a:p>
            <a:pPr marL="342900" lvl="0" indent="-342900" algn="l" rtl="0">
              <a:lnSpc>
                <a:spcPct val="100000"/>
              </a:lnSpc>
              <a:spcBef>
                <a:spcPts val="400"/>
              </a:spcBef>
              <a:spcAft>
                <a:spcPts val="0"/>
              </a:spcAft>
              <a:buClr>
                <a:srgbClr val="000000"/>
              </a:buClr>
              <a:buSzPts val="2000"/>
              <a:buChar char="•"/>
            </a:pPr>
            <a:r>
              <a:rPr lang="en-US" sz="2000" b="0" i="0" u="none" strike="noStrike" cap="none">
                <a:solidFill>
                  <a:srgbClr val="000000"/>
                </a:solidFill>
                <a:latin typeface="Calibri"/>
                <a:ea typeface="Calibri"/>
                <a:cs typeface="Calibri"/>
                <a:sym typeface="Calibri"/>
              </a:rPr>
              <a:t>Facebook @thechelseacollaborative</a:t>
            </a:r>
            <a:endParaRPr/>
          </a:p>
          <a:p>
            <a:pPr marL="342900" lvl="0" indent="-342900" algn="l" rtl="0">
              <a:lnSpc>
                <a:spcPct val="100000"/>
              </a:lnSpc>
              <a:spcBef>
                <a:spcPts val="400"/>
              </a:spcBef>
              <a:spcAft>
                <a:spcPts val="0"/>
              </a:spcAft>
              <a:buClr>
                <a:srgbClr val="000000"/>
              </a:buClr>
              <a:buSzPts val="2000"/>
              <a:buChar char="•"/>
            </a:pPr>
            <a:r>
              <a:rPr lang="en-US" sz="2000" b="0" i="0" u="none" strike="noStrike" cap="none">
                <a:solidFill>
                  <a:srgbClr val="000000"/>
                </a:solidFill>
                <a:latin typeface="Calibri"/>
                <a:ea typeface="Calibri"/>
                <a:cs typeface="Calibri"/>
                <a:sym typeface="Calibri"/>
              </a:rPr>
              <a:t>Instagram @la_colaborativa</a:t>
            </a:r>
            <a:endParaRPr/>
          </a:p>
          <a:p>
            <a:pPr marL="342900" lvl="0" indent="-342900" algn="l" rtl="0">
              <a:lnSpc>
                <a:spcPct val="100000"/>
              </a:lnSpc>
              <a:spcBef>
                <a:spcPts val="400"/>
              </a:spcBef>
              <a:spcAft>
                <a:spcPts val="0"/>
              </a:spcAft>
              <a:buClr>
                <a:srgbClr val="000000"/>
              </a:buClr>
              <a:buSzPts val="2000"/>
              <a:buChar char="•"/>
            </a:pPr>
            <a:r>
              <a:rPr lang="en-US" sz="2000" b="0" i="0" u="none" strike="noStrike" cap="none">
                <a:solidFill>
                  <a:srgbClr val="000000"/>
                </a:solidFill>
                <a:latin typeface="Calibri"/>
                <a:ea typeface="Calibri"/>
                <a:cs typeface="Calibri"/>
                <a:sym typeface="Calibri"/>
              </a:rPr>
              <a:t>Twitter @la_colaborativa</a:t>
            </a:r>
            <a:endParaRPr/>
          </a:p>
        </p:txBody>
      </p:sp>
      <p:pic>
        <p:nvPicPr>
          <p:cNvPr id="231" name="Google Shape;231;p10" descr="Picture Placeholder 5"/>
          <p:cNvPicPr preferRelativeResize="0"/>
          <p:nvPr/>
        </p:nvPicPr>
        <p:blipFill rotWithShape="1">
          <a:blip r:embed="rId4">
            <a:alphaModFix/>
          </a:blip>
          <a:srcRect t="16967" b="16967"/>
          <a:stretch/>
        </p:blipFill>
        <p:spPr>
          <a:xfrm>
            <a:off x="1582615" y="3222196"/>
            <a:ext cx="5957669" cy="262421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2"/>
          <p:cNvSpPr txBox="1">
            <a:spLocks noGrp="1"/>
          </p:cNvSpPr>
          <p:nvPr>
            <p:ph type="title"/>
          </p:nvPr>
        </p:nvSpPr>
        <p:spPr>
          <a:xfrm>
            <a:off x="685799" y="816404"/>
            <a:ext cx="6121403" cy="457196"/>
          </a:xfrm>
          <a:prstGeom prst="rect">
            <a:avLst/>
          </a:prstGeom>
          <a:noFill/>
          <a:ln>
            <a:noFill/>
          </a:ln>
        </p:spPr>
        <p:txBody>
          <a:bodyPr spcFirstLastPara="1" wrap="square" lIns="45700" tIns="45700" rIns="45700" bIns="45700" anchor="ctr" anchorCtr="0">
            <a:normAutofit/>
          </a:bodyPr>
          <a:lstStyle/>
          <a:p>
            <a:pPr marL="0" marR="0" lvl="0" indent="0" algn="l" rtl="0">
              <a:lnSpc>
                <a:spcPct val="100000"/>
              </a:lnSpc>
              <a:spcBef>
                <a:spcPts val="0"/>
              </a:spcBef>
              <a:spcAft>
                <a:spcPts val="0"/>
              </a:spcAft>
              <a:buClr>
                <a:srgbClr val="000000"/>
              </a:buClr>
              <a:buSzPts val="2940"/>
              <a:buFont typeface="Calibri"/>
              <a:buNone/>
            </a:pPr>
            <a:r>
              <a:rPr lang="en-US" sz="2940"/>
              <a:t>Introduction</a:t>
            </a:r>
            <a:endParaRPr/>
          </a:p>
        </p:txBody>
      </p:sp>
      <p:sp>
        <p:nvSpPr>
          <p:cNvPr id="63" name="Google Shape;63;p2"/>
          <p:cNvSpPr txBox="1">
            <a:spLocks noGrp="1"/>
          </p:cNvSpPr>
          <p:nvPr>
            <p:ph type="body" idx="1"/>
          </p:nvPr>
        </p:nvSpPr>
        <p:spPr>
          <a:xfrm>
            <a:off x="457200" y="1736184"/>
            <a:ext cx="8229600" cy="4076815"/>
          </a:xfrm>
          <a:prstGeom prst="rect">
            <a:avLst/>
          </a:prstGeom>
          <a:noFill/>
          <a:ln>
            <a:noFill/>
          </a:ln>
        </p:spPr>
        <p:txBody>
          <a:bodyPr spcFirstLastPara="1" wrap="square" lIns="45700" tIns="45700" rIns="45700" bIns="45700" anchor="t" anchorCtr="0">
            <a:normAutofit/>
          </a:bodyPr>
          <a:lstStyle/>
          <a:p>
            <a:pPr marL="285750" lvl="0" indent="-285750" algn="l" rtl="0">
              <a:lnSpc>
                <a:spcPct val="100000"/>
              </a:lnSpc>
              <a:spcBef>
                <a:spcPts val="0"/>
              </a:spcBef>
              <a:spcAft>
                <a:spcPts val="0"/>
              </a:spcAft>
              <a:buClr>
                <a:srgbClr val="000000"/>
              </a:buClr>
              <a:buSzPts val="2000"/>
              <a:buChar char="•"/>
            </a:pPr>
            <a:r>
              <a:rPr lang="en-US" sz="2000" b="0" i="0" u="none" strike="noStrike" cap="none">
                <a:solidFill>
                  <a:srgbClr val="000000"/>
                </a:solidFill>
                <a:latin typeface="Calibri"/>
                <a:ea typeface="Calibri"/>
                <a:cs typeface="Calibri"/>
                <a:sym typeface="Calibri"/>
              </a:rPr>
              <a:t>Founded in 1988, the Chelsea Collaborative empowers Latinx immigrants to enhance the social and economic health of the community and its people; and to hold institutional decision-makers accountable to the community. </a:t>
            </a:r>
            <a:endParaRPr/>
          </a:p>
          <a:p>
            <a:pPr marL="285750" lvl="0" indent="-158750" algn="l" rtl="0">
              <a:lnSpc>
                <a:spcPct val="100000"/>
              </a:lnSpc>
              <a:spcBef>
                <a:spcPts val="400"/>
              </a:spcBef>
              <a:spcAft>
                <a:spcPts val="0"/>
              </a:spcAft>
              <a:buClr>
                <a:srgbClr val="000000"/>
              </a:buClr>
              <a:buSzPts val="2000"/>
              <a:buNone/>
            </a:pPr>
            <a:endParaRPr sz="2000" b="0" i="0" u="none" strike="noStrike" cap="none">
              <a:solidFill>
                <a:srgbClr val="000000"/>
              </a:solidFill>
              <a:latin typeface="Calibri"/>
              <a:ea typeface="Calibri"/>
              <a:cs typeface="Calibri"/>
              <a:sym typeface="Calibri"/>
            </a:endParaRPr>
          </a:p>
          <a:p>
            <a:pPr marL="285750" lvl="0" indent="-285750" algn="l" rtl="0">
              <a:lnSpc>
                <a:spcPct val="100000"/>
              </a:lnSpc>
              <a:spcBef>
                <a:spcPts val="400"/>
              </a:spcBef>
              <a:spcAft>
                <a:spcPts val="0"/>
              </a:spcAft>
              <a:buClr>
                <a:srgbClr val="000000"/>
              </a:buClr>
              <a:buSzPts val="2000"/>
              <a:buChar char="•"/>
            </a:pPr>
            <a:r>
              <a:rPr lang="en-US" sz="2000" b="0" i="0" u="none" strike="noStrike" cap="none">
                <a:solidFill>
                  <a:srgbClr val="000000"/>
                </a:solidFill>
                <a:latin typeface="Calibri"/>
                <a:ea typeface="Calibri"/>
                <a:cs typeface="Calibri"/>
                <a:sym typeface="Calibri"/>
              </a:rPr>
              <a:t>Grassroots leadership is possible when residents have their basic needs met and stability in their lives. Our model focuses on overlapping and complementary strategies </a:t>
            </a:r>
            <a:endParaRPr/>
          </a:p>
        </p:txBody>
      </p:sp>
      <p:grpSp>
        <p:nvGrpSpPr>
          <p:cNvPr id="64" name="Google Shape;64;p2"/>
          <p:cNvGrpSpPr/>
          <p:nvPr/>
        </p:nvGrpSpPr>
        <p:grpSpPr>
          <a:xfrm>
            <a:off x="1269564" y="3877004"/>
            <a:ext cx="6609981" cy="2170208"/>
            <a:chOff x="0" y="0"/>
            <a:chExt cx="6609980" cy="2170205"/>
          </a:xfrm>
        </p:grpSpPr>
        <p:sp>
          <p:nvSpPr>
            <p:cNvPr id="65" name="Google Shape;65;p2"/>
            <p:cNvSpPr/>
            <p:nvPr/>
          </p:nvSpPr>
          <p:spPr>
            <a:xfrm>
              <a:off x="5075437" y="317926"/>
              <a:ext cx="1534543" cy="1534621"/>
            </a:xfrm>
            <a:prstGeom prst="ellipse">
              <a:avLst/>
            </a:prstGeom>
            <a:solidFill>
              <a:schemeClr val="accent1"/>
            </a:solidFill>
            <a:ln w="25400" cap="flat" cmpd="sng">
              <a:solidFill>
                <a:srgbClr val="FFFFFF"/>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grpSp>
          <p:nvGrpSpPr>
            <p:cNvPr id="66" name="Google Shape;66;p2"/>
            <p:cNvGrpSpPr/>
            <p:nvPr/>
          </p:nvGrpSpPr>
          <p:grpSpPr>
            <a:xfrm>
              <a:off x="5126764" y="104376"/>
              <a:ext cx="1432548" cy="1961721"/>
              <a:chOff x="0" y="0"/>
              <a:chExt cx="1432546" cy="1961720"/>
            </a:xfrm>
          </p:grpSpPr>
          <p:sp>
            <p:nvSpPr>
              <p:cNvPr id="67" name="Google Shape;67;p2"/>
              <p:cNvSpPr/>
              <p:nvPr/>
            </p:nvSpPr>
            <p:spPr>
              <a:xfrm>
                <a:off x="0" y="264712"/>
                <a:ext cx="1432546" cy="1432295"/>
              </a:xfrm>
              <a:prstGeom prst="ellipse">
                <a:avLst/>
              </a:prstGeom>
              <a:solidFill>
                <a:srgbClr val="FFFFFF">
                  <a:alpha val="89803"/>
                </a:srgbClr>
              </a:solidFill>
              <a:ln w="25400" cap="flat" cmpd="sng">
                <a:solidFill>
                  <a:schemeClr val="accent1"/>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68" name="Google Shape;68;p2"/>
              <p:cNvSpPr txBox="1"/>
              <p:nvPr/>
            </p:nvSpPr>
            <p:spPr>
              <a:xfrm>
                <a:off x="204649" y="0"/>
                <a:ext cx="1023248" cy="1961720"/>
              </a:xfrm>
              <a:prstGeom prst="rect">
                <a:avLst/>
              </a:prstGeom>
              <a:noFill/>
              <a:ln>
                <a:noFill/>
              </a:ln>
            </p:spPr>
            <p:txBody>
              <a:bodyPr spcFirstLastPara="1" wrap="square" lIns="25400" tIns="25400" rIns="25400" bIns="25400" anchor="ctr" anchorCtr="0">
                <a:spAutoFit/>
              </a:bodyPr>
              <a:lstStyle/>
              <a:p>
                <a:pPr marL="0" marR="0" lvl="0" indent="0" algn="ctr" rtl="0">
                  <a:lnSpc>
                    <a:spcPct val="90000"/>
                  </a:lnSpc>
                  <a:spcBef>
                    <a:spcPts val="0"/>
                  </a:spcBef>
                  <a:spcAft>
                    <a:spcPts val="0"/>
                  </a:spcAft>
                  <a:buClr>
                    <a:srgbClr val="000000"/>
                  </a:buClr>
                  <a:buSzPts val="2000"/>
                  <a:buFont typeface="Calibri"/>
                  <a:buNone/>
                </a:pPr>
                <a:endParaRPr sz="2000" b="1" i="0" u="none" strike="noStrike" cap="none">
                  <a:solidFill>
                    <a:srgbClr val="000000"/>
                  </a:solidFill>
                  <a:latin typeface="Calibri"/>
                  <a:ea typeface="Calibri"/>
                  <a:cs typeface="Calibri"/>
                  <a:sym typeface="Calibri"/>
                </a:endParaRPr>
              </a:p>
              <a:p>
                <a:pPr marL="0" marR="0" lvl="0" indent="0" algn="ctr" rtl="0">
                  <a:lnSpc>
                    <a:spcPct val="90000"/>
                  </a:lnSpc>
                  <a:spcBef>
                    <a:spcPts val="700"/>
                  </a:spcBef>
                  <a:spcAft>
                    <a:spcPts val="0"/>
                  </a:spcAft>
                  <a:buClr>
                    <a:srgbClr val="000000"/>
                  </a:buClr>
                  <a:buSzPts val="2000"/>
                  <a:buFont typeface="Calibri"/>
                  <a:buNone/>
                </a:pPr>
                <a:endParaRPr sz="2000" b="1" i="0" u="none" strike="noStrike" cap="none">
                  <a:solidFill>
                    <a:srgbClr val="000000"/>
                  </a:solidFill>
                  <a:latin typeface="Calibri"/>
                  <a:ea typeface="Calibri"/>
                  <a:cs typeface="Calibri"/>
                  <a:sym typeface="Calibri"/>
                </a:endParaRPr>
              </a:p>
              <a:p>
                <a:pPr marL="0" marR="0" lvl="0" indent="0" algn="ctr" rtl="0">
                  <a:lnSpc>
                    <a:spcPct val="90000"/>
                  </a:lnSpc>
                  <a:spcBef>
                    <a:spcPts val="800"/>
                  </a:spcBef>
                  <a:spcAft>
                    <a:spcPts val="0"/>
                  </a:spcAft>
                  <a:buClr>
                    <a:srgbClr val="000000"/>
                  </a:buClr>
                  <a:buSzPts val="2000"/>
                  <a:buFont typeface="Calibri"/>
                  <a:buNone/>
                </a:pPr>
                <a:r>
                  <a:rPr lang="en-US" sz="2000" b="1" i="0" u="none" strike="noStrike" cap="none">
                    <a:solidFill>
                      <a:srgbClr val="000000"/>
                    </a:solidFill>
                    <a:latin typeface="Calibri"/>
                    <a:ea typeface="Calibri"/>
                    <a:cs typeface="Calibri"/>
                    <a:sym typeface="Calibri"/>
                  </a:rPr>
                  <a:t>Systemic Change</a:t>
                </a:r>
                <a:endParaRPr/>
              </a:p>
              <a:p>
                <a:pPr marL="0" marR="0" lvl="0" indent="0" algn="ctr" rtl="0">
                  <a:lnSpc>
                    <a:spcPct val="90000"/>
                  </a:lnSpc>
                  <a:spcBef>
                    <a:spcPts val="700"/>
                  </a:spcBef>
                  <a:spcAft>
                    <a:spcPts val="0"/>
                  </a:spcAft>
                  <a:buClr>
                    <a:srgbClr val="000000"/>
                  </a:buClr>
                  <a:buSzPts val="2000"/>
                  <a:buFont typeface="Calibri"/>
                  <a:buNone/>
                </a:pPr>
                <a:endParaRPr sz="2000" b="1" i="0" u="none" strike="noStrike" cap="none">
                  <a:solidFill>
                    <a:srgbClr val="000000"/>
                  </a:solidFill>
                  <a:latin typeface="Calibri"/>
                  <a:ea typeface="Calibri"/>
                  <a:cs typeface="Calibri"/>
                  <a:sym typeface="Calibri"/>
                </a:endParaRPr>
              </a:p>
            </p:txBody>
          </p:sp>
        </p:grpSp>
        <p:sp>
          <p:nvSpPr>
            <p:cNvPr id="69" name="Google Shape;69;p2"/>
            <p:cNvSpPr/>
            <p:nvPr/>
          </p:nvSpPr>
          <p:spPr>
            <a:xfrm rot="2700000">
              <a:off x="3482976" y="317819"/>
              <a:ext cx="1534567" cy="1534567"/>
            </a:xfrm>
            <a:custGeom>
              <a:avLst/>
              <a:gdLst/>
              <a:ahLst/>
              <a:cxnLst/>
              <a:rect l="l" t="t" r="r" b="b"/>
              <a:pathLst>
                <a:path w="21600" h="21600" extrusionOk="0">
                  <a:moveTo>
                    <a:pt x="0" y="10800"/>
                  </a:moveTo>
                  <a:cubicBezTo>
                    <a:pt x="0" y="4835"/>
                    <a:pt x="4835" y="0"/>
                    <a:pt x="10800" y="0"/>
                  </a:cubicBezTo>
                  <a:cubicBezTo>
                    <a:pt x="14400" y="0"/>
                    <a:pt x="18000" y="0"/>
                    <a:pt x="21600" y="0"/>
                  </a:cubicBezTo>
                  <a:cubicBezTo>
                    <a:pt x="21600" y="3600"/>
                    <a:pt x="21600" y="7200"/>
                    <a:pt x="21600" y="10800"/>
                  </a:cubicBezTo>
                  <a:cubicBezTo>
                    <a:pt x="21600" y="16765"/>
                    <a:pt x="16765" y="21600"/>
                    <a:pt x="10800" y="21600"/>
                  </a:cubicBezTo>
                  <a:cubicBezTo>
                    <a:pt x="4835" y="21600"/>
                    <a:pt x="0" y="16765"/>
                    <a:pt x="0" y="10800"/>
                  </a:cubicBezTo>
                  <a:close/>
                </a:path>
              </a:pathLst>
            </a:custGeom>
            <a:solidFill>
              <a:schemeClr val="accent1"/>
            </a:solidFill>
            <a:ln w="25400" cap="flat" cmpd="sng">
              <a:solidFill>
                <a:srgbClr val="FFFFFF"/>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grpSp>
          <p:nvGrpSpPr>
            <p:cNvPr id="70" name="Google Shape;70;p2"/>
            <p:cNvGrpSpPr/>
            <p:nvPr/>
          </p:nvGrpSpPr>
          <p:grpSpPr>
            <a:xfrm>
              <a:off x="3540895" y="369087"/>
              <a:ext cx="1432548" cy="1432298"/>
              <a:chOff x="0" y="-1"/>
              <a:chExt cx="1432546" cy="1432296"/>
            </a:xfrm>
          </p:grpSpPr>
          <p:sp>
            <p:nvSpPr>
              <p:cNvPr id="71" name="Google Shape;71;p2"/>
              <p:cNvSpPr/>
              <p:nvPr/>
            </p:nvSpPr>
            <p:spPr>
              <a:xfrm>
                <a:off x="0" y="-1"/>
                <a:ext cx="1432546" cy="1432296"/>
              </a:xfrm>
              <a:prstGeom prst="ellipse">
                <a:avLst/>
              </a:prstGeom>
              <a:solidFill>
                <a:srgbClr val="FFFFFF">
                  <a:alpha val="89803"/>
                </a:srgbClr>
              </a:solidFill>
              <a:ln w="25400" cap="flat" cmpd="sng">
                <a:solidFill>
                  <a:schemeClr val="accent1"/>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72" name="Google Shape;72;p2"/>
              <p:cNvSpPr txBox="1"/>
              <p:nvPr/>
            </p:nvSpPr>
            <p:spPr>
              <a:xfrm>
                <a:off x="204649" y="394023"/>
                <a:ext cx="1023248" cy="644248"/>
              </a:xfrm>
              <a:prstGeom prst="rect">
                <a:avLst/>
              </a:prstGeom>
              <a:noFill/>
              <a:ln>
                <a:noFill/>
              </a:ln>
            </p:spPr>
            <p:txBody>
              <a:bodyPr spcFirstLastPara="1" wrap="square" lIns="17775" tIns="17775" rIns="17775" bIns="17775" anchor="ctr" anchorCtr="0">
                <a:spAutoFit/>
              </a:bodyPr>
              <a:lstStyle/>
              <a:p>
                <a:pPr marL="0" marR="0" lvl="0" indent="0" algn="ctr" rtl="0">
                  <a:lnSpc>
                    <a:spcPct val="90000"/>
                  </a:lnSpc>
                  <a:spcBef>
                    <a:spcPts val="0"/>
                  </a:spcBef>
                  <a:spcAft>
                    <a:spcPts val="0"/>
                  </a:spcAft>
                  <a:buClr>
                    <a:srgbClr val="000000"/>
                  </a:buClr>
                  <a:buSzPts val="1400"/>
                  <a:buFont typeface="Calibri"/>
                  <a:buNone/>
                </a:pPr>
                <a:r>
                  <a:rPr lang="en-US" sz="1400" b="1" i="0" u="none" strike="noStrike" cap="none">
                    <a:solidFill>
                      <a:srgbClr val="000000"/>
                    </a:solidFill>
                    <a:latin typeface="Calibri"/>
                    <a:ea typeface="Calibri"/>
                    <a:cs typeface="Calibri"/>
                    <a:sym typeface="Calibri"/>
                  </a:rPr>
                  <a:t>Inter-Generational Leadership</a:t>
                </a:r>
                <a:endParaRPr/>
              </a:p>
            </p:txBody>
          </p:sp>
        </p:grpSp>
        <p:sp>
          <p:nvSpPr>
            <p:cNvPr id="73" name="Google Shape;73;p2"/>
            <p:cNvSpPr/>
            <p:nvPr/>
          </p:nvSpPr>
          <p:spPr>
            <a:xfrm rot="2700000">
              <a:off x="1903688" y="317819"/>
              <a:ext cx="1534567" cy="1534567"/>
            </a:xfrm>
            <a:custGeom>
              <a:avLst/>
              <a:gdLst/>
              <a:ahLst/>
              <a:cxnLst/>
              <a:rect l="l" t="t" r="r" b="b"/>
              <a:pathLst>
                <a:path w="21600" h="21600" extrusionOk="0">
                  <a:moveTo>
                    <a:pt x="0" y="10800"/>
                  </a:moveTo>
                  <a:cubicBezTo>
                    <a:pt x="0" y="4835"/>
                    <a:pt x="4835" y="0"/>
                    <a:pt x="10800" y="0"/>
                  </a:cubicBezTo>
                  <a:cubicBezTo>
                    <a:pt x="14400" y="0"/>
                    <a:pt x="18000" y="0"/>
                    <a:pt x="21600" y="0"/>
                  </a:cubicBezTo>
                  <a:cubicBezTo>
                    <a:pt x="21600" y="3600"/>
                    <a:pt x="21600" y="7200"/>
                    <a:pt x="21600" y="10800"/>
                  </a:cubicBezTo>
                  <a:cubicBezTo>
                    <a:pt x="21600" y="16765"/>
                    <a:pt x="16765" y="21600"/>
                    <a:pt x="10800" y="21600"/>
                  </a:cubicBezTo>
                  <a:cubicBezTo>
                    <a:pt x="4835" y="21600"/>
                    <a:pt x="0" y="16765"/>
                    <a:pt x="0" y="10800"/>
                  </a:cubicBezTo>
                  <a:close/>
                </a:path>
              </a:pathLst>
            </a:custGeom>
            <a:solidFill>
              <a:schemeClr val="accent1"/>
            </a:solidFill>
            <a:ln w="25400" cap="flat" cmpd="sng">
              <a:solidFill>
                <a:srgbClr val="FFFFFF"/>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grpSp>
          <p:nvGrpSpPr>
            <p:cNvPr id="74" name="Google Shape;74;p2"/>
            <p:cNvGrpSpPr/>
            <p:nvPr/>
          </p:nvGrpSpPr>
          <p:grpSpPr>
            <a:xfrm>
              <a:off x="1955026" y="369087"/>
              <a:ext cx="1432548" cy="1432298"/>
              <a:chOff x="0" y="-1"/>
              <a:chExt cx="1432546" cy="1432296"/>
            </a:xfrm>
          </p:grpSpPr>
          <p:sp>
            <p:nvSpPr>
              <p:cNvPr id="75" name="Google Shape;75;p2"/>
              <p:cNvSpPr/>
              <p:nvPr/>
            </p:nvSpPr>
            <p:spPr>
              <a:xfrm>
                <a:off x="0" y="-1"/>
                <a:ext cx="1432546" cy="1432296"/>
              </a:xfrm>
              <a:prstGeom prst="ellipse">
                <a:avLst/>
              </a:prstGeom>
              <a:solidFill>
                <a:srgbClr val="FFFFFF">
                  <a:alpha val="89803"/>
                </a:srgbClr>
              </a:solidFill>
              <a:ln w="25400" cap="flat" cmpd="sng">
                <a:solidFill>
                  <a:schemeClr val="accent1"/>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76" name="Google Shape;76;p2"/>
              <p:cNvSpPr txBox="1"/>
              <p:nvPr/>
            </p:nvSpPr>
            <p:spPr>
              <a:xfrm>
                <a:off x="204649" y="156791"/>
                <a:ext cx="1023248" cy="1118712"/>
              </a:xfrm>
              <a:prstGeom prst="rect">
                <a:avLst/>
              </a:prstGeom>
              <a:noFill/>
              <a:ln>
                <a:noFill/>
              </a:ln>
            </p:spPr>
            <p:txBody>
              <a:bodyPr spcFirstLastPara="1" wrap="square" lIns="25400" tIns="25400" rIns="25400" bIns="25400" anchor="ctr" anchorCtr="0">
                <a:spAutoFit/>
              </a:bodyPr>
              <a:lstStyle/>
              <a:p>
                <a:pPr marL="0" marR="0" lvl="0" indent="0" algn="ctr" rtl="0">
                  <a:lnSpc>
                    <a:spcPct val="90000"/>
                  </a:lnSpc>
                  <a:spcBef>
                    <a:spcPts val="0"/>
                  </a:spcBef>
                  <a:spcAft>
                    <a:spcPts val="0"/>
                  </a:spcAft>
                  <a:buClr>
                    <a:srgbClr val="000000"/>
                  </a:buClr>
                  <a:buSzPts val="2000"/>
                  <a:buFont typeface="Calibri"/>
                  <a:buNone/>
                </a:pPr>
                <a:r>
                  <a:rPr lang="en-US" sz="2000" b="1" i="0" u="none" strike="noStrike" cap="none">
                    <a:solidFill>
                      <a:srgbClr val="000000"/>
                    </a:solidFill>
                    <a:latin typeface="Calibri"/>
                    <a:ea typeface="Calibri"/>
                    <a:cs typeface="Calibri"/>
                    <a:sym typeface="Calibri"/>
                  </a:rPr>
                  <a:t>Stability </a:t>
                </a:r>
                <a:endParaRPr/>
              </a:p>
              <a:p>
                <a:pPr marL="0" marR="0" lvl="0" indent="0" algn="ctr" rtl="0">
                  <a:lnSpc>
                    <a:spcPct val="90000"/>
                  </a:lnSpc>
                  <a:spcBef>
                    <a:spcPts val="500"/>
                  </a:spcBef>
                  <a:spcAft>
                    <a:spcPts val="0"/>
                  </a:spcAft>
                  <a:buClr>
                    <a:srgbClr val="000000"/>
                  </a:buClr>
                  <a:buSzPts val="1200"/>
                  <a:buFont typeface="Calibri"/>
                  <a:buNone/>
                </a:pPr>
                <a:r>
                  <a:rPr lang="en-US" sz="1200" b="0" i="0" u="none" strike="noStrike" cap="none">
                    <a:solidFill>
                      <a:srgbClr val="000000"/>
                    </a:solidFill>
                    <a:latin typeface="Calibri"/>
                    <a:ea typeface="Calibri"/>
                    <a:cs typeface="Calibri"/>
                    <a:sym typeface="Calibri"/>
                  </a:rPr>
                  <a:t>(Uplift through skills, training, education, jobs)</a:t>
                </a:r>
                <a:endParaRPr/>
              </a:p>
            </p:txBody>
          </p:sp>
        </p:grpSp>
        <p:sp>
          <p:nvSpPr>
            <p:cNvPr id="77" name="Google Shape;77;p2"/>
            <p:cNvSpPr/>
            <p:nvPr/>
          </p:nvSpPr>
          <p:spPr>
            <a:xfrm rot="2700000">
              <a:off x="317819" y="317819"/>
              <a:ext cx="1534567" cy="1534567"/>
            </a:xfrm>
            <a:custGeom>
              <a:avLst/>
              <a:gdLst/>
              <a:ahLst/>
              <a:cxnLst/>
              <a:rect l="l" t="t" r="r" b="b"/>
              <a:pathLst>
                <a:path w="21600" h="21600" extrusionOk="0">
                  <a:moveTo>
                    <a:pt x="0" y="10800"/>
                  </a:moveTo>
                  <a:cubicBezTo>
                    <a:pt x="0" y="4835"/>
                    <a:pt x="4835" y="0"/>
                    <a:pt x="10800" y="0"/>
                  </a:cubicBezTo>
                  <a:cubicBezTo>
                    <a:pt x="14400" y="0"/>
                    <a:pt x="18000" y="0"/>
                    <a:pt x="21600" y="0"/>
                  </a:cubicBezTo>
                  <a:cubicBezTo>
                    <a:pt x="21600" y="3600"/>
                    <a:pt x="21600" y="7200"/>
                    <a:pt x="21600" y="10800"/>
                  </a:cubicBezTo>
                  <a:cubicBezTo>
                    <a:pt x="21600" y="16765"/>
                    <a:pt x="16765" y="21600"/>
                    <a:pt x="10800" y="21600"/>
                  </a:cubicBezTo>
                  <a:cubicBezTo>
                    <a:pt x="4835" y="21600"/>
                    <a:pt x="0" y="16765"/>
                    <a:pt x="0" y="10800"/>
                  </a:cubicBezTo>
                  <a:close/>
                </a:path>
              </a:pathLst>
            </a:custGeom>
            <a:solidFill>
              <a:schemeClr val="accent1"/>
            </a:solidFill>
            <a:ln w="25400" cap="flat" cmpd="sng">
              <a:solidFill>
                <a:srgbClr val="FFFFFF"/>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grpSp>
          <p:nvGrpSpPr>
            <p:cNvPr id="78" name="Google Shape;78;p2"/>
            <p:cNvGrpSpPr/>
            <p:nvPr/>
          </p:nvGrpSpPr>
          <p:grpSpPr>
            <a:xfrm>
              <a:off x="369158" y="369087"/>
              <a:ext cx="1432548" cy="1432298"/>
              <a:chOff x="0" y="-1"/>
              <a:chExt cx="1432546" cy="1432296"/>
            </a:xfrm>
          </p:grpSpPr>
          <p:sp>
            <p:nvSpPr>
              <p:cNvPr id="79" name="Google Shape;79;p2"/>
              <p:cNvSpPr/>
              <p:nvPr/>
            </p:nvSpPr>
            <p:spPr>
              <a:xfrm>
                <a:off x="0" y="-1"/>
                <a:ext cx="1432546" cy="1432296"/>
              </a:xfrm>
              <a:prstGeom prst="ellipse">
                <a:avLst/>
              </a:prstGeom>
              <a:solidFill>
                <a:srgbClr val="FFFFFF">
                  <a:alpha val="89803"/>
                </a:srgbClr>
              </a:solidFill>
              <a:ln w="25400" cap="flat" cmpd="sng">
                <a:solidFill>
                  <a:schemeClr val="accent1"/>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80" name="Google Shape;80;p2"/>
              <p:cNvSpPr txBox="1"/>
              <p:nvPr/>
            </p:nvSpPr>
            <p:spPr>
              <a:xfrm>
                <a:off x="204650" y="122724"/>
                <a:ext cx="1023248" cy="1186846"/>
              </a:xfrm>
              <a:prstGeom prst="rect">
                <a:avLst/>
              </a:prstGeom>
              <a:noFill/>
              <a:ln>
                <a:noFill/>
              </a:ln>
            </p:spPr>
            <p:txBody>
              <a:bodyPr spcFirstLastPara="1" wrap="square" lIns="25400" tIns="25400" rIns="25400" bIns="25400" anchor="ctr" anchorCtr="0">
                <a:spAutoFit/>
              </a:bodyPr>
              <a:lstStyle/>
              <a:p>
                <a:pPr marL="0" marR="0" lvl="0" indent="0" algn="ctr" rtl="0">
                  <a:lnSpc>
                    <a:spcPct val="90000"/>
                  </a:lnSpc>
                  <a:spcBef>
                    <a:spcPts val="0"/>
                  </a:spcBef>
                  <a:spcAft>
                    <a:spcPts val="0"/>
                  </a:spcAft>
                  <a:buClr>
                    <a:srgbClr val="000000"/>
                  </a:buClr>
                  <a:buSzPts val="2000"/>
                  <a:buFont typeface="Calibri"/>
                  <a:buNone/>
                </a:pPr>
                <a:r>
                  <a:rPr lang="en-US" sz="2000" b="1" i="0" u="none" strike="noStrike" cap="none">
                    <a:solidFill>
                      <a:srgbClr val="000000"/>
                    </a:solidFill>
                    <a:latin typeface="Calibri"/>
                    <a:ea typeface="Calibri"/>
                    <a:cs typeface="Calibri"/>
                    <a:sym typeface="Calibri"/>
                  </a:rPr>
                  <a:t>Survival </a:t>
                </a:r>
                <a:r>
                  <a:rPr lang="en-US" sz="1200" b="0" i="0" u="none" strike="noStrike" cap="none">
                    <a:solidFill>
                      <a:srgbClr val="000000"/>
                    </a:solidFill>
                    <a:latin typeface="Calibri"/>
                    <a:ea typeface="Calibri"/>
                    <a:cs typeface="Calibri"/>
                    <a:sym typeface="Calibri"/>
                  </a:rPr>
                  <a:t>(Access to food, housing, basic rights, case management)</a:t>
                </a:r>
                <a:endParaRPr/>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3"/>
          <p:cNvSpPr txBox="1">
            <a:spLocks noGrp="1"/>
          </p:cNvSpPr>
          <p:nvPr>
            <p:ph type="title"/>
          </p:nvPr>
        </p:nvSpPr>
        <p:spPr>
          <a:xfrm>
            <a:off x="693525" y="876300"/>
            <a:ext cx="4974300" cy="457200"/>
          </a:xfrm>
          <a:prstGeom prst="rect">
            <a:avLst/>
          </a:prstGeom>
          <a:noFill/>
          <a:ln>
            <a:noFill/>
          </a:ln>
        </p:spPr>
        <p:txBody>
          <a:bodyPr spcFirstLastPara="1" wrap="square" lIns="45700" tIns="45700" rIns="45700" bIns="45700" anchor="ctr" anchorCtr="0">
            <a:normAutofit/>
          </a:bodyPr>
          <a:lstStyle/>
          <a:p>
            <a:pPr marL="0" marR="0" lvl="0" indent="0" algn="l" rtl="0">
              <a:lnSpc>
                <a:spcPct val="90000"/>
              </a:lnSpc>
              <a:spcBef>
                <a:spcPts val="0"/>
              </a:spcBef>
              <a:spcAft>
                <a:spcPts val="0"/>
              </a:spcAft>
              <a:buClr>
                <a:srgbClr val="000000"/>
              </a:buClr>
              <a:buSzPts val="2600"/>
              <a:buFont typeface="Calibri"/>
              <a:buNone/>
            </a:pPr>
            <a:r>
              <a:rPr lang="en-US" sz="2600"/>
              <a:t>Context: Demographics</a:t>
            </a:r>
            <a:endParaRPr/>
          </a:p>
        </p:txBody>
      </p:sp>
      <p:sp>
        <p:nvSpPr>
          <p:cNvPr id="86" name="Google Shape;86;p3"/>
          <p:cNvSpPr txBox="1">
            <a:spLocks noGrp="1"/>
          </p:cNvSpPr>
          <p:nvPr>
            <p:ph type="body" idx="1"/>
          </p:nvPr>
        </p:nvSpPr>
        <p:spPr>
          <a:xfrm>
            <a:off x="457200" y="1600200"/>
            <a:ext cx="4038600" cy="4525963"/>
          </a:xfrm>
          <a:prstGeom prst="rect">
            <a:avLst/>
          </a:prstGeom>
          <a:noFill/>
          <a:ln>
            <a:noFill/>
          </a:ln>
        </p:spPr>
        <p:txBody>
          <a:bodyPr spcFirstLastPara="1" wrap="square" lIns="45700" tIns="45700" rIns="45700" bIns="45700" anchor="t" anchorCtr="0">
            <a:normAutofit/>
          </a:bodyPr>
          <a:lstStyle/>
          <a:p>
            <a:pPr marL="0" lvl="0" indent="0" algn="l" rtl="0">
              <a:lnSpc>
                <a:spcPct val="90000"/>
              </a:lnSpc>
              <a:spcBef>
                <a:spcPts val="0"/>
              </a:spcBef>
              <a:spcAft>
                <a:spcPts val="0"/>
              </a:spcAft>
              <a:buClr>
                <a:srgbClr val="000000"/>
              </a:buClr>
              <a:buSzPts val="2600"/>
              <a:buNone/>
            </a:pPr>
            <a:r>
              <a:rPr lang="en-US" sz="2600"/>
              <a:t>Chelsea is a city that has been built and enriched by a large Latinx community. </a:t>
            </a:r>
            <a:endParaRPr/>
          </a:p>
          <a:p>
            <a:pPr marL="342900" lvl="0" indent="-342900" algn="l" rtl="0">
              <a:lnSpc>
                <a:spcPct val="90000"/>
              </a:lnSpc>
              <a:spcBef>
                <a:spcPts val="600"/>
              </a:spcBef>
              <a:spcAft>
                <a:spcPts val="0"/>
              </a:spcAft>
              <a:buClr>
                <a:srgbClr val="000000"/>
              </a:buClr>
              <a:buSzPts val="2600"/>
              <a:buChar char="•"/>
            </a:pPr>
            <a:r>
              <a:rPr lang="en-US" sz="2600"/>
              <a:t>67% of residents are Latinx </a:t>
            </a:r>
            <a:endParaRPr/>
          </a:p>
          <a:p>
            <a:pPr marL="342900" lvl="0" indent="-342900" algn="l" rtl="0">
              <a:lnSpc>
                <a:spcPct val="90000"/>
              </a:lnSpc>
              <a:spcBef>
                <a:spcPts val="600"/>
              </a:spcBef>
              <a:spcAft>
                <a:spcPts val="0"/>
              </a:spcAft>
              <a:buClr>
                <a:srgbClr val="000000"/>
              </a:buClr>
              <a:buSzPts val="2600"/>
              <a:buChar char="•"/>
            </a:pPr>
            <a:r>
              <a:rPr lang="en-US" sz="2600"/>
              <a:t>46% of residents are foreign-born </a:t>
            </a:r>
            <a:endParaRPr/>
          </a:p>
          <a:p>
            <a:pPr marL="342900" lvl="0" indent="-342900" algn="l" rtl="0">
              <a:lnSpc>
                <a:spcPct val="90000"/>
              </a:lnSpc>
              <a:spcBef>
                <a:spcPts val="600"/>
              </a:spcBef>
              <a:spcAft>
                <a:spcPts val="0"/>
              </a:spcAft>
              <a:buClr>
                <a:srgbClr val="000000"/>
              </a:buClr>
              <a:buSzPts val="2600"/>
              <a:buChar char="•"/>
            </a:pPr>
            <a:r>
              <a:rPr lang="en-US" sz="2600"/>
              <a:t>68.1% of residents are citizens</a:t>
            </a:r>
            <a:endParaRPr/>
          </a:p>
          <a:p>
            <a:pPr marL="342900" lvl="0" indent="-342900" algn="l" rtl="0">
              <a:lnSpc>
                <a:spcPct val="90000"/>
              </a:lnSpc>
              <a:spcBef>
                <a:spcPts val="600"/>
              </a:spcBef>
              <a:spcAft>
                <a:spcPts val="0"/>
              </a:spcAft>
              <a:buClr>
                <a:srgbClr val="000000"/>
              </a:buClr>
              <a:buSzPts val="2600"/>
              <a:buChar char="•"/>
            </a:pPr>
            <a:r>
              <a:rPr lang="en-US" sz="2600"/>
              <a:t>19% of residents living in poverty </a:t>
            </a:r>
            <a:endParaRPr/>
          </a:p>
        </p:txBody>
      </p:sp>
      <p:pic>
        <p:nvPicPr>
          <p:cNvPr id="87" name="Google Shape;87;p3" descr="Picture 6"/>
          <p:cNvPicPr preferRelativeResize="0"/>
          <p:nvPr/>
        </p:nvPicPr>
        <p:blipFill rotWithShape="1">
          <a:blip r:embed="rId3">
            <a:alphaModFix/>
          </a:blip>
          <a:srcRect/>
          <a:stretch/>
        </p:blipFill>
        <p:spPr>
          <a:xfrm>
            <a:off x="4648200" y="2803049"/>
            <a:ext cx="4038600" cy="2120265"/>
          </a:xfrm>
          <a:prstGeom prst="rect">
            <a:avLst/>
          </a:prstGeom>
          <a:noFill/>
          <a:ln>
            <a:noFill/>
          </a:ln>
        </p:spPr>
      </p:pic>
      <p:sp>
        <p:nvSpPr>
          <p:cNvPr id="88" name="Google Shape;88;p3"/>
          <p:cNvSpPr txBox="1"/>
          <p:nvPr/>
        </p:nvSpPr>
        <p:spPr>
          <a:xfrm>
            <a:off x="4770120" y="2472431"/>
            <a:ext cx="1813561" cy="300594"/>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808080"/>
              </a:buClr>
              <a:buSzPts val="1600"/>
              <a:buFont typeface="Calibri"/>
              <a:buNone/>
            </a:pPr>
            <a:r>
              <a:rPr lang="en-US" sz="1600" b="1" i="0" u="none" strike="noStrike" cap="none">
                <a:solidFill>
                  <a:srgbClr val="808080"/>
                </a:solidFill>
                <a:latin typeface="Calibri"/>
                <a:ea typeface="Calibri"/>
                <a:cs typeface="Calibri"/>
                <a:sym typeface="Calibri"/>
              </a:rPr>
              <a:t>% FOREIGN BORN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4"/>
          <p:cNvSpPr txBox="1">
            <a:spLocks noGrp="1"/>
          </p:cNvSpPr>
          <p:nvPr>
            <p:ph type="title"/>
          </p:nvPr>
        </p:nvSpPr>
        <p:spPr>
          <a:xfrm>
            <a:off x="685799" y="816404"/>
            <a:ext cx="6121403" cy="457196"/>
          </a:xfrm>
          <a:prstGeom prst="rect">
            <a:avLst/>
          </a:prstGeom>
          <a:noFill/>
          <a:ln>
            <a:noFill/>
          </a:ln>
        </p:spPr>
        <p:txBody>
          <a:bodyPr spcFirstLastPara="1" wrap="square" lIns="45700" tIns="45700" rIns="45700" bIns="45700" anchor="ctr" anchorCtr="0">
            <a:normAutofit/>
          </a:bodyPr>
          <a:lstStyle/>
          <a:p>
            <a:pPr marL="0" marR="0" lvl="0" indent="0" algn="l" rtl="0">
              <a:lnSpc>
                <a:spcPct val="100000"/>
              </a:lnSpc>
              <a:spcBef>
                <a:spcPts val="0"/>
              </a:spcBef>
              <a:spcAft>
                <a:spcPts val="0"/>
              </a:spcAft>
              <a:buClr>
                <a:srgbClr val="000000"/>
              </a:buClr>
              <a:buSzPts val="2940"/>
              <a:buFont typeface="Calibri"/>
              <a:buNone/>
            </a:pPr>
            <a:r>
              <a:rPr lang="en-US" sz="2940"/>
              <a:t>Context</a:t>
            </a:r>
            <a:endParaRPr/>
          </a:p>
        </p:txBody>
      </p:sp>
      <p:sp>
        <p:nvSpPr>
          <p:cNvPr id="94" name="Google Shape;94;p4"/>
          <p:cNvSpPr txBox="1">
            <a:spLocks noGrp="1"/>
          </p:cNvSpPr>
          <p:nvPr>
            <p:ph type="body" idx="1"/>
          </p:nvPr>
        </p:nvSpPr>
        <p:spPr>
          <a:xfrm>
            <a:off x="457200" y="1736184"/>
            <a:ext cx="8229600" cy="4076815"/>
          </a:xfrm>
          <a:prstGeom prst="rect">
            <a:avLst/>
          </a:prstGeom>
          <a:noFill/>
          <a:ln>
            <a:noFill/>
          </a:ln>
        </p:spPr>
        <p:txBody>
          <a:bodyPr spcFirstLastPara="1" wrap="square" lIns="45700" tIns="45700" rIns="45700" bIns="45700" anchor="t" anchorCtr="0">
            <a:normAutofit/>
          </a:bodyPr>
          <a:lstStyle/>
          <a:p>
            <a:pPr marL="342900" lvl="0" indent="-342900" algn="l" rtl="0">
              <a:lnSpc>
                <a:spcPct val="90000"/>
              </a:lnSpc>
              <a:spcBef>
                <a:spcPts val="0"/>
              </a:spcBef>
              <a:spcAft>
                <a:spcPts val="0"/>
              </a:spcAft>
              <a:buClr>
                <a:srgbClr val="000000"/>
              </a:buClr>
              <a:buSzPts val="1700"/>
              <a:buChar char="•"/>
            </a:pPr>
            <a:r>
              <a:rPr lang="en-US" sz="1700"/>
              <a:t>The City of Chelsea has had a long history of corruption, abuse, and mismanagement in its city government. This coincided with city leadership that did not reflect the city's diverse population.</a:t>
            </a:r>
            <a:endParaRPr/>
          </a:p>
          <a:p>
            <a:pPr marL="342900" lvl="0" indent="-342900" algn="l" rtl="0">
              <a:lnSpc>
                <a:spcPct val="90000"/>
              </a:lnSpc>
              <a:spcBef>
                <a:spcPts val="400"/>
              </a:spcBef>
              <a:spcAft>
                <a:spcPts val="0"/>
              </a:spcAft>
              <a:buClr>
                <a:srgbClr val="000000"/>
              </a:buClr>
              <a:buSzPts val="1700"/>
              <a:buChar char="•"/>
            </a:pPr>
            <a:r>
              <a:rPr lang="en-US" sz="1700"/>
              <a:t>Even though we have made up a significant portion of the city since the 1970s, until recently, Latinos had been severely underrepresented in local decision-making bodies</a:t>
            </a:r>
            <a:endParaRPr/>
          </a:p>
          <a:p>
            <a:pPr marL="342900" lvl="0" indent="-342900" algn="l" rtl="0">
              <a:lnSpc>
                <a:spcPct val="90000"/>
              </a:lnSpc>
              <a:spcBef>
                <a:spcPts val="400"/>
              </a:spcBef>
              <a:spcAft>
                <a:spcPts val="0"/>
              </a:spcAft>
              <a:buClr>
                <a:srgbClr val="000000"/>
              </a:buClr>
              <a:buSzPts val="1700"/>
              <a:buChar char="•"/>
            </a:pPr>
            <a:r>
              <a:rPr lang="en-US" sz="1700"/>
              <a:t>The city has lost local control of the government on three occasions, first in 1908 after the Great Fire, in 1989 when BU took over the public schools, and then in 1991, when the entire city government was put into state receivership to avoid bankruptcy</a:t>
            </a:r>
            <a:endParaRPr/>
          </a:p>
          <a:p>
            <a:pPr marL="342900" lvl="0" indent="-342900" algn="l" rtl="0">
              <a:lnSpc>
                <a:spcPct val="90000"/>
              </a:lnSpc>
              <a:spcBef>
                <a:spcPts val="400"/>
              </a:spcBef>
              <a:spcAft>
                <a:spcPts val="0"/>
              </a:spcAft>
              <a:buClr>
                <a:srgbClr val="000000"/>
              </a:buClr>
              <a:buSzPts val="1700"/>
              <a:buChar char="•"/>
            </a:pPr>
            <a:r>
              <a:rPr lang="en-US" sz="1700"/>
              <a:t>In 1994, the city came out of state receivership with a new City Charter, which changed the form of government from an elected Mayor and Board of Aldermen, to a City Manager and an elected City Council from more appropriately defined districts. During this time, the city also experienced, after federal government intervention, a major transformation of its police department which added minority officers for the first time.</a:t>
            </a:r>
            <a:endParaRPr/>
          </a:p>
          <a:p>
            <a:pPr marL="342900" lvl="0" indent="-342900" algn="l" rtl="0">
              <a:lnSpc>
                <a:spcPct val="90000"/>
              </a:lnSpc>
              <a:spcBef>
                <a:spcPts val="400"/>
              </a:spcBef>
              <a:spcAft>
                <a:spcPts val="0"/>
              </a:spcAft>
              <a:buClr>
                <a:srgbClr val="000000"/>
              </a:buClr>
              <a:buSzPts val="1700"/>
              <a:buChar char="•"/>
            </a:pPr>
            <a:r>
              <a:rPr lang="en-US" sz="1700"/>
              <a:t>A few years later, the federal government intervened again to require the reconfiguration of the School Committee to ensure broader representation of minority communities.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5"/>
          <p:cNvSpPr txBox="1">
            <a:spLocks noGrp="1"/>
          </p:cNvSpPr>
          <p:nvPr>
            <p:ph type="title"/>
          </p:nvPr>
        </p:nvSpPr>
        <p:spPr>
          <a:xfrm>
            <a:off x="685799" y="816404"/>
            <a:ext cx="6121403" cy="457196"/>
          </a:xfrm>
          <a:prstGeom prst="rect">
            <a:avLst/>
          </a:prstGeom>
          <a:noFill/>
          <a:ln>
            <a:noFill/>
          </a:ln>
        </p:spPr>
        <p:txBody>
          <a:bodyPr spcFirstLastPara="1" wrap="square" lIns="45700" tIns="45700" rIns="45700" bIns="45700" anchor="ctr" anchorCtr="0">
            <a:normAutofit/>
          </a:bodyPr>
          <a:lstStyle/>
          <a:p>
            <a:pPr marL="0" marR="0" lvl="0" indent="0" algn="l" rtl="0">
              <a:lnSpc>
                <a:spcPct val="100000"/>
              </a:lnSpc>
              <a:spcBef>
                <a:spcPts val="0"/>
              </a:spcBef>
              <a:spcAft>
                <a:spcPts val="0"/>
              </a:spcAft>
              <a:buClr>
                <a:srgbClr val="000000"/>
              </a:buClr>
              <a:buSzPts val="2940"/>
              <a:buFont typeface="Calibri"/>
              <a:buNone/>
            </a:pPr>
            <a:r>
              <a:rPr lang="en-US" sz="2940"/>
              <a:t>Design</a:t>
            </a:r>
            <a:endParaRPr/>
          </a:p>
        </p:txBody>
      </p:sp>
      <p:sp>
        <p:nvSpPr>
          <p:cNvPr id="100" name="Google Shape;100;p5"/>
          <p:cNvSpPr txBox="1">
            <a:spLocks noGrp="1"/>
          </p:cNvSpPr>
          <p:nvPr>
            <p:ph type="body" idx="1"/>
          </p:nvPr>
        </p:nvSpPr>
        <p:spPr>
          <a:xfrm>
            <a:off x="457200" y="1736184"/>
            <a:ext cx="8229600" cy="4076815"/>
          </a:xfrm>
          <a:prstGeom prst="rect">
            <a:avLst/>
          </a:prstGeom>
          <a:noFill/>
          <a:ln>
            <a:noFill/>
          </a:ln>
        </p:spPr>
        <p:txBody>
          <a:bodyPr spcFirstLastPara="1" wrap="square" lIns="45700" tIns="45700" rIns="45700" bIns="45700" anchor="t" anchorCtr="0">
            <a:normAutofit/>
          </a:bodyPr>
          <a:lstStyle/>
          <a:p>
            <a:pPr marL="282892" lvl="0" indent="-282892" algn="l" rtl="0">
              <a:lnSpc>
                <a:spcPct val="80000"/>
              </a:lnSpc>
              <a:spcBef>
                <a:spcPts val="0"/>
              </a:spcBef>
              <a:spcAft>
                <a:spcPts val="0"/>
              </a:spcAft>
              <a:buClr>
                <a:srgbClr val="000000"/>
              </a:buClr>
              <a:buSzPts val="1386"/>
              <a:buChar char="•"/>
            </a:pPr>
            <a:r>
              <a:rPr lang="en-US" sz="1386"/>
              <a:t>Target population: Latinx and immigrants living and working in Chelsea </a:t>
            </a:r>
            <a:endParaRPr/>
          </a:p>
          <a:p>
            <a:pPr marL="282892" lvl="0" indent="-282892" algn="l" rtl="0">
              <a:lnSpc>
                <a:spcPct val="80000"/>
              </a:lnSpc>
              <a:spcBef>
                <a:spcPts val="300"/>
              </a:spcBef>
              <a:spcAft>
                <a:spcPts val="0"/>
              </a:spcAft>
              <a:buClr>
                <a:srgbClr val="000000"/>
              </a:buClr>
              <a:buSzPts val="1386"/>
              <a:buChar char="•"/>
            </a:pPr>
            <a:r>
              <a:rPr lang="en-US" sz="1386"/>
              <a:t>Everything done with a culturally competent lens and deep understanding/experience with Latinx immigrant experiences</a:t>
            </a:r>
            <a:endParaRPr/>
          </a:p>
          <a:p>
            <a:pPr marL="282892" lvl="0" indent="-282892" algn="l" rtl="0">
              <a:lnSpc>
                <a:spcPct val="80000"/>
              </a:lnSpc>
              <a:spcBef>
                <a:spcPts val="300"/>
              </a:spcBef>
              <a:spcAft>
                <a:spcPts val="0"/>
              </a:spcAft>
              <a:buClr>
                <a:srgbClr val="000000"/>
              </a:buClr>
              <a:buSzPts val="1386"/>
              <a:buChar char="•"/>
            </a:pPr>
            <a:r>
              <a:rPr lang="en-US" sz="1386"/>
              <a:t>Create a pipeline of immigrant leaders from the community </a:t>
            </a:r>
            <a:endParaRPr/>
          </a:p>
          <a:p>
            <a:pPr marL="282892" lvl="0" indent="-282892" algn="l" rtl="0">
              <a:lnSpc>
                <a:spcPct val="80000"/>
              </a:lnSpc>
              <a:spcBef>
                <a:spcPts val="300"/>
              </a:spcBef>
              <a:spcAft>
                <a:spcPts val="0"/>
              </a:spcAft>
              <a:buClr>
                <a:srgbClr val="000000"/>
              </a:buClr>
              <a:buSzPts val="1386"/>
              <a:buChar char="•"/>
            </a:pPr>
            <a:r>
              <a:rPr lang="en-US" sz="1386"/>
              <a:t>Youth AND Adults working together and supporting each other </a:t>
            </a:r>
            <a:endParaRPr/>
          </a:p>
          <a:p>
            <a:pPr marL="678941" lvl="1" indent="-282892" algn="l" rtl="0">
              <a:lnSpc>
                <a:spcPct val="80000"/>
              </a:lnSpc>
              <a:spcBef>
                <a:spcPts val="300"/>
              </a:spcBef>
              <a:spcAft>
                <a:spcPts val="0"/>
              </a:spcAft>
              <a:buClr>
                <a:srgbClr val="000000"/>
              </a:buClr>
              <a:buSzPts val="1386"/>
              <a:buChar char="–"/>
            </a:pPr>
            <a:r>
              <a:rPr lang="en-US" sz="1386"/>
              <a:t>Direct services (survival &amp; stability) </a:t>
            </a:r>
            <a:endParaRPr/>
          </a:p>
          <a:p>
            <a:pPr marL="678941" lvl="1" indent="-282892" algn="l" rtl="0">
              <a:lnSpc>
                <a:spcPct val="80000"/>
              </a:lnSpc>
              <a:spcBef>
                <a:spcPts val="300"/>
              </a:spcBef>
              <a:spcAft>
                <a:spcPts val="0"/>
              </a:spcAft>
              <a:buClr>
                <a:srgbClr val="000000"/>
              </a:buClr>
              <a:buSzPts val="1386"/>
              <a:buChar char="–"/>
            </a:pPr>
            <a:r>
              <a:rPr lang="en-US" sz="1386"/>
              <a:t>Know Your Rights </a:t>
            </a:r>
            <a:endParaRPr/>
          </a:p>
          <a:p>
            <a:pPr marL="678941" lvl="1" indent="-282892" algn="l" rtl="0">
              <a:lnSpc>
                <a:spcPct val="80000"/>
              </a:lnSpc>
              <a:spcBef>
                <a:spcPts val="300"/>
              </a:spcBef>
              <a:spcAft>
                <a:spcPts val="0"/>
              </a:spcAft>
              <a:buClr>
                <a:srgbClr val="000000"/>
              </a:buClr>
              <a:buSzPts val="1386"/>
              <a:buChar char="–"/>
            </a:pPr>
            <a:r>
              <a:rPr lang="en-US" sz="1386"/>
              <a:t>Leadership training </a:t>
            </a:r>
            <a:endParaRPr/>
          </a:p>
          <a:p>
            <a:pPr marL="678941" lvl="1" indent="-282892" algn="l" rtl="0">
              <a:lnSpc>
                <a:spcPct val="80000"/>
              </a:lnSpc>
              <a:spcBef>
                <a:spcPts val="300"/>
              </a:spcBef>
              <a:spcAft>
                <a:spcPts val="0"/>
              </a:spcAft>
              <a:buClr>
                <a:srgbClr val="000000"/>
              </a:buClr>
              <a:buSzPts val="1386"/>
              <a:buChar char="–"/>
            </a:pPr>
            <a:r>
              <a:rPr lang="en-US" sz="1386"/>
              <a:t>Campaign development </a:t>
            </a:r>
            <a:endParaRPr/>
          </a:p>
          <a:p>
            <a:pPr marL="678941" lvl="1" indent="-282892" algn="l" rtl="0">
              <a:lnSpc>
                <a:spcPct val="80000"/>
              </a:lnSpc>
              <a:spcBef>
                <a:spcPts val="300"/>
              </a:spcBef>
              <a:spcAft>
                <a:spcPts val="0"/>
              </a:spcAft>
              <a:buClr>
                <a:srgbClr val="000000"/>
              </a:buClr>
              <a:buSzPts val="1386"/>
              <a:buChar char="–"/>
            </a:pPr>
            <a:r>
              <a:rPr lang="en-US" sz="1386"/>
              <a:t>Mobilization</a:t>
            </a:r>
            <a:endParaRPr/>
          </a:p>
          <a:p>
            <a:pPr marL="282892" lvl="0" indent="-282892" algn="l" rtl="0">
              <a:lnSpc>
                <a:spcPct val="80000"/>
              </a:lnSpc>
              <a:spcBef>
                <a:spcPts val="300"/>
              </a:spcBef>
              <a:spcAft>
                <a:spcPts val="0"/>
              </a:spcAft>
              <a:buClr>
                <a:srgbClr val="000000"/>
              </a:buClr>
              <a:buSzPts val="1386"/>
              <a:buChar char="•"/>
            </a:pPr>
            <a:r>
              <a:rPr lang="en-US" sz="1386"/>
              <a:t>Get Out the Vote – Year-Round Voter Education &amp; Mobilization </a:t>
            </a:r>
            <a:endParaRPr/>
          </a:p>
          <a:p>
            <a:pPr marL="282892" lvl="0" indent="-282892" algn="l" rtl="0">
              <a:lnSpc>
                <a:spcPct val="80000"/>
              </a:lnSpc>
              <a:spcBef>
                <a:spcPts val="300"/>
              </a:spcBef>
              <a:spcAft>
                <a:spcPts val="0"/>
              </a:spcAft>
              <a:buClr>
                <a:srgbClr val="000000"/>
              </a:buClr>
              <a:buSzPts val="1386"/>
              <a:buChar char="•"/>
            </a:pPr>
            <a:r>
              <a:rPr lang="en-US" sz="1386"/>
              <a:t>Promotores Model – Residents engaging their neighbors, building grassroots network</a:t>
            </a:r>
            <a:endParaRPr/>
          </a:p>
          <a:p>
            <a:pPr marL="282892" lvl="0" indent="-282892" algn="l" rtl="0">
              <a:lnSpc>
                <a:spcPct val="80000"/>
              </a:lnSpc>
              <a:spcBef>
                <a:spcPts val="300"/>
              </a:spcBef>
              <a:spcAft>
                <a:spcPts val="0"/>
              </a:spcAft>
              <a:buClr>
                <a:srgbClr val="000000"/>
              </a:buClr>
              <a:buSzPts val="1386"/>
              <a:buChar char="•"/>
            </a:pPr>
            <a:r>
              <a:rPr lang="en-US" sz="1386"/>
              <a:t>Local and State Policy &amp; Legislative Campaigns </a:t>
            </a:r>
            <a:endParaRPr/>
          </a:p>
          <a:p>
            <a:pPr marL="678941" lvl="1" indent="-282892" algn="l" rtl="0">
              <a:lnSpc>
                <a:spcPct val="80000"/>
              </a:lnSpc>
              <a:spcBef>
                <a:spcPts val="300"/>
              </a:spcBef>
              <a:spcAft>
                <a:spcPts val="0"/>
              </a:spcAft>
              <a:buClr>
                <a:srgbClr val="000000"/>
              </a:buClr>
              <a:buSzPts val="1386"/>
              <a:buChar char="–"/>
            </a:pPr>
            <a:r>
              <a:rPr lang="en-US" sz="1386"/>
              <a:t>Local ordinance on Wage Theft </a:t>
            </a:r>
            <a:endParaRPr/>
          </a:p>
          <a:p>
            <a:pPr marL="678941" lvl="1" indent="-282892" algn="l" rtl="0">
              <a:lnSpc>
                <a:spcPct val="80000"/>
              </a:lnSpc>
              <a:spcBef>
                <a:spcPts val="300"/>
              </a:spcBef>
              <a:spcAft>
                <a:spcPts val="0"/>
              </a:spcAft>
              <a:buClr>
                <a:srgbClr val="000000"/>
              </a:buClr>
              <a:buSzPts val="1386"/>
              <a:buChar char="–"/>
            </a:pPr>
            <a:r>
              <a:rPr lang="en-US" sz="1386"/>
              <a:t>City of Chelsea Sanctuary City status </a:t>
            </a:r>
            <a:endParaRPr/>
          </a:p>
          <a:p>
            <a:pPr marL="678941" lvl="1" indent="-282892" algn="l" rtl="0">
              <a:lnSpc>
                <a:spcPct val="80000"/>
              </a:lnSpc>
              <a:spcBef>
                <a:spcPts val="300"/>
              </a:spcBef>
              <a:spcAft>
                <a:spcPts val="0"/>
              </a:spcAft>
              <a:buClr>
                <a:srgbClr val="000000"/>
              </a:buClr>
              <a:buSzPts val="1386"/>
              <a:buChar char="–"/>
            </a:pPr>
            <a:r>
              <a:rPr lang="en-US" sz="1386"/>
              <a:t>Local Community Preservation Act passed</a:t>
            </a:r>
            <a:endParaRPr/>
          </a:p>
          <a:p>
            <a:pPr marL="678941" lvl="1" indent="-282892" algn="l" rtl="0">
              <a:lnSpc>
                <a:spcPct val="80000"/>
              </a:lnSpc>
              <a:spcBef>
                <a:spcPts val="300"/>
              </a:spcBef>
              <a:spcAft>
                <a:spcPts val="0"/>
              </a:spcAft>
              <a:buClr>
                <a:srgbClr val="000000"/>
              </a:buClr>
              <a:buSzPts val="1386"/>
              <a:buChar char="–"/>
            </a:pPr>
            <a:r>
              <a:rPr lang="en-US" sz="1386"/>
              <a:t>Education Promise Act (MA) </a:t>
            </a:r>
            <a:endParaRPr/>
          </a:p>
          <a:p>
            <a:pPr marL="678941" lvl="1" indent="-282892" algn="l" rtl="0">
              <a:lnSpc>
                <a:spcPct val="80000"/>
              </a:lnSpc>
              <a:spcBef>
                <a:spcPts val="300"/>
              </a:spcBef>
              <a:spcAft>
                <a:spcPts val="0"/>
              </a:spcAft>
              <a:buClr>
                <a:srgbClr val="000000"/>
              </a:buClr>
              <a:buSzPts val="1386"/>
              <a:buChar char="–"/>
            </a:pPr>
            <a:r>
              <a:rPr lang="en-US" sz="1386"/>
              <a:t>Right to Counsel (MA)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6"/>
          <p:cNvSpPr txBox="1">
            <a:spLocks noGrp="1"/>
          </p:cNvSpPr>
          <p:nvPr>
            <p:ph type="title"/>
          </p:nvPr>
        </p:nvSpPr>
        <p:spPr>
          <a:xfrm>
            <a:off x="685799" y="816404"/>
            <a:ext cx="6121403" cy="457196"/>
          </a:xfrm>
          <a:prstGeom prst="rect">
            <a:avLst/>
          </a:prstGeom>
          <a:noFill/>
          <a:ln>
            <a:noFill/>
          </a:ln>
        </p:spPr>
        <p:txBody>
          <a:bodyPr spcFirstLastPara="1" wrap="square" lIns="45700" tIns="45700" rIns="45700" bIns="45700" anchor="ctr" anchorCtr="0">
            <a:normAutofit/>
          </a:bodyPr>
          <a:lstStyle/>
          <a:p>
            <a:pPr marL="0" marR="0" lvl="0" indent="0" algn="l" rtl="0">
              <a:lnSpc>
                <a:spcPct val="100000"/>
              </a:lnSpc>
              <a:spcBef>
                <a:spcPts val="0"/>
              </a:spcBef>
              <a:spcAft>
                <a:spcPts val="0"/>
              </a:spcAft>
              <a:buClr>
                <a:srgbClr val="000000"/>
              </a:buClr>
              <a:buSzPts val="2940"/>
              <a:buFont typeface="Calibri"/>
              <a:buNone/>
            </a:pPr>
            <a:r>
              <a:rPr lang="en-US" sz="2940"/>
              <a:t>Design - Staffing</a:t>
            </a:r>
            <a:endParaRPr/>
          </a:p>
        </p:txBody>
      </p:sp>
      <p:grpSp>
        <p:nvGrpSpPr>
          <p:cNvPr id="106" name="Google Shape;106;p6"/>
          <p:cNvGrpSpPr/>
          <p:nvPr/>
        </p:nvGrpSpPr>
        <p:grpSpPr>
          <a:xfrm>
            <a:off x="4908098" y="1630206"/>
            <a:ext cx="3798204" cy="4127703"/>
            <a:chOff x="0" y="-1"/>
            <a:chExt cx="3798202" cy="4127700"/>
          </a:xfrm>
        </p:grpSpPr>
        <p:sp>
          <p:nvSpPr>
            <p:cNvPr id="107" name="Google Shape;107;p6"/>
            <p:cNvSpPr/>
            <p:nvPr/>
          </p:nvSpPr>
          <p:spPr>
            <a:xfrm>
              <a:off x="1761311" y="299543"/>
              <a:ext cx="62904" cy="275579"/>
            </a:xfrm>
            <a:custGeom>
              <a:avLst/>
              <a:gdLst/>
              <a:ahLst/>
              <a:cxnLst/>
              <a:rect l="l" t="t" r="r" b="b"/>
              <a:pathLst>
                <a:path w="21600" h="21600" extrusionOk="0">
                  <a:moveTo>
                    <a:pt x="21600" y="0"/>
                  </a:moveTo>
                  <a:lnTo>
                    <a:pt x="21600" y="21600"/>
                  </a:lnTo>
                  <a:lnTo>
                    <a:pt x="0" y="21600"/>
                  </a:lnTo>
                </a:path>
              </a:pathLst>
            </a:custGeom>
            <a:noFill/>
            <a:ln w="25400" cap="flat" cmpd="sng">
              <a:solidFill>
                <a:srgbClr val="3F6696"/>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08" name="Google Shape;108;p6"/>
            <p:cNvSpPr/>
            <p:nvPr/>
          </p:nvSpPr>
          <p:spPr>
            <a:xfrm>
              <a:off x="3109253" y="2000946"/>
              <a:ext cx="89863" cy="1551632"/>
            </a:xfrm>
            <a:custGeom>
              <a:avLst/>
              <a:gdLst/>
              <a:ahLst/>
              <a:cxnLst/>
              <a:rect l="l" t="t" r="r" b="b"/>
              <a:pathLst>
                <a:path w="21600" h="21600" extrusionOk="0">
                  <a:moveTo>
                    <a:pt x="0" y="0"/>
                  </a:moveTo>
                  <a:lnTo>
                    <a:pt x="0" y="216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09" name="Google Shape;109;p6"/>
            <p:cNvSpPr/>
            <p:nvPr/>
          </p:nvSpPr>
          <p:spPr>
            <a:xfrm>
              <a:off x="3109253" y="2000946"/>
              <a:ext cx="89863" cy="1126281"/>
            </a:xfrm>
            <a:custGeom>
              <a:avLst/>
              <a:gdLst/>
              <a:ahLst/>
              <a:cxnLst/>
              <a:rect l="l" t="t" r="r" b="b"/>
              <a:pathLst>
                <a:path w="21600" h="21600" extrusionOk="0">
                  <a:moveTo>
                    <a:pt x="0" y="0"/>
                  </a:moveTo>
                  <a:lnTo>
                    <a:pt x="0" y="216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10" name="Google Shape;110;p6"/>
            <p:cNvSpPr/>
            <p:nvPr/>
          </p:nvSpPr>
          <p:spPr>
            <a:xfrm>
              <a:off x="3109253" y="2000946"/>
              <a:ext cx="89863" cy="700930"/>
            </a:xfrm>
            <a:custGeom>
              <a:avLst/>
              <a:gdLst/>
              <a:ahLst/>
              <a:cxnLst/>
              <a:rect l="l" t="t" r="r" b="b"/>
              <a:pathLst>
                <a:path w="21600" h="21600" extrusionOk="0">
                  <a:moveTo>
                    <a:pt x="0" y="0"/>
                  </a:moveTo>
                  <a:lnTo>
                    <a:pt x="0" y="216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11" name="Google Shape;111;p6"/>
            <p:cNvSpPr/>
            <p:nvPr/>
          </p:nvSpPr>
          <p:spPr>
            <a:xfrm>
              <a:off x="3109253" y="2000946"/>
              <a:ext cx="89863" cy="275580"/>
            </a:xfrm>
            <a:custGeom>
              <a:avLst/>
              <a:gdLst/>
              <a:ahLst/>
              <a:cxnLst/>
              <a:rect l="l" t="t" r="r" b="b"/>
              <a:pathLst>
                <a:path w="21600" h="21600" extrusionOk="0">
                  <a:moveTo>
                    <a:pt x="0" y="0"/>
                  </a:moveTo>
                  <a:lnTo>
                    <a:pt x="0" y="216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12" name="Google Shape;112;p6"/>
            <p:cNvSpPr/>
            <p:nvPr/>
          </p:nvSpPr>
          <p:spPr>
            <a:xfrm>
              <a:off x="1824215" y="1575595"/>
              <a:ext cx="1524673" cy="125808"/>
            </a:xfrm>
            <a:custGeom>
              <a:avLst/>
              <a:gdLst/>
              <a:ahLst/>
              <a:cxnLst/>
              <a:rect l="l" t="t" r="r" b="b"/>
              <a:pathLst>
                <a:path w="21600" h="21600" extrusionOk="0">
                  <a:moveTo>
                    <a:pt x="0" y="0"/>
                  </a:moveTo>
                  <a:lnTo>
                    <a:pt x="0" y="10800"/>
                  </a:lnTo>
                  <a:lnTo>
                    <a:pt x="21600" y="108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13" name="Google Shape;113;p6"/>
            <p:cNvSpPr/>
            <p:nvPr/>
          </p:nvSpPr>
          <p:spPr>
            <a:xfrm>
              <a:off x="2384360" y="2426296"/>
              <a:ext cx="89863" cy="700930"/>
            </a:xfrm>
            <a:custGeom>
              <a:avLst/>
              <a:gdLst/>
              <a:ahLst/>
              <a:cxnLst/>
              <a:rect l="l" t="t" r="r" b="b"/>
              <a:pathLst>
                <a:path w="21600" h="21600" extrusionOk="0">
                  <a:moveTo>
                    <a:pt x="0" y="0"/>
                  </a:moveTo>
                  <a:lnTo>
                    <a:pt x="0" y="216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14" name="Google Shape;114;p6"/>
            <p:cNvSpPr/>
            <p:nvPr/>
          </p:nvSpPr>
          <p:spPr>
            <a:xfrm>
              <a:off x="2384360" y="2426296"/>
              <a:ext cx="89863" cy="275580"/>
            </a:xfrm>
            <a:custGeom>
              <a:avLst/>
              <a:gdLst/>
              <a:ahLst/>
              <a:cxnLst/>
              <a:rect l="l" t="t" r="r" b="b"/>
              <a:pathLst>
                <a:path w="21600" h="21600" extrusionOk="0">
                  <a:moveTo>
                    <a:pt x="0" y="0"/>
                  </a:moveTo>
                  <a:lnTo>
                    <a:pt x="0" y="216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15" name="Google Shape;115;p6"/>
            <p:cNvSpPr/>
            <p:nvPr/>
          </p:nvSpPr>
          <p:spPr>
            <a:xfrm>
              <a:off x="2261548" y="2000946"/>
              <a:ext cx="362447" cy="125808"/>
            </a:xfrm>
            <a:custGeom>
              <a:avLst/>
              <a:gdLst/>
              <a:ahLst/>
              <a:cxnLst/>
              <a:rect l="l" t="t" r="r" b="b"/>
              <a:pathLst>
                <a:path w="21600" h="21600" extrusionOk="0">
                  <a:moveTo>
                    <a:pt x="0" y="0"/>
                  </a:moveTo>
                  <a:lnTo>
                    <a:pt x="0" y="10800"/>
                  </a:lnTo>
                  <a:lnTo>
                    <a:pt x="21600" y="108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16" name="Google Shape;116;p6"/>
            <p:cNvSpPr/>
            <p:nvPr/>
          </p:nvSpPr>
          <p:spPr>
            <a:xfrm>
              <a:off x="1659467" y="2426296"/>
              <a:ext cx="89863" cy="1551632"/>
            </a:xfrm>
            <a:custGeom>
              <a:avLst/>
              <a:gdLst/>
              <a:ahLst/>
              <a:cxnLst/>
              <a:rect l="l" t="t" r="r" b="b"/>
              <a:pathLst>
                <a:path w="21600" h="21600" extrusionOk="0">
                  <a:moveTo>
                    <a:pt x="0" y="0"/>
                  </a:moveTo>
                  <a:lnTo>
                    <a:pt x="0" y="216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17" name="Google Shape;117;p6"/>
            <p:cNvSpPr/>
            <p:nvPr/>
          </p:nvSpPr>
          <p:spPr>
            <a:xfrm>
              <a:off x="1659467" y="2426296"/>
              <a:ext cx="89863" cy="1126281"/>
            </a:xfrm>
            <a:custGeom>
              <a:avLst/>
              <a:gdLst/>
              <a:ahLst/>
              <a:cxnLst/>
              <a:rect l="l" t="t" r="r" b="b"/>
              <a:pathLst>
                <a:path w="21600" h="21600" extrusionOk="0">
                  <a:moveTo>
                    <a:pt x="0" y="0"/>
                  </a:moveTo>
                  <a:lnTo>
                    <a:pt x="0" y="216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18" name="Google Shape;118;p6"/>
            <p:cNvSpPr/>
            <p:nvPr/>
          </p:nvSpPr>
          <p:spPr>
            <a:xfrm>
              <a:off x="1659467" y="2426296"/>
              <a:ext cx="89863" cy="700930"/>
            </a:xfrm>
            <a:custGeom>
              <a:avLst/>
              <a:gdLst/>
              <a:ahLst/>
              <a:cxnLst/>
              <a:rect l="l" t="t" r="r" b="b"/>
              <a:pathLst>
                <a:path w="21600" h="21600" extrusionOk="0">
                  <a:moveTo>
                    <a:pt x="0" y="0"/>
                  </a:moveTo>
                  <a:lnTo>
                    <a:pt x="0" y="216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19" name="Google Shape;119;p6"/>
            <p:cNvSpPr/>
            <p:nvPr/>
          </p:nvSpPr>
          <p:spPr>
            <a:xfrm>
              <a:off x="1659467" y="2426296"/>
              <a:ext cx="89863" cy="275580"/>
            </a:xfrm>
            <a:custGeom>
              <a:avLst/>
              <a:gdLst/>
              <a:ahLst/>
              <a:cxnLst/>
              <a:rect l="l" t="t" r="r" b="b"/>
              <a:pathLst>
                <a:path w="21600" h="21600" extrusionOk="0">
                  <a:moveTo>
                    <a:pt x="0" y="0"/>
                  </a:moveTo>
                  <a:lnTo>
                    <a:pt x="0" y="216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20" name="Google Shape;120;p6"/>
            <p:cNvSpPr/>
            <p:nvPr/>
          </p:nvSpPr>
          <p:spPr>
            <a:xfrm>
              <a:off x="1899100" y="2000946"/>
              <a:ext cx="362447" cy="125808"/>
            </a:xfrm>
            <a:custGeom>
              <a:avLst/>
              <a:gdLst/>
              <a:ahLst/>
              <a:cxnLst/>
              <a:rect l="l" t="t" r="r" b="b"/>
              <a:pathLst>
                <a:path w="21600" h="21600" extrusionOk="0">
                  <a:moveTo>
                    <a:pt x="21600" y="0"/>
                  </a:moveTo>
                  <a:lnTo>
                    <a:pt x="21600" y="10800"/>
                  </a:lnTo>
                  <a:lnTo>
                    <a:pt x="0" y="10800"/>
                  </a:lnTo>
                  <a:lnTo>
                    <a:pt x="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21" name="Google Shape;121;p6"/>
            <p:cNvSpPr/>
            <p:nvPr/>
          </p:nvSpPr>
          <p:spPr>
            <a:xfrm>
              <a:off x="1824215" y="1575595"/>
              <a:ext cx="437333" cy="125808"/>
            </a:xfrm>
            <a:custGeom>
              <a:avLst/>
              <a:gdLst/>
              <a:ahLst/>
              <a:cxnLst/>
              <a:rect l="l" t="t" r="r" b="b"/>
              <a:pathLst>
                <a:path w="21600" h="21600" extrusionOk="0">
                  <a:moveTo>
                    <a:pt x="0" y="0"/>
                  </a:moveTo>
                  <a:lnTo>
                    <a:pt x="0" y="10800"/>
                  </a:lnTo>
                  <a:lnTo>
                    <a:pt x="21600" y="108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22" name="Google Shape;122;p6"/>
            <p:cNvSpPr/>
            <p:nvPr/>
          </p:nvSpPr>
          <p:spPr>
            <a:xfrm>
              <a:off x="784801" y="2000946"/>
              <a:ext cx="89863" cy="700930"/>
            </a:xfrm>
            <a:custGeom>
              <a:avLst/>
              <a:gdLst/>
              <a:ahLst/>
              <a:cxnLst/>
              <a:rect l="l" t="t" r="r" b="b"/>
              <a:pathLst>
                <a:path w="21600" h="21600" extrusionOk="0">
                  <a:moveTo>
                    <a:pt x="0" y="0"/>
                  </a:moveTo>
                  <a:lnTo>
                    <a:pt x="0" y="216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23" name="Google Shape;123;p6"/>
            <p:cNvSpPr/>
            <p:nvPr/>
          </p:nvSpPr>
          <p:spPr>
            <a:xfrm>
              <a:off x="784801" y="2000946"/>
              <a:ext cx="89863" cy="275580"/>
            </a:xfrm>
            <a:custGeom>
              <a:avLst/>
              <a:gdLst/>
              <a:ahLst/>
              <a:cxnLst/>
              <a:rect l="l" t="t" r="r" b="b"/>
              <a:pathLst>
                <a:path w="21600" h="21600" extrusionOk="0">
                  <a:moveTo>
                    <a:pt x="0" y="0"/>
                  </a:moveTo>
                  <a:lnTo>
                    <a:pt x="0" y="216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24" name="Google Shape;124;p6"/>
            <p:cNvSpPr/>
            <p:nvPr/>
          </p:nvSpPr>
          <p:spPr>
            <a:xfrm>
              <a:off x="1024435" y="1575595"/>
              <a:ext cx="799779" cy="125808"/>
            </a:xfrm>
            <a:custGeom>
              <a:avLst/>
              <a:gdLst/>
              <a:ahLst/>
              <a:cxnLst/>
              <a:rect l="l" t="t" r="r" b="b"/>
              <a:pathLst>
                <a:path w="21600" h="21600" extrusionOk="0">
                  <a:moveTo>
                    <a:pt x="21600" y="0"/>
                  </a:moveTo>
                  <a:lnTo>
                    <a:pt x="21600" y="10800"/>
                  </a:lnTo>
                  <a:lnTo>
                    <a:pt x="0" y="10800"/>
                  </a:lnTo>
                  <a:lnTo>
                    <a:pt x="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25" name="Google Shape;125;p6"/>
            <p:cNvSpPr/>
            <p:nvPr/>
          </p:nvSpPr>
          <p:spPr>
            <a:xfrm>
              <a:off x="59908" y="2000946"/>
              <a:ext cx="89863" cy="1126281"/>
            </a:xfrm>
            <a:custGeom>
              <a:avLst/>
              <a:gdLst/>
              <a:ahLst/>
              <a:cxnLst/>
              <a:rect l="l" t="t" r="r" b="b"/>
              <a:pathLst>
                <a:path w="21600" h="21600" extrusionOk="0">
                  <a:moveTo>
                    <a:pt x="0" y="0"/>
                  </a:moveTo>
                  <a:lnTo>
                    <a:pt x="0" y="216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26" name="Google Shape;126;p6"/>
            <p:cNvSpPr/>
            <p:nvPr/>
          </p:nvSpPr>
          <p:spPr>
            <a:xfrm>
              <a:off x="59908" y="2000946"/>
              <a:ext cx="89863" cy="700930"/>
            </a:xfrm>
            <a:custGeom>
              <a:avLst/>
              <a:gdLst/>
              <a:ahLst/>
              <a:cxnLst/>
              <a:rect l="l" t="t" r="r" b="b"/>
              <a:pathLst>
                <a:path w="21600" h="21600" extrusionOk="0">
                  <a:moveTo>
                    <a:pt x="0" y="0"/>
                  </a:moveTo>
                  <a:lnTo>
                    <a:pt x="0" y="216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27" name="Google Shape;127;p6"/>
            <p:cNvSpPr/>
            <p:nvPr/>
          </p:nvSpPr>
          <p:spPr>
            <a:xfrm>
              <a:off x="59908" y="2000946"/>
              <a:ext cx="89863" cy="275580"/>
            </a:xfrm>
            <a:custGeom>
              <a:avLst/>
              <a:gdLst/>
              <a:ahLst/>
              <a:cxnLst/>
              <a:rect l="l" t="t" r="r" b="b"/>
              <a:pathLst>
                <a:path w="21600" h="21600" extrusionOk="0">
                  <a:moveTo>
                    <a:pt x="0" y="0"/>
                  </a:moveTo>
                  <a:lnTo>
                    <a:pt x="0" y="21600"/>
                  </a:lnTo>
                  <a:lnTo>
                    <a:pt x="2160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28" name="Google Shape;128;p6"/>
            <p:cNvSpPr/>
            <p:nvPr/>
          </p:nvSpPr>
          <p:spPr>
            <a:xfrm>
              <a:off x="299542" y="1575595"/>
              <a:ext cx="1524673" cy="125808"/>
            </a:xfrm>
            <a:custGeom>
              <a:avLst/>
              <a:gdLst/>
              <a:ahLst/>
              <a:cxnLst/>
              <a:rect l="l" t="t" r="r" b="b"/>
              <a:pathLst>
                <a:path w="21600" h="21600" extrusionOk="0">
                  <a:moveTo>
                    <a:pt x="21600" y="0"/>
                  </a:moveTo>
                  <a:lnTo>
                    <a:pt x="21600" y="10800"/>
                  </a:lnTo>
                  <a:lnTo>
                    <a:pt x="0" y="10800"/>
                  </a:lnTo>
                  <a:lnTo>
                    <a:pt x="0" y="21600"/>
                  </a:lnTo>
                </a:path>
              </a:pathLst>
            </a:custGeom>
            <a:noFill/>
            <a:ln w="25400" cap="flat" cmpd="sng">
              <a:solidFill>
                <a:srgbClr val="4775AB"/>
              </a:solidFill>
              <a:prstDash val="solid"/>
              <a:round/>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cxnSp>
          <p:nvCxnSpPr>
            <p:cNvPr id="129" name="Google Shape;129;p6"/>
            <p:cNvCxnSpPr/>
            <p:nvPr/>
          </p:nvCxnSpPr>
          <p:spPr>
            <a:xfrm>
              <a:off x="1824214" y="1150244"/>
              <a:ext cx="1" cy="125808"/>
            </a:xfrm>
            <a:prstGeom prst="straightConnector1">
              <a:avLst/>
            </a:prstGeom>
            <a:noFill/>
            <a:ln w="25400" cap="flat" cmpd="sng">
              <a:solidFill>
                <a:srgbClr val="4775AB"/>
              </a:solidFill>
              <a:prstDash val="solid"/>
              <a:round/>
              <a:headEnd type="none" w="sm" len="sm"/>
              <a:tailEnd type="none" w="sm" len="sm"/>
            </a:ln>
          </p:spPr>
        </p:cxnSp>
        <p:cxnSp>
          <p:nvCxnSpPr>
            <p:cNvPr id="130" name="Google Shape;130;p6"/>
            <p:cNvCxnSpPr/>
            <p:nvPr/>
          </p:nvCxnSpPr>
          <p:spPr>
            <a:xfrm>
              <a:off x="1824214" y="299543"/>
              <a:ext cx="1" cy="551159"/>
            </a:xfrm>
            <a:prstGeom prst="straightConnector1">
              <a:avLst/>
            </a:prstGeom>
            <a:noFill/>
            <a:ln w="25400" cap="flat" cmpd="sng">
              <a:solidFill>
                <a:srgbClr val="3F6696"/>
              </a:solidFill>
              <a:prstDash val="solid"/>
              <a:round/>
              <a:headEnd type="none" w="sm" len="sm"/>
              <a:tailEnd type="none" w="sm" len="sm"/>
            </a:ln>
          </p:spPr>
        </p:cxnSp>
        <p:grpSp>
          <p:nvGrpSpPr>
            <p:cNvPr id="131" name="Google Shape;131;p6"/>
            <p:cNvGrpSpPr/>
            <p:nvPr/>
          </p:nvGrpSpPr>
          <p:grpSpPr>
            <a:xfrm>
              <a:off x="1524673" y="-1"/>
              <a:ext cx="599087" cy="299545"/>
              <a:chOff x="0" y="-1"/>
              <a:chExt cx="599085" cy="299544"/>
            </a:xfrm>
          </p:grpSpPr>
          <p:sp>
            <p:nvSpPr>
              <p:cNvPr id="132" name="Google Shape;132;p6"/>
              <p:cNvSpPr/>
              <p:nvPr/>
            </p:nvSpPr>
            <p:spPr>
              <a:xfrm>
                <a:off x="0" y="-1"/>
                <a:ext cx="599085" cy="299544"/>
              </a:xfrm>
              <a:prstGeom prst="rect">
                <a:avLst/>
              </a:prstGeom>
              <a:solidFill>
                <a:schemeClr val="accent1"/>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33" name="Google Shape;133;p6"/>
              <p:cNvSpPr txBox="1"/>
              <p:nvPr/>
            </p:nvSpPr>
            <p:spPr>
              <a:xfrm>
                <a:off x="0" y="80512"/>
                <a:ext cx="599085" cy="138518"/>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Collaborative Membership</a:t>
                </a:r>
                <a:endParaRPr/>
              </a:p>
            </p:txBody>
          </p:sp>
        </p:grpSp>
        <p:grpSp>
          <p:nvGrpSpPr>
            <p:cNvPr id="134" name="Google Shape;134;p6"/>
            <p:cNvGrpSpPr/>
            <p:nvPr/>
          </p:nvGrpSpPr>
          <p:grpSpPr>
            <a:xfrm>
              <a:off x="1524673" y="850701"/>
              <a:ext cx="599087" cy="299545"/>
              <a:chOff x="0" y="-1"/>
              <a:chExt cx="599085" cy="299544"/>
            </a:xfrm>
          </p:grpSpPr>
          <p:sp>
            <p:nvSpPr>
              <p:cNvPr id="135" name="Google Shape;135;p6"/>
              <p:cNvSpPr/>
              <p:nvPr/>
            </p:nvSpPr>
            <p:spPr>
              <a:xfrm>
                <a:off x="0" y="-1"/>
                <a:ext cx="599085" cy="299544"/>
              </a:xfrm>
              <a:prstGeom prst="rect">
                <a:avLst/>
              </a:prstGeom>
              <a:solidFill>
                <a:srgbClr val="7030A0"/>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36" name="Google Shape;136;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Executive Director</a:t>
                </a:r>
                <a:endParaRPr/>
              </a:p>
            </p:txBody>
          </p:sp>
        </p:grpSp>
        <p:grpSp>
          <p:nvGrpSpPr>
            <p:cNvPr id="137" name="Google Shape;137;p6"/>
            <p:cNvGrpSpPr/>
            <p:nvPr/>
          </p:nvGrpSpPr>
          <p:grpSpPr>
            <a:xfrm>
              <a:off x="1524673" y="1276050"/>
              <a:ext cx="599087" cy="299545"/>
              <a:chOff x="0" y="-1"/>
              <a:chExt cx="599085" cy="299544"/>
            </a:xfrm>
          </p:grpSpPr>
          <p:sp>
            <p:nvSpPr>
              <p:cNvPr id="138" name="Google Shape;138;p6"/>
              <p:cNvSpPr/>
              <p:nvPr/>
            </p:nvSpPr>
            <p:spPr>
              <a:xfrm>
                <a:off x="0" y="-1"/>
                <a:ext cx="599085" cy="299544"/>
              </a:xfrm>
              <a:prstGeom prst="rect">
                <a:avLst/>
              </a:prstGeom>
              <a:solidFill>
                <a:srgbClr val="7030A0"/>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39" name="Google Shape;139;p6"/>
              <p:cNvSpPr txBox="1"/>
              <p:nvPr/>
            </p:nvSpPr>
            <p:spPr>
              <a:xfrm>
                <a:off x="0" y="80512"/>
                <a:ext cx="599085" cy="138518"/>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Chief Operating Officer</a:t>
                </a:r>
                <a:endParaRPr/>
              </a:p>
            </p:txBody>
          </p:sp>
        </p:grpSp>
        <p:grpSp>
          <p:nvGrpSpPr>
            <p:cNvPr id="140" name="Google Shape;140;p6"/>
            <p:cNvGrpSpPr/>
            <p:nvPr/>
          </p:nvGrpSpPr>
          <p:grpSpPr>
            <a:xfrm>
              <a:off x="0" y="1701401"/>
              <a:ext cx="599086" cy="299545"/>
              <a:chOff x="0" y="-1"/>
              <a:chExt cx="599085" cy="299544"/>
            </a:xfrm>
          </p:grpSpPr>
          <p:sp>
            <p:nvSpPr>
              <p:cNvPr id="141" name="Google Shape;141;p6"/>
              <p:cNvSpPr/>
              <p:nvPr/>
            </p:nvSpPr>
            <p:spPr>
              <a:xfrm>
                <a:off x="0" y="-1"/>
                <a:ext cx="599085" cy="299544"/>
              </a:xfrm>
              <a:prstGeom prst="rect">
                <a:avLst/>
              </a:prstGeom>
              <a:solidFill>
                <a:srgbClr val="BFBFBF"/>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2" name="Google Shape;142;p6"/>
              <p:cNvSpPr txBox="1"/>
              <p:nvPr/>
            </p:nvSpPr>
            <p:spPr>
              <a:xfrm>
                <a:off x="0" y="80512"/>
                <a:ext cx="599085" cy="138518"/>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Operations, Finance &amp; Development</a:t>
                </a:r>
                <a:endParaRPr/>
              </a:p>
            </p:txBody>
          </p:sp>
        </p:grpSp>
        <p:grpSp>
          <p:nvGrpSpPr>
            <p:cNvPr id="143" name="Google Shape;143;p6"/>
            <p:cNvGrpSpPr/>
            <p:nvPr/>
          </p:nvGrpSpPr>
          <p:grpSpPr>
            <a:xfrm>
              <a:off x="149771" y="2126751"/>
              <a:ext cx="599087" cy="299545"/>
              <a:chOff x="0" y="-1"/>
              <a:chExt cx="599085" cy="299544"/>
            </a:xfrm>
          </p:grpSpPr>
          <p:sp>
            <p:nvSpPr>
              <p:cNvPr id="144" name="Google Shape;144;p6"/>
              <p:cNvSpPr/>
              <p:nvPr/>
            </p:nvSpPr>
            <p:spPr>
              <a:xfrm>
                <a:off x="0" y="-1"/>
                <a:ext cx="599085" cy="299544"/>
              </a:xfrm>
              <a:prstGeom prst="rect">
                <a:avLst/>
              </a:prstGeom>
              <a:solidFill>
                <a:schemeClr val="accent1"/>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5" name="Google Shape;145;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Operations Manager</a:t>
                </a:r>
                <a:endParaRPr/>
              </a:p>
            </p:txBody>
          </p:sp>
        </p:grpSp>
        <p:grpSp>
          <p:nvGrpSpPr>
            <p:cNvPr id="146" name="Google Shape;146;p6"/>
            <p:cNvGrpSpPr/>
            <p:nvPr/>
          </p:nvGrpSpPr>
          <p:grpSpPr>
            <a:xfrm>
              <a:off x="149771" y="2552102"/>
              <a:ext cx="599087" cy="299545"/>
              <a:chOff x="0" y="-1"/>
              <a:chExt cx="599085" cy="299544"/>
            </a:xfrm>
          </p:grpSpPr>
          <p:sp>
            <p:nvSpPr>
              <p:cNvPr id="147" name="Google Shape;147;p6"/>
              <p:cNvSpPr/>
              <p:nvPr/>
            </p:nvSpPr>
            <p:spPr>
              <a:xfrm>
                <a:off x="0" y="-1"/>
                <a:ext cx="599085" cy="299544"/>
              </a:xfrm>
              <a:prstGeom prst="rect">
                <a:avLst/>
              </a:prstGeom>
              <a:solidFill>
                <a:schemeClr val="accent1"/>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8" name="Google Shape;148;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Finance Director </a:t>
                </a:r>
                <a:endParaRPr/>
              </a:p>
            </p:txBody>
          </p:sp>
        </p:grpSp>
        <p:grpSp>
          <p:nvGrpSpPr>
            <p:cNvPr id="149" name="Google Shape;149;p6"/>
            <p:cNvGrpSpPr/>
            <p:nvPr/>
          </p:nvGrpSpPr>
          <p:grpSpPr>
            <a:xfrm>
              <a:off x="149771" y="2977454"/>
              <a:ext cx="599087" cy="299545"/>
              <a:chOff x="0" y="-1"/>
              <a:chExt cx="599085" cy="299544"/>
            </a:xfrm>
          </p:grpSpPr>
          <p:sp>
            <p:nvSpPr>
              <p:cNvPr id="150" name="Google Shape;150;p6"/>
              <p:cNvSpPr/>
              <p:nvPr/>
            </p:nvSpPr>
            <p:spPr>
              <a:xfrm>
                <a:off x="0" y="-1"/>
                <a:ext cx="599085" cy="299544"/>
              </a:xfrm>
              <a:prstGeom prst="rect">
                <a:avLst/>
              </a:prstGeom>
              <a:solidFill>
                <a:schemeClr val="accent1"/>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51" name="Google Shape;151;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Development Director </a:t>
                </a:r>
                <a:endParaRPr/>
              </a:p>
            </p:txBody>
          </p:sp>
        </p:grpSp>
        <p:grpSp>
          <p:nvGrpSpPr>
            <p:cNvPr id="152" name="Google Shape;152;p6"/>
            <p:cNvGrpSpPr/>
            <p:nvPr/>
          </p:nvGrpSpPr>
          <p:grpSpPr>
            <a:xfrm>
              <a:off x="724894" y="1701401"/>
              <a:ext cx="599087" cy="299545"/>
              <a:chOff x="0" y="-1"/>
              <a:chExt cx="599085" cy="299544"/>
            </a:xfrm>
          </p:grpSpPr>
          <p:sp>
            <p:nvSpPr>
              <p:cNvPr id="153" name="Google Shape;153;p6"/>
              <p:cNvSpPr/>
              <p:nvPr/>
            </p:nvSpPr>
            <p:spPr>
              <a:xfrm>
                <a:off x="0" y="-1"/>
                <a:ext cx="599085" cy="299544"/>
              </a:xfrm>
              <a:prstGeom prst="rect">
                <a:avLst/>
              </a:prstGeom>
              <a:solidFill>
                <a:srgbClr val="BFBFBF"/>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54" name="Google Shape;154;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Survival Programs </a:t>
                </a:r>
                <a:endParaRPr/>
              </a:p>
            </p:txBody>
          </p:sp>
        </p:grpSp>
        <p:grpSp>
          <p:nvGrpSpPr>
            <p:cNvPr id="155" name="Google Shape;155;p6"/>
            <p:cNvGrpSpPr/>
            <p:nvPr/>
          </p:nvGrpSpPr>
          <p:grpSpPr>
            <a:xfrm>
              <a:off x="874665" y="2126751"/>
              <a:ext cx="599087" cy="299545"/>
              <a:chOff x="0" y="-1"/>
              <a:chExt cx="599085" cy="299544"/>
            </a:xfrm>
          </p:grpSpPr>
          <p:sp>
            <p:nvSpPr>
              <p:cNvPr id="156" name="Google Shape;156;p6"/>
              <p:cNvSpPr/>
              <p:nvPr/>
            </p:nvSpPr>
            <p:spPr>
              <a:xfrm>
                <a:off x="0" y="-1"/>
                <a:ext cx="599085" cy="299544"/>
              </a:xfrm>
              <a:prstGeom prst="rect">
                <a:avLst/>
              </a:prstGeom>
              <a:solidFill>
                <a:srgbClr val="7030A0"/>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57" name="Google Shape;157;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Food Pantry Director </a:t>
                </a:r>
                <a:endParaRPr/>
              </a:p>
            </p:txBody>
          </p:sp>
        </p:grpSp>
        <p:grpSp>
          <p:nvGrpSpPr>
            <p:cNvPr id="158" name="Google Shape;158;p6"/>
            <p:cNvGrpSpPr/>
            <p:nvPr/>
          </p:nvGrpSpPr>
          <p:grpSpPr>
            <a:xfrm>
              <a:off x="874665" y="2552102"/>
              <a:ext cx="599087" cy="299545"/>
              <a:chOff x="0" y="-1"/>
              <a:chExt cx="599085" cy="299544"/>
            </a:xfrm>
          </p:grpSpPr>
          <p:sp>
            <p:nvSpPr>
              <p:cNvPr id="159" name="Google Shape;159;p6"/>
              <p:cNvSpPr/>
              <p:nvPr/>
            </p:nvSpPr>
            <p:spPr>
              <a:xfrm>
                <a:off x="0" y="-1"/>
                <a:ext cx="599085" cy="299544"/>
              </a:xfrm>
              <a:prstGeom prst="rect">
                <a:avLst/>
              </a:prstGeom>
              <a:solidFill>
                <a:srgbClr val="7030A0"/>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60" name="Google Shape;160;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Case Managers</a:t>
                </a:r>
                <a:endParaRPr/>
              </a:p>
            </p:txBody>
          </p:sp>
        </p:grpSp>
        <p:grpSp>
          <p:nvGrpSpPr>
            <p:cNvPr id="161" name="Google Shape;161;p6"/>
            <p:cNvGrpSpPr/>
            <p:nvPr/>
          </p:nvGrpSpPr>
          <p:grpSpPr>
            <a:xfrm>
              <a:off x="1962005" y="1701401"/>
              <a:ext cx="599087" cy="299545"/>
              <a:chOff x="0" y="-1"/>
              <a:chExt cx="599085" cy="299544"/>
            </a:xfrm>
          </p:grpSpPr>
          <p:sp>
            <p:nvSpPr>
              <p:cNvPr id="162" name="Google Shape;162;p6"/>
              <p:cNvSpPr/>
              <p:nvPr/>
            </p:nvSpPr>
            <p:spPr>
              <a:xfrm>
                <a:off x="0" y="-1"/>
                <a:ext cx="599085" cy="299544"/>
              </a:xfrm>
              <a:prstGeom prst="rect">
                <a:avLst/>
              </a:prstGeom>
              <a:solidFill>
                <a:srgbClr val="BFBFBF"/>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63" name="Google Shape;163;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Stability Programs </a:t>
                </a:r>
                <a:endParaRPr/>
              </a:p>
            </p:txBody>
          </p:sp>
        </p:grpSp>
        <p:grpSp>
          <p:nvGrpSpPr>
            <p:cNvPr id="164" name="Google Shape;164;p6"/>
            <p:cNvGrpSpPr/>
            <p:nvPr/>
          </p:nvGrpSpPr>
          <p:grpSpPr>
            <a:xfrm>
              <a:off x="1599557" y="2126751"/>
              <a:ext cx="599087" cy="299545"/>
              <a:chOff x="0" y="-1"/>
              <a:chExt cx="599085" cy="299544"/>
            </a:xfrm>
          </p:grpSpPr>
          <p:sp>
            <p:nvSpPr>
              <p:cNvPr id="165" name="Google Shape;165;p6"/>
              <p:cNvSpPr/>
              <p:nvPr/>
            </p:nvSpPr>
            <p:spPr>
              <a:xfrm>
                <a:off x="0" y="-1"/>
                <a:ext cx="599085" cy="299544"/>
              </a:xfrm>
              <a:prstGeom prst="rect">
                <a:avLst/>
              </a:prstGeom>
              <a:solidFill>
                <a:schemeClr val="accent1"/>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66" name="Google Shape;166;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Economic Mobility </a:t>
                </a:r>
                <a:endParaRPr/>
              </a:p>
            </p:txBody>
          </p:sp>
        </p:grpSp>
        <p:grpSp>
          <p:nvGrpSpPr>
            <p:cNvPr id="167" name="Google Shape;167;p6"/>
            <p:cNvGrpSpPr/>
            <p:nvPr/>
          </p:nvGrpSpPr>
          <p:grpSpPr>
            <a:xfrm>
              <a:off x="1749330" y="2552102"/>
              <a:ext cx="599087" cy="299545"/>
              <a:chOff x="0" y="-1"/>
              <a:chExt cx="599085" cy="299544"/>
            </a:xfrm>
          </p:grpSpPr>
          <p:sp>
            <p:nvSpPr>
              <p:cNvPr id="168" name="Google Shape;168;p6"/>
              <p:cNvSpPr/>
              <p:nvPr/>
            </p:nvSpPr>
            <p:spPr>
              <a:xfrm>
                <a:off x="0" y="-1"/>
                <a:ext cx="599085" cy="299544"/>
              </a:xfrm>
              <a:prstGeom prst="rect">
                <a:avLst/>
              </a:prstGeom>
              <a:solidFill>
                <a:srgbClr val="7030A0"/>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69" name="Google Shape;169;p6"/>
              <p:cNvSpPr txBox="1"/>
              <p:nvPr/>
            </p:nvSpPr>
            <p:spPr>
              <a:xfrm>
                <a:off x="0" y="45521"/>
                <a:ext cx="599085" cy="208500"/>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Adult Workforce Development Manager</a:t>
                </a:r>
                <a:endParaRPr/>
              </a:p>
            </p:txBody>
          </p:sp>
        </p:grpSp>
        <p:grpSp>
          <p:nvGrpSpPr>
            <p:cNvPr id="170" name="Google Shape;170;p6"/>
            <p:cNvGrpSpPr/>
            <p:nvPr/>
          </p:nvGrpSpPr>
          <p:grpSpPr>
            <a:xfrm>
              <a:off x="1749330" y="2977454"/>
              <a:ext cx="599087" cy="299545"/>
              <a:chOff x="0" y="-1"/>
              <a:chExt cx="599085" cy="299544"/>
            </a:xfrm>
          </p:grpSpPr>
          <p:sp>
            <p:nvSpPr>
              <p:cNvPr id="171" name="Google Shape;171;p6"/>
              <p:cNvSpPr/>
              <p:nvPr/>
            </p:nvSpPr>
            <p:spPr>
              <a:xfrm>
                <a:off x="0" y="-1"/>
                <a:ext cx="599085" cy="299544"/>
              </a:xfrm>
              <a:prstGeom prst="rect">
                <a:avLst/>
              </a:prstGeom>
              <a:solidFill>
                <a:schemeClr val="accent1"/>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72" name="Google Shape;172;p6"/>
              <p:cNvSpPr txBox="1"/>
              <p:nvPr/>
            </p:nvSpPr>
            <p:spPr>
              <a:xfrm>
                <a:off x="0" y="45521"/>
                <a:ext cx="599085" cy="208500"/>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Youth Workforce Development Manager</a:t>
                </a:r>
                <a:endParaRPr/>
              </a:p>
            </p:txBody>
          </p:sp>
        </p:grpSp>
        <p:grpSp>
          <p:nvGrpSpPr>
            <p:cNvPr id="173" name="Google Shape;173;p6"/>
            <p:cNvGrpSpPr/>
            <p:nvPr/>
          </p:nvGrpSpPr>
          <p:grpSpPr>
            <a:xfrm>
              <a:off x="1749330" y="3402804"/>
              <a:ext cx="599087" cy="299545"/>
              <a:chOff x="0" y="-1"/>
              <a:chExt cx="599085" cy="299544"/>
            </a:xfrm>
          </p:grpSpPr>
          <p:sp>
            <p:nvSpPr>
              <p:cNvPr id="174" name="Google Shape;174;p6"/>
              <p:cNvSpPr/>
              <p:nvPr/>
            </p:nvSpPr>
            <p:spPr>
              <a:xfrm>
                <a:off x="0" y="-1"/>
                <a:ext cx="599085" cy="299544"/>
              </a:xfrm>
              <a:prstGeom prst="rect">
                <a:avLst/>
              </a:prstGeom>
              <a:solidFill>
                <a:srgbClr val="7030A0"/>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75" name="Google Shape;175;p6"/>
              <p:cNvSpPr txBox="1"/>
              <p:nvPr/>
            </p:nvSpPr>
            <p:spPr>
              <a:xfrm>
                <a:off x="0" y="45521"/>
                <a:ext cx="599085" cy="208500"/>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Citizenship &amp; Immigration Coordinator </a:t>
                </a:r>
                <a:endParaRPr/>
              </a:p>
            </p:txBody>
          </p:sp>
        </p:grpSp>
        <p:grpSp>
          <p:nvGrpSpPr>
            <p:cNvPr id="176" name="Google Shape;176;p6"/>
            <p:cNvGrpSpPr/>
            <p:nvPr/>
          </p:nvGrpSpPr>
          <p:grpSpPr>
            <a:xfrm>
              <a:off x="1749330" y="3828154"/>
              <a:ext cx="599087" cy="299545"/>
              <a:chOff x="0" y="-1"/>
              <a:chExt cx="599085" cy="299544"/>
            </a:xfrm>
          </p:grpSpPr>
          <p:sp>
            <p:nvSpPr>
              <p:cNvPr id="177" name="Google Shape;177;p6"/>
              <p:cNvSpPr/>
              <p:nvPr/>
            </p:nvSpPr>
            <p:spPr>
              <a:xfrm>
                <a:off x="0" y="-1"/>
                <a:ext cx="599085" cy="299544"/>
              </a:xfrm>
              <a:prstGeom prst="rect">
                <a:avLst/>
              </a:prstGeom>
              <a:solidFill>
                <a:srgbClr val="7030A0"/>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78" name="Google Shape;178;p6"/>
              <p:cNvSpPr txBox="1"/>
              <p:nvPr/>
            </p:nvSpPr>
            <p:spPr>
              <a:xfrm>
                <a:off x="0" y="45521"/>
                <a:ext cx="599085" cy="208500"/>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Education Instructors (ESL, Computer, Literacy)</a:t>
                </a:r>
                <a:endParaRPr/>
              </a:p>
            </p:txBody>
          </p:sp>
        </p:grpSp>
        <p:grpSp>
          <p:nvGrpSpPr>
            <p:cNvPr id="179" name="Google Shape;179;p6"/>
            <p:cNvGrpSpPr/>
            <p:nvPr/>
          </p:nvGrpSpPr>
          <p:grpSpPr>
            <a:xfrm>
              <a:off x="2324451" y="2126751"/>
              <a:ext cx="599087" cy="299545"/>
              <a:chOff x="0" y="-1"/>
              <a:chExt cx="599085" cy="299544"/>
            </a:xfrm>
          </p:grpSpPr>
          <p:sp>
            <p:nvSpPr>
              <p:cNvPr id="180" name="Google Shape;180;p6"/>
              <p:cNvSpPr/>
              <p:nvPr/>
            </p:nvSpPr>
            <p:spPr>
              <a:xfrm>
                <a:off x="0" y="-1"/>
                <a:ext cx="599085" cy="299544"/>
              </a:xfrm>
              <a:prstGeom prst="rect">
                <a:avLst/>
              </a:prstGeom>
              <a:solidFill>
                <a:schemeClr val="accent1"/>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81" name="Google Shape;181;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Housing Stability </a:t>
                </a:r>
                <a:endParaRPr/>
              </a:p>
            </p:txBody>
          </p:sp>
        </p:grpSp>
        <p:grpSp>
          <p:nvGrpSpPr>
            <p:cNvPr id="182" name="Google Shape;182;p6"/>
            <p:cNvGrpSpPr/>
            <p:nvPr/>
          </p:nvGrpSpPr>
          <p:grpSpPr>
            <a:xfrm>
              <a:off x="2474223" y="2552102"/>
              <a:ext cx="599087" cy="299545"/>
              <a:chOff x="0" y="-1"/>
              <a:chExt cx="599085" cy="299544"/>
            </a:xfrm>
          </p:grpSpPr>
          <p:sp>
            <p:nvSpPr>
              <p:cNvPr id="183" name="Google Shape;183;p6"/>
              <p:cNvSpPr/>
              <p:nvPr/>
            </p:nvSpPr>
            <p:spPr>
              <a:xfrm>
                <a:off x="0" y="-1"/>
                <a:ext cx="599085" cy="299544"/>
              </a:xfrm>
              <a:prstGeom prst="rect">
                <a:avLst/>
              </a:prstGeom>
              <a:solidFill>
                <a:srgbClr val="7030A0"/>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84" name="Google Shape;184;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Tenant Organizer </a:t>
                </a:r>
                <a:endParaRPr/>
              </a:p>
            </p:txBody>
          </p:sp>
        </p:grpSp>
        <p:grpSp>
          <p:nvGrpSpPr>
            <p:cNvPr id="185" name="Google Shape;185;p6"/>
            <p:cNvGrpSpPr/>
            <p:nvPr/>
          </p:nvGrpSpPr>
          <p:grpSpPr>
            <a:xfrm>
              <a:off x="2474223" y="2977454"/>
              <a:ext cx="599087" cy="299545"/>
              <a:chOff x="0" y="-1"/>
              <a:chExt cx="599085" cy="299544"/>
            </a:xfrm>
          </p:grpSpPr>
          <p:sp>
            <p:nvSpPr>
              <p:cNvPr id="186" name="Google Shape;186;p6"/>
              <p:cNvSpPr/>
              <p:nvPr/>
            </p:nvSpPr>
            <p:spPr>
              <a:xfrm>
                <a:off x="0" y="-1"/>
                <a:ext cx="599085" cy="299544"/>
              </a:xfrm>
              <a:prstGeom prst="rect">
                <a:avLst/>
              </a:prstGeom>
              <a:solidFill>
                <a:srgbClr val="7030A0"/>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87" name="Google Shape;187;p6"/>
              <p:cNvSpPr txBox="1"/>
              <p:nvPr/>
            </p:nvSpPr>
            <p:spPr>
              <a:xfrm>
                <a:off x="0" y="80512"/>
                <a:ext cx="599085" cy="138518"/>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Consumer Protection Specialist </a:t>
                </a:r>
                <a:endParaRPr/>
              </a:p>
            </p:txBody>
          </p:sp>
        </p:grpSp>
        <p:grpSp>
          <p:nvGrpSpPr>
            <p:cNvPr id="188" name="Google Shape;188;p6"/>
            <p:cNvGrpSpPr/>
            <p:nvPr/>
          </p:nvGrpSpPr>
          <p:grpSpPr>
            <a:xfrm>
              <a:off x="3049344" y="1701401"/>
              <a:ext cx="599087" cy="299545"/>
              <a:chOff x="0" y="-1"/>
              <a:chExt cx="599085" cy="299544"/>
            </a:xfrm>
          </p:grpSpPr>
          <p:sp>
            <p:nvSpPr>
              <p:cNvPr id="189" name="Google Shape;189;p6"/>
              <p:cNvSpPr/>
              <p:nvPr/>
            </p:nvSpPr>
            <p:spPr>
              <a:xfrm>
                <a:off x="0" y="-1"/>
                <a:ext cx="599085" cy="299544"/>
              </a:xfrm>
              <a:prstGeom prst="rect">
                <a:avLst/>
              </a:prstGeom>
              <a:solidFill>
                <a:srgbClr val="BFBFBF"/>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90" name="Google Shape;190;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Civic Leadership</a:t>
                </a:r>
                <a:endParaRPr/>
              </a:p>
            </p:txBody>
          </p:sp>
        </p:grpSp>
        <p:grpSp>
          <p:nvGrpSpPr>
            <p:cNvPr id="191" name="Google Shape;191;p6"/>
            <p:cNvGrpSpPr/>
            <p:nvPr/>
          </p:nvGrpSpPr>
          <p:grpSpPr>
            <a:xfrm>
              <a:off x="3199115" y="2126751"/>
              <a:ext cx="599087" cy="299545"/>
              <a:chOff x="0" y="-1"/>
              <a:chExt cx="599085" cy="299544"/>
            </a:xfrm>
          </p:grpSpPr>
          <p:sp>
            <p:nvSpPr>
              <p:cNvPr id="192" name="Google Shape;192;p6"/>
              <p:cNvSpPr/>
              <p:nvPr/>
            </p:nvSpPr>
            <p:spPr>
              <a:xfrm>
                <a:off x="0" y="-1"/>
                <a:ext cx="599085" cy="299544"/>
              </a:xfrm>
              <a:prstGeom prst="rect">
                <a:avLst/>
              </a:prstGeom>
              <a:solidFill>
                <a:srgbClr val="7030A0"/>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93" name="Google Shape;193;p6"/>
              <p:cNvSpPr txBox="1"/>
              <p:nvPr/>
            </p:nvSpPr>
            <p:spPr>
              <a:xfrm>
                <a:off x="0" y="80512"/>
                <a:ext cx="599085" cy="138518"/>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Policy &amp; Organizing Director</a:t>
                </a:r>
                <a:endParaRPr/>
              </a:p>
            </p:txBody>
          </p:sp>
        </p:grpSp>
        <p:grpSp>
          <p:nvGrpSpPr>
            <p:cNvPr id="194" name="Google Shape;194;p6"/>
            <p:cNvGrpSpPr/>
            <p:nvPr/>
          </p:nvGrpSpPr>
          <p:grpSpPr>
            <a:xfrm>
              <a:off x="3199115" y="2552102"/>
              <a:ext cx="599087" cy="299545"/>
              <a:chOff x="0" y="-1"/>
              <a:chExt cx="599085" cy="299544"/>
            </a:xfrm>
          </p:grpSpPr>
          <p:sp>
            <p:nvSpPr>
              <p:cNvPr id="195" name="Google Shape;195;p6"/>
              <p:cNvSpPr/>
              <p:nvPr/>
            </p:nvSpPr>
            <p:spPr>
              <a:xfrm>
                <a:off x="0" y="-1"/>
                <a:ext cx="599085" cy="299544"/>
              </a:xfrm>
              <a:prstGeom prst="rect">
                <a:avLst/>
              </a:prstGeom>
              <a:solidFill>
                <a:srgbClr val="7030A0"/>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96" name="Google Shape;196;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Worker Organizer</a:t>
                </a:r>
                <a:endParaRPr/>
              </a:p>
            </p:txBody>
          </p:sp>
        </p:grpSp>
        <p:grpSp>
          <p:nvGrpSpPr>
            <p:cNvPr id="197" name="Google Shape;197;p6"/>
            <p:cNvGrpSpPr/>
            <p:nvPr/>
          </p:nvGrpSpPr>
          <p:grpSpPr>
            <a:xfrm>
              <a:off x="3199115" y="2977454"/>
              <a:ext cx="599087" cy="299545"/>
              <a:chOff x="0" y="-1"/>
              <a:chExt cx="599085" cy="299544"/>
            </a:xfrm>
          </p:grpSpPr>
          <p:sp>
            <p:nvSpPr>
              <p:cNvPr id="198" name="Google Shape;198;p6"/>
              <p:cNvSpPr/>
              <p:nvPr/>
            </p:nvSpPr>
            <p:spPr>
              <a:xfrm>
                <a:off x="0" y="-1"/>
                <a:ext cx="599085" cy="299544"/>
              </a:xfrm>
              <a:prstGeom prst="rect">
                <a:avLst/>
              </a:prstGeom>
              <a:solidFill>
                <a:srgbClr val="7030A0"/>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99" name="Google Shape;199;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Tenant Organizer</a:t>
                </a:r>
                <a:endParaRPr/>
              </a:p>
            </p:txBody>
          </p:sp>
        </p:grpSp>
        <p:grpSp>
          <p:nvGrpSpPr>
            <p:cNvPr id="200" name="Google Shape;200;p6"/>
            <p:cNvGrpSpPr/>
            <p:nvPr/>
          </p:nvGrpSpPr>
          <p:grpSpPr>
            <a:xfrm>
              <a:off x="3199115" y="3402804"/>
              <a:ext cx="599087" cy="299545"/>
              <a:chOff x="0" y="-1"/>
              <a:chExt cx="599085" cy="299544"/>
            </a:xfrm>
          </p:grpSpPr>
          <p:sp>
            <p:nvSpPr>
              <p:cNvPr id="201" name="Google Shape;201;p6"/>
              <p:cNvSpPr/>
              <p:nvPr/>
            </p:nvSpPr>
            <p:spPr>
              <a:xfrm>
                <a:off x="0" y="-1"/>
                <a:ext cx="599085" cy="299544"/>
              </a:xfrm>
              <a:prstGeom prst="rect">
                <a:avLst/>
              </a:prstGeom>
              <a:solidFill>
                <a:schemeClr val="accent1"/>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02" name="Google Shape;202;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Youth Organizer 	</a:t>
                </a:r>
                <a:endParaRPr/>
              </a:p>
            </p:txBody>
          </p:sp>
        </p:grpSp>
        <p:grpSp>
          <p:nvGrpSpPr>
            <p:cNvPr id="203" name="Google Shape;203;p6"/>
            <p:cNvGrpSpPr/>
            <p:nvPr/>
          </p:nvGrpSpPr>
          <p:grpSpPr>
            <a:xfrm>
              <a:off x="1162225" y="425350"/>
              <a:ext cx="599087" cy="299545"/>
              <a:chOff x="0" y="-1"/>
              <a:chExt cx="599085" cy="299544"/>
            </a:xfrm>
          </p:grpSpPr>
          <p:sp>
            <p:nvSpPr>
              <p:cNvPr id="204" name="Google Shape;204;p6"/>
              <p:cNvSpPr/>
              <p:nvPr/>
            </p:nvSpPr>
            <p:spPr>
              <a:xfrm>
                <a:off x="0" y="-1"/>
                <a:ext cx="599085" cy="299544"/>
              </a:xfrm>
              <a:prstGeom prst="rect">
                <a:avLst/>
              </a:prstGeom>
              <a:solidFill>
                <a:schemeClr val="accent1"/>
              </a:solidFill>
              <a:ln w="25400" cap="flat" cmpd="sng">
                <a:solidFill>
                  <a:srgbClr val="FFFFFF"/>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FFFFFF"/>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05" name="Google Shape;205;p6"/>
              <p:cNvSpPr txBox="1"/>
              <p:nvPr/>
            </p:nvSpPr>
            <p:spPr>
              <a:xfrm>
                <a:off x="0" y="86271"/>
                <a:ext cx="599085" cy="127001"/>
              </a:xfrm>
              <a:prstGeom prst="rect">
                <a:avLst/>
              </a:prstGeom>
              <a:noFill/>
              <a:ln>
                <a:noFill/>
              </a:ln>
            </p:spPr>
            <p:txBody>
              <a:bodyPr spcFirstLastPara="1" wrap="square" lIns="3175" tIns="3175" rIns="3175" bIns="3175" anchor="ctr" anchorCtr="0">
                <a:spAutoFit/>
              </a:bodyPr>
              <a:lstStyle/>
              <a:p>
                <a:pPr marL="0" marR="0" lvl="0" indent="0" algn="ctr" rtl="0">
                  <a:lnSpc>
                    <a:spcPct val="90000"/>
                  </a:lnSpc>
                  <a:spcBef>
                    <a:spcPts val="0"/>
                  </a:spcBef>
                  <a:spcAft>
                    <a:spcPts val="0"/>
                  </a:spcAft>
                  <a:buClr>
                    <a:srgbClr val="FFFFFF"/>
                  </a:buClr>
                  <a:buSzPts val="500"/>
                  <a:buFont typeface="Calibri"/>
                  <a:buNone/>
                </a:pPr>
                <a:r>
                  <a:rPr lang="en-US" sz="500" b="0" i="0" u="none" strike="noStrike" cap="none">
                    <a:solidFill>
                      <a:srgbClr val="FFFFFF"/>
                    </a:solidFill>
                    <a:latin typeface="Calibri"/>
                    <a:ea typeface="Calibri"/>
                    <a:cs typeface="Calibri"/>
                    <a:sym typeface="Calibri"/>
                  </a:rPr>
                  <a:t>Board of Directors</a:t>
                </a:r>
                <a:endParaRPr/>
              </a:p>
            </p:txBody>
          </p:sp>
        </p:grpSp>
      </p:grpSp>
      <p:sp>
        <p:nvSpPr>
          <p:cNvPr id="206" name="Google Shape;206;p6"/>
          <p:cNvSpPr txBox="1"/>
          <p:nvPr/>
        </p:nvSpPr>
        <p:spPr>
          <a:xfrm>
            <a:off x="297283" y="2155627"/>
            <a:ext cx="3960056" cy="3692983"/>
          </a:xfrm>
          <a:prstGeom prst="rect">
            <a:avLst/>
          </a:prstGeom>
          <a:noFill/>
          <a:ln>
            <a:noFill/>
          </a:ln>
        </p:spPr>
        <p:txBody>
          <a:bodyPr spcFirstLastPara="1" wrap="square" lIns="45700" tIns="45700" rIns="45700" bIns="45700" anchor="t" anchorCtr="0">
            <a:spAutoFit/>
          </a:bodyPr>
          <a:lstStyle/>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Calibri"/>
                <a:ea typeface="Calibri"/>
                <a:cs typeface="Calibri"/>
                <a:sym typeface="Calibri"/>
              </a:rPr>
              <a:t>Civic Leadership is an organization-wide effort that includes all staff and board members</a:t>
            </a:r>
            <a:endParaRPr/>
          </a:p>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Calibri"/>
                <a:ea typeface="Calibri"/>
                <a:cs typeface="Calibri"/>
                <a:sym typeface="Calibri"/>
              </a:rPr>
              <a:t>Top 3 leaders are Latina immigrant</a:t>
            </a:r>
            <a:endParaRPr/>
          </a:p>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Calibri"/>
                <a:ea typeface="Calibri"/>
                <a:cs typeface="Calibri"/>
                <a:sym typeface="Calibri"/>
              </a:rPr>
              <a:t>Diverse, bilingual and bicultural staff and board are key to our success </a:t>
            </a:r>
            <a:endParaRPr/>
          </a:p>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Calibri"/>
                <a:ea typeface="Calibri"/>
                <a:cs typeface="Calibri"/>
                <a:sym typeface="Calibri"/>
              </a:rPr>
              <a:t>Board of Directors is 67% Latinx</a:t>
            </a:r>
            <a:endParaRPr/>
          </a:p>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Calibri"/>
                <a:ea typeface="Calibri"/>
                <a:cs typeface="Calibri"/>
                <a:sym typeface="Calibri"/>
              </a:rPr>
              <a:t>Staff is 82% Latinx.</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7"/>
          <p:cNvSpPr txBox="1">
            <a:spLocks noGrp="1"/>
          </p:cNvSpPr>
          <p:nvPr>
            <p:ph type="title"/>
          </p:nvPr>
        </p:nvSpPr>
        <p:spPr>
          <a:xfrm>
            <a:off x="685799" y="816404"/>
            <a:ext cx="6121403" cy="457196"/>
          </a:xfrm>
          <a:prstGeom prst="rect">
            <a:avLst/>
          </a:prstGeom>
          <a:noFill/>
          <a:ln>
            <a:noFill/>
          </a:ln>
        </p:spPr>
        <p:txBody>
          <a:bodyPr spcFirstLastPara="1" wrap="square" lIns="45700" tIns="45700" rIns="45700" bIns="45700" anchor="ctr" anchorCtr="0">
            <a:normAutofit/>
          </a:bodyPr>
          <a:lstStyle/>
          <a:p>
            <a:pPr marL="0" marR="0" lvl="0" indent="0" algn="l" rtl="0">
              <a:lnSpc>
                <a:spcPct val="100000"/>
              </a:lnSpc>
              <a:spcBef>
                <a:spcPts val="0"/>
              </a:spcBef>
              <a:spcAft>
                <a:spcPts val="0"/>
              </a:spcAft>
              <a:buClr>
                <a:srgbClr val="000000"/>
              </a:buClr>
              <a:buSzPts val="2940"/>
              <a:buFont typeface="Calibri"/>
              <a:buNone/>
            </a:pPr>
            <a:r>
              <a:rPr lang="en-US" sz="2940"/>
              <a:t>Policy Implications</a:t>
            </a:r>
            <a:endParaRPr/>
          </a:p>
        </p:txBody>
      </p:sp>
      <p:sp>
        <p:nvSpPr>
          <p:cNvPr id="212" name="Google Shape;212;p7"/>
          <p:cNvSpPr txBox="1">
            <a:spLocks noGrp="1"/>
          </p:cNvSpPr>
          <p:nvPr>
            <p:ph type="body" idx="1"/>
          </p:nvPr>
        </p:nvSpPr>
        <p:spPr>
          <a:xfrm>
            <a:off x="457200" y="1736184"/>
            <a:ext cx="8229600" cy="4076815"/>
          </a:xfrm>
          <a:prstGeom prst="rect">
            <a:avLst/>
          </a:prstGeom>
          <a:noFill/>
          <a:ln>
            <a:noFill/>
          </a:ln>
        </p:spPr>
        <p:txBody>
          <a:bodyPr spcFirstLastPara="1" wrap="square" lIns="45700" tIns="45700" rIns="45700" bIns="45700" anchor="t" anchorCtr="0">
            <a:normAutofit/>
          </a:bodyPr>
          <a:lstStyle/>
          <a:p>
            <a:pPr marL="0" lvl="0" indent="0" algn="l" rtl="0">
              <a:lnSpc>
                <a:spcPct val="90000"/>
              </a:lnSpc>
              <a:spcBef>
                <a:spcPts val="0"/>
              </a:spcBef>
              <a:spcAft>
                <a:spcPts val="0"/>
              </a:spcAft>
              <a:buClr>
                <a:srgbClr val="000000"/>
              </a:buClr>
              <a:buSzPts val="1800"/>
              <a:buNone/>
            </a:pPr>
            <a:r>
              <a:rPr lang="en-US" sz="1800"/>
              <a:t>LOCAL WORK </a:t>
            </a:r>
            <a:endParaRPr/>
          </a:p>
          <a:p>
            <a:pPr marL="285750" lvl="0" indent="-285750" algn="l" rtl="0">
              <a:lnSpc>
                <a:spcPct val="90000"/>
              </a:lnSpc>
              <a:spcBef>
                <a:spcPts val="400"/>
              </a:spcBef>
              <a:spcAft>
                <a:spcPts val="0"/>
              </a:spcAft>
              <a:buClr>
                <a:srgbClr val="000000"/>
              </a:buClr>
              <a:buSzPts val="1800"/>
              <a:buChar char="•"/>
            </a:pPr>
            <a:r>
              <a:rPr lang="en-US" sz="1800"/>
              <a:t>Cities must address the issues affecting their people – in their native languages </a:t>
            </a:r>
            <a:endParaRPr/>
          </a:p>
          <a:p>
            <a:pPr marL="285750" lvl="0" indent="-285750" algn="l" rtl="0">
              <a:lnSpc>
                <a:spcPct val="90000"/>
              </a:lnSpc>
              <a:spcBef>
                <a:spcPts val="400"/>
              </a:spcBef>
              <a:spcAft>
                <a:spcPts val="0"/>
              </a:spcAft>
              <a:buClr>
                <a:srgbClr val="000000"/>
              </a:buClr>
              <a:buSzPts val="1800"/>
              <a:buChar char="•"/>
            </a:pPr>
            <a:r>
              <a:rPr lang="en-US" sz="1800"/>
              <a:t>Maximize resident involvement and let residents develop their own solutions </a:t>
            </a:r>
            <a:endParaRPr/>
          </a:p>
          <a:p>
            <a:pPr marL="285750" lvl="0" indent="-285750" algn="l" rtl="0">
              <a:lnSpc>
                <a:spcPct val="90000"/>
              </a:lnSpc>
              <a:spcBef>
                <a:spcPts val="400"/>
              </a:spcBef>
              <a:spcAft>
                <a:spcPts val="0"/>
              </a:spcAft>
              <a:buClr>
                <a:srgbClr val="000000"/>
              </a:buClr>
              <a:buSzPts val="1800"/>
              <a:buChar char="•"/>
            </a:pPr>
            <a:r>
              <a:rPr lang="en-US" sz="1800"/>
              <a:t>Empower residents to sit at the table, participate in community meetings, make decisions </a:t>
            </a:r>
            <a:endParaRPr/>
          </a:p>
          <a:p>
            <a:pPr marL="285750" lvl="0" indent="-285750" algn="l" rtl="0">
              <a:lnSpc>
                <a:spcPct val="90000"/>
              </a:lnSpc>
              <a:spcBef>
                <a:spcPts val="400"/>
              </a:spcBef>
              <a:spcAft>
                <a:spcPts val="0"/>
              </a:spcAft>
              <a:buClr>
                <a:srgbClr val="000000"/>
              </a:buClr>
              <a:buSzPts val="1800"/>
              <a:buChar char="•"/>
            </a:pPr>
            <a:r>
              <a:rPr lang="en-US" sz="1800"/>
              <a:t>Celebrate our cultures </a:t>
            </a:r>
            <a:endParaRPr/>
          </a:p>
          <a:p>
            <a:pPr marL="285750" lvl="0" indent="-171450" algn="l" rtl="0">
              <a:lnSpc>
                <a:spcPct val="90000"/>
              </a:lnSpc>
              <a:spcBef>
                <a:spcPts val="400"/>
              </a:spcBef>
              <a:spcAft>
                <a:spcPts val="0"/>
              </a:spcAft>
              <a:buClr>
                <a:srgbClr val="000000"/>
              </a:buClr>
              <a:buSzPts val="1800"/>
              <a:buNone/>
            </a:pPr>
            <a:endParaRPr sz="1800"/>
          </a:p>
          <a:p>
            <a:pPr marL="0" lvl="0" indent="0" algn="l" rtl="0">
              <a:lnSpc>
                <a:spcPct val="90000"/>
              </a:lnSpc>
              <a:spcBef>
                <a:spcPts val="400"/>
              </a:spcBef>
              <a:spcAft>
                <a:spcPts val="0"/>
              </a:spcAft>
              <a:buClr>
                <a:srgbClr val="000000"/>
              </a:buClr>
              <a:buSzPts val="1800"/>
              <a:buNone/>
            </a:pPr>
            <a:r>
              <a:rPr lang="en-US" sz="1800"/>
              <a:t>STATEWIDE WORK</a:t>
            </a:r>
            <a:endParaRPr/>
          </a:p>
          <a:p>
            <a:pPr marL="285750" lvl="0" indent="-285750" algn="l" rtl="0">
              <a:lnSpc>
                <a:spcPct val="90000"/>
              </a:lnSpc>
              <a:spcBef>
                <a:spcPts val="400"/>
              </a:spcBef>
              <a:spcAft>
                <a:spcPts val="0"/>
              </a:spcAft>
              <a:buClr>
                <a:srgbClr val="000000"/>
              </a:buClr>
              <a:buSzPts val="1800"/>
              <a:buChar char="•"/>
            </a:pPr>
            <a:r>
              <a:rPr lang="en-US" sz="1800"/>
              <a:t>Invest in immigration support services, citizenship and ESL education, programs to increase economic mobility </a:t>
            </a:r>
            <a:endParaRPr/>
          </a:p>
          <a:p>
            <a:pPr marL="285750" lvl="0" indent="-285750" algn="l" rtl="0">
              <a:lnSpc>
                <a:spcPct val="90000"/>
              </a:lnSpc>
              <a:spcBef>
                <a:spcPts val="400"/>
              </a:spcBef>
              <a:spcAft>
                <a:spcPts val="0"/>
              </a:spcAft>
              <a:buClr>
                <a:srgbClr val="000000"/>
              </a:buClr>
              <a:buSzPts val="1800"/>
              <a:buChar char="•"/>
            </a:pPr>
            <a:r>
              <a:rPr lang="en-US" sz="1800"/>
              <a:t>One size does not fit all – look to unique community for unique solutions</a:t>
            </a:r>
            <a:endParaRPr/>
          </a:p>
          <a:p>
            <a:pPr marL="285750" lvl="0" indent="-285750" algn="l" rtl="0">
              <a:lnSpc>
                <a:spcPct val="90000"/>
              </a:lnSpc>
              <a:spcBef>
                <a:spcPts val="400"/>
              </a:spcBef>
              <a:spcAft>
                <a:spcPts val="0"/>
              </a:spcAft>
              <a:buClr>
                <a:srgbClr val="000000"/>
              </a:buClr>
              <a:buSzPts val="1800"/>
              <a:buChar char="•"/>
            </a:pPr>
            <a:r>
              <a:rPr lang="en-US" sz="1800"/>
              <a:t>Shape funding, policy, and programs with community voices, resident input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8"/>
          <p:cNvSpPr txBox="1">
            <a:spLocks noGrp="1"/>
          </p:cNvSpPr>
          <p:nvPr>
            <p:ph type="title"/>
          </p:nvPr>
        </p:nvSpPr>
        <p:spPr>
          <a:xfrm>
            <a:off x="685799" y="816404"/>
            <a:ext cx="6121403" cy="457196"/>
          </a:xfrm>
          <a:prstGeom prst="rect">
            <a:avLst/>
          </a:prstGeom>
          <a:noFill/>
          <a:ln>
            <a:noFill/>
          </a:ln>
        </p:spPr>
        <p:txBody>
          <a:bodyPr spcFirstLastPara="1" wrap="square" lIns="45700" tIns="45700" rIns="45700" bIns="45700" anchor="ctr" anchorCtr="0">
            <a:normAutofit/>
          </a:bodyPr>
          <a:lstStyle/>
          <a:p>
            <a:pPr marL="0" marR="0" lvl="0" indent="0" algn="l" rtl="0">
              <a:lnSpc>
                <a:spcPct val="100000"/>
              </a:lnSpc>
              <a:spcBef>
                <a:spcPts val="0"/>
              </a:spcBef>
              <a:spcAft>
                <a:spcPts val="0"/>
              </a:spcAft>
              <a:buClr>
                <a:srgbClr val="000000"/>
              </a:buClr>
              <a:buSzPts val="2940"/>
              <a:buFont typeface="Calibri"/>
              <a:buNone/>
            </a:pPr>
            <a:r>
              <a:rPr lang="en-US" sz="2940"/>
              <a:t>Results</a:t>
            </a:r>
            <a:endParaRPr/>
          </a:p>
        </p:txBody>
      </p:sp>
      <p:sp>
        <p:nvSpPr>
          <p:cNvPr id="218" name="Google Shape;218;p8"/>
          <p:cNvSpPr txBox="1">
            <a:spLocks noGrp="1"/>
          </p:cNvSpPr>
          <p:nvPr>
            <p:ph type="body" idx="1"/>
          </p:nvPr>
        </p:nvSpPr>
        <p:spPr>
          <a:xfrm>
            <a:off x="457200" y="1736184"/>
            <a:ext cx="8229600" cy="4076815"/>
          </a:xfrm>
          <a:prstGeom prst="rect">
            <a:avLst/>
          </a:prstGeom>
          <a:noFill/>
          <a:ln>
            <a:noFill/>
          </a:ln>
        </p:spPr>
        <p:txBody>
          <a:bodyPr spcFirstLastPara="1" wrap="square" lIns="45700" tIns="45700" rIns="45700" bIns="45700" anchor="t" anchorCtr="0">
            <a:normAutofit/>
          </a:bodyPr>
          <a:lstStyle/>
          <a:p>
            <a:pPr marL="342900" lvl="0" indent="-342900" algn="l" rtl="0">
              <a:lnSpc>
                <a:spcPct val="80000"/>
              </a:lnSpc>
              <a:spcBef>
                <a:spcPts val="0"/>
              </a:spcBef>
              <a:spcAft>
                <a:spcPts val="0"/>
              </a:spcAft>
              <a:buClr>
                <a:srgbClr val="000000"/>
              </a:buClr>
              <a:buSzPts val="1800"/>
              <a:buChar char="•"/>
            </a:pPr>
            <a:r>
              <a:rPr lang="en-US" sz="1800"/>
              <a:t>The November 2015 municipal elections brought the most sweeping change to the composition of the local legislative bodies. For the first time, the majority of both the City Council and the School Committee was made up of people of color (POC).</a:t>
            </a:r>
            <a:endParaRPr/>
          </a:p>
          <a:p>
            <a:pPr marL="342900" lvl="0" indent="-342900" algn="l" rtl="0">
              <a:lnSpc>
                <a:spcPct val="80000"/>
              </a:lnSpc>
              <a:spcBef>
                <a:spcPts val="400"/>
              </a:spcBef>
              <a:spcAft>
                <a:spcPts val="0"/>
              </a:spcAft>
              <a:buClr>
                <a:srgbClr val="000000"/>
              </a:buClr>
              <a:buSzPts val="1800"/>
              <a:buChar char="•"/>
            </a:pPr>
            <a:r>
              <a:rPr lang="en-US" sz="1800"/>
              <a:t>Specifically, 6 of 11 City Council members are Latinos (8 are POC), as are 7 seven out of 9 nine School Committee members (8 are POC). In all, today, 65% of all elected municipal officials in Chelsea are Latinos compared to less than 20% before 2014.</a:t>
            </a:r>
            <a:endParaRPr/>
          </a:p>
          <a:p>
            <a:pPr marL="342900" lvl="0" indent="-342900" algn="l" rtl="0">
              <a:lnSpc>
                <a:spcPct val="80000"/>
              </a:lnSpc>
              <a:spcBef>
                <a:spcPts val="400"/>
              </a:spcBef>
              <a:spcAft>
                <a:spcPts val="0"/>
              </a:spcAft>
              <a:buClr>
                <a:srgbClr val="000000"/>
              </a:buClr>
              <a:buSzPts val="1800"/>
              <a:buChar char="•"/>
            </a:pPr>
            <a:r>
              <a:rPr lang="en-US" sz="1800"/>
              <a:t>The Community Preservation Act passed in 2016 brought new tax revenues to support affordable housing, green space, and historic preservation.</a:t>
            </a:r>
            <a:endParaRPr/>
          </a:p>
          <a:p>
            <a:pPr marL="342900" lvl="0" indent="-342900" algn="l" rtl="0">
              <a:lnSpc>
                <a:spcPct val="80000"/>
              </a:lnSpc>
              <a:spcBef>
                <a:spcPts val="400"/>
              </a:spcBef>
              <a:spcAft>
                <a:spcPts val="0"/>
              </a:spcAft>
              <a:buClr>
                <a:srgbClr val="000000"/>
              </a:buClr>
              <a:buSzPts val="1800"/>
              <a:buChar char="•"/>
            </a:pPr>
            <a:r>
              <a:rPr lang="en-US" sz="1800"/>
              <a:t>The City of Chelsea is one of the few municipalities in the country that has adopted a Sanctuary City status in partnership with its police department along with diverse community organizations.</a:t>
            </a:r>
            <a:endParaRPr/>
          </a:p>
          <a:p>
            <a:pPr marL="342900" lvl="0" indent="-342900" algn="l" rtl="0">
              <a:lnSpc>
                <a:spcPct val="80000"/>
              </a:lnSpc>
              <a:spcBef>
                <a:spcPts val="400"/>
              </a:spcBef>
              <a:spcAft>
                <a:spcPts val="0"/>
              </a:spcAft>
              <a:buClr>
                <a:srgbClr val="000000"/>
              </a:buClr>
              <a:buSzPts val="1800"/>
              <a:buChar char="•"/>
            </a:pPr>
            <a:r>
              <a:rPr lang="en-US" sz="1800"/>
              <a:t>The city has also made great strides in increasing the number of Latinos that today sit on decision-making boards and commissions citywide.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9"/>
          <p:cNvSpPr txBox="1">
            <a:spLocks noGrp="1"/>
          </p:cNvSpPr>
          <p:nvPr>
            <p:ph type="title"/>
          </p:nvPr>
        </p:nvSpPr>
        <p:spPr>
          <a:xfrm>
            <a:off x="685799" y="816404"/>
            <a:ext cx="6121403" cy="457196"/>
          </a:xfrm>
          <a:prstGeom prst="rect">
            <a:avLst/>
          </a:prstGeom>
          <a:noFill/>
          <a:ln>
            <a:noFill/>
          </a:ln>
        </p:spPr>
        <p:txBody>
          <a:bodyPr spcFirstLastPara="1" wrap="square" lIns="45700" tIns="45700" rIns="45700" bIns="45700" anchor="ctr" anchorCtr="0">
            <a:normAutofit/>
          </a:bodyPr>
          <a:lstStyle/>
          <a:p>
            <a:pPr marL="0" marR="0" lvl="0" indent="0" algn="l" rtl="0">
              <a:lnSpc>
                <a:spcPct val="100000"/>
              </a:lnSpc>
              <a:spcBef>
                <a:spcPts val="0"/>
              </a:spcBef>
              <a:spcAft>
                <a:spcPts val="0"/>
              </a:spcAft>
              <a:buClr>
                <a:srgbClr val="000000"/>
              </a:buClr>
              <a:buSzPts val="2940"/>
              <a:buFont typeface="Calibri"/>
              <a:buNone/>
            </a:pPr>
            <a:r>
              <a:rPr lang="en-US" sz="2940"/>
              <a:t>Lessons Learned</a:t>
            </a:r>
            <a:endParaRPr/>
          </a:p>
        </p:txBody>
      </p:sp>
      <p:sp>
        <p:nvSpPr>
          <p:cNvPr id="224" name="Google Shape;224;p9"/>
          <p:cNvSpPr txBox="1">
            <a:spLocks noGrp="1"/>
          </p:cNvSpPr>
          <p:nvPr>
            <p:ph type="body" idx="1"/>
          </p:nvPr>
        </p:nvSpPr>
        <p:spPr>
          <a:xfrm>
            <a:off x="457200" y="1736184"/>
            <a:ext cx="8229600" cy="4076815"/>
          </a:xfrm>
          <a:prstGeom prst="rect">
            <a:avLst/>
          </a:prstGeom>
          <a:noFill/>
          <a:ln>
            <a:noFill/>
          </a:ln>
        </p:spPr>
        <p:txBody>
          <a:bodyPr spcFirstLastPara="1" wrap="square" lIns="45700" tIns="45700" rIns="45700" bIns="45700" anchor="t" anchorCtr="0">
            <a:normAutofit/>
          </a:bodyPr>
          <a:lstStyle/>
          <a:p>
            <a:pPr marL="0" lvl="0" indent="0" algn="l" rtl="0">
              <a:lnSpc>
                <a:spcPct val="80000"/>
              </a:lnSpc>
              <a:spcBef>
                <a:spcPts val="0"/>
              </a:spcBef>
              <a:spcAft>
                <a:spcPts val="0"/>
              </a:spcAft>
              <a:buClr>
                <a:srgbClr val="000000"/>
              </a:buClr>
              <a:buSzPts val="1700"/>
              <a:buNone/>
            </a:pPr>
            <a:r>
              <a:rPr lang="en-US" sz="1700"/>
              <a:t>LEARNING </a:t>
            </a:r>
            <a:endParaRPr/>
          </a:p>
          <a:p>
            <a:pPr marL="285750" lvl="0" indent="-285750" algn="l" rtl="0">
              <a:lnSpc>
                <a:spcPct val="80000"/>
              </a:lnSpc>
              <a:spcBef>
                <a:spcPts val="400"/>
              </a:spcBef>
              <a:spcAft>
                <a:spcPts val="0"/>
              </a:spcAft>
              <a:buClr>
                <a:srgbClr val="000000"/>
              </a:buClr>
              <a:buSzPts val="1700"/>
              <a:buChar char="•"/>
            </a:pPr>
            <a:r>
              <a:rPr lang="en-US" sz="1700"/>
              <a:t>Continually listen to community needs and perspectives to determine programs and priorities – e.g. expansion of workforce development programs, integrating social-emotional learning into youth development work </a:t>
            </a:r>
            <a:endParaRPr/>
          </a:p>
          <a:p>
            <a:pPr marL="285750" lvl="0" indent="-285750" algn="l" rtl="0">
              <a:lnSpc>
                <a:spcPct val="80000"/>
              </a:lnSpc>
              <a:spcBef>
                <a:spcPts val="400"/>
              </a:spcBef>
              <a:spcAft>
                <a:spcPts val="0"/>
              </a:spcAft>
              <a:buClr>
                <a:srgbClr val="000000"/>
              </a:buClr>
              <a:buSzPts val="1700"/>
              <a:buChar char="•"/>
            </a:pPr>
            <a:r>
              <a:rPr lang="en-US" sz="1700"/>
              <a:t>Provide members with long-term leadership opportunities from inside of the organization</a:t>
            </a:r>
            <a:endParaRPr/>
          </a:p>
          <a:p>
            <a:pPr marL="285750" lvl="0" indent="-285750" algn="l" rtl="0">
              <a:lnSpc>
                <a:spcPct val="80000"/>
              </a:lnSpc>
              <a:spcBef>
                <a:spcPts val="400"/>
              </a:spcBef>
              <a:spcAft>
                <a:spcPts val="0"/>
              </a:spcAft>
              <a:buClr>
                <a:srgbClr val="000000"/>
              </a:buClr>
              <a:buSzPts val="1700"/>
              <a:buChar char="•"/>
            </a:pPr>
            <a:r>
              <a:rPr lang="en-US" sz="1700"/>
              <a:t>Family support and cultural celebration are key to engagement and relationships </a:t>
            </a:r>
            <a:endParaRPr/>
          </a:p>
          <a:p>
            <a:pPr marL="285750" lvl="0" indent="-285750" algn="l" rtl="0">
              <a:lnSpc>
                <a:spcPct val="80000"/>
              </a:lnSpc>
              <a:spcBef>
                <a:spcPts val="400"/>
              </a:spcBef>
              <a:spcAft>
                <a:spcPts val="0"/>
              </a:spcAft>
              <a:buClr>
                <a:srgbClr val="000000"/>
              </a:buClr>
              <a:buSzPts val="1700"/>
              <a:buChar char="•"/>
            </a:pPr>
            <a:r>
              <a:rPr lang="en-US" sz="1700"/>
              <a:t>Need to conduct longer-term follow up with members, support over multiple years to truly accomplish stability and foster leadership capacity </a:t>
            </a:r>
            <a:endParaRPr/>
          </a:p>
          <a:p>
            <a:pPr marL="285750" lvl="0" indent="-177800" algn="l" rtl="0">
              <a:lnSpc>
                <a:spcPct val="80000"/>
              </a:lnSpc>
              <a:spcBef>
                <a:spcPts val="400"/>
              </a:spcBef>
              <a:spcAft>
                <a:spcPts val="0"/>
              </a:spcAft>
              <a:buClr>
                <a:srgbClr val="000000"/>
              </a:buClr>
              <a:buSzPts val="1700"/>
              <a:buNone/>
            </a:pPr>
            <a:endParaRPr sz="1700"/>
          </a:p>
          <a:p>
            <a:pPr marL="0" lvl="0" indent="0" algn="l" rtl="0">
              <a:lnSpc>
                <a:spcPct val="80000"/>
              </a:lnSpc>
              <a:spcBef>
                <a:spcPts val="400"/>
              </a:spcBef>
              <a:spcAft>
                <a:spcPts val="0"/>
              </a:spcAft>
              <a:buClr>
                <a:srgbClr val="000000"/>
              </a:buClr>
              <a:buSzPts val="1700"/>
              <a:buNone/>
            </a:pPr>
            <a:r>
              <a:rPr lang="en-US" sz="1700"/>
              <a:t>ADVICE FOR OTHERS</a:t>
            </a:r>
            <a:endParaRPr/>
          </a:p>
          <a:p>
            <a:pPr marL="342900" lvl="0" indent="-342900" algn="l" rtl="0">
              <a:lnSpc>
                <a:spcPct val="80000"/>
              </a:lnSpc>
              <a:spcBef>
                <a:spcPts val="400"/>
              </a:spcBef>
              <a:spcAft>
                <a:spcPts val="0"/>
              </a:spcAft>
              <a:buClr>
                <a:srgbClr val="000000"/>
              </a:buClr>
              <a:buSzPts val="1700"/>
              <a:buChar char="•"/>
            </a:pPr>
            <a:r>
              <a:rPr lang="en-US" sz="1700"/>
              <a:t>Connect with your people </a:t>
            </a:r>
            <a:endParaRPr/>
          </a:p>
          <a:p>
            <a:pPr marL="342900" lvl="0" indent="-342900" algn="l" rtl="0">
              <a:lnSpc>
                <a:spcPct val="80000"/>
              </a:lnSpc>
              <a:spcBef>
                <a:spcPts val="400"/>
              </a:spcBef>
              <a:spcAft>
                <a:spcPts val="0"/>
              </a:spcAft>
              <a:buClr>
                <a:srgbClr val="000000"/>
              </a:buClr>
              <a:buSzPts val="1700"/>
              <a:buChar char="•"/>
            </a:pPr>
            <a:r>
              <a:rPr lang="en-US" sz="1700"/>
              <a:t>Build trust</a:t>
            </a:r>
            <a:endParaRPr/>
          </a:p>
          <a:p>
            <a:pPr marL="342900" lvl="0" indent="-342900" algn="l" rtl="0">
              <a:lnSpc>
                <a:spcPct val="80000"/>
              </a:lnSpc>
              <a:spcBef>
                <a:spcPts val="400"/>
              </a:spcBef>
              <a:spcAft>
                <a:spcPts val="0"/>
              </a:spcAft>
              <a:buClr>
                <a:srgbClr val="000000"/>
              </a:buClr>
              <a:buSzPts val="1700"/>
              <a:buChar char="•"/>
            </a:pPr>
            <a:r>
              <a:rPr lang="en-US" sz="1700"/>
              <a:t>Listen </a:t>
            </a:r>
            <a:endParaRPr/>
          </a:p>
          <a:p>
            <a:pPr marL="342900" lvl="0" indent="-342900" algn="l" rtl="0">
              <a:lnSpc>
                <a:spcPct val="80000"/>
              </a:lnSpc>
              <a:spcBef>
                <a:spcPts val="400"/>
              </a:spcBef>
              <a:spcAft>
                <a:spcPts val="0"/>
              </a:spcAft>
              <a:buClr>
                <a:srgbClr val="000000"/>
              </a:buClr>
              <a:buSzPts val="1700"/>
              <a:buChar char="•"/>
            </a:pPr>
            <a:r>
              <a:rPr lang="en-US" sz="1700"/>
              <a:t>Invest in a pipeline – engage youth and start building the future generation of leaders</a:t>
            </a:r>
            <a:endParaRPr/>
          </a:p>
          <a:p>
            <a:pPr marL="342900" lvl="0" indent="-342900" algn="l" rtl="0">
              <a:lnSpc>
                <a:spcPct val="80000"/>
              </a:lnSpc>
              <a:spcBef>
                <a:spcPts val="400"/>
              </a:spcBef>
              <a:spcAft>
                <a:spcPts val="0"/>
              </a:spcAft>
              <a:buClr>
                <a:srgbClr val="000000"/>
              </a:buClr>
              <a:buSzPts val="1700"/>
              <a:buChar char="•"/>
            </a:pPr>
            <a:r>
              <a:rPr lang="en-US" sz="1700"/>
              <a:t>Be willing and ready to adapt based on community needs and current events</a:t>
            </a:r>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1109</Words>
  <Application>Microsoft Macintosh PowerPoint</Application>
  <PresentationFormat>On-screen Show (4:3)</PresentationFormat>
  <Paragraphs>114</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Diversifying Civic Leadership in Chelsea</vt:lpstr>
      <vt:lpstr>Introduction</vt:lpstr>
      <vt:lpstr>Context: Demographics</vt:lpstr>
      <vt:lpstr>Context</vt:lpstr>
      <vt:lpstr>Design</vt:lpstr>
      <vt:lpstr>Design - Staffing</vt:lpstr>
      <vt:lpstr>Policy Implications</vt:lpstr>
      <vt:lpstr>Results</vt:lpstr>
      <vt:lpstr>Lessons Learned</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Diversifying Civic Leadership in Chelsea</dc:title>
  <cp:lastModifiedBy>Meridith St Jean</cp:lastModifiedBy>
  <cp:revision>1</cp:revision>
  <dcterms:modified xsi:type="dcterms:W3CDTF">2020-10-08T13:18:45Z</dcterms:modified>
</cp:coreProperties>
</file>