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64" r:id="rId3"/>
    <p:sldId id="263" r:id="rId4"/>
    <p:sldId id="265" r:id="rId5"/>
    <p:sldId id="270" r:id="rId6"/>
    <p:sldId id="271" r:id="rId7"/>
    <p:sldId id="266" r:id="rId8"/>
    <p:sldId id="26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7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29"/>
    <p:restoredTop sz="94761"/>
  </p:normalViewPr>
  <p:slideViewPr>
    <p:cSldViewPr>
      <p:cViewPr varScale="1">
        <p:scale>
          <a:sx n="94" d="100"/>
          <a:sy n="94" d="100"/>
        </p:scale>
        <p:origin x="192" y="44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CD1C2-7E4B-684F-8A1F-38AD70529B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977A9D-281B-C245-9126-A94AA1CFCD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37FCBB-F43F-6941-B6B9-B6EA310978FB}" type="datetimeFigureOut">
              <a:rPr lang="en-US" smtClean="0"/>
              <a:t>10/22/20</a:t>
            </a:fld>
            <a:endParaRPr lang="en-US"/>
          </a:p>
        </p:txBody>
      </p:sp>
      <p:sp>
        <p:nvSpPr>
          <p:cNvPr id="4" name="Footer Placeholder 3">
            <a:extLst>
              <a:ext uri="{FF2B5EF4-FFF2-40B4-BE49-F238E27FC236}">
                <a16:creationId xmlns:a16="http://schemas.microsoft.com/office/drawing/2014/main" id="{D8CB9ADE-EA12-5443-88FF-A9F295CE58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B529F0-1092-F749-902B-D8BC2C033E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99AFB2-DDC9-BA47-80C6-848AFB17008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C2292-D072-C841-9E7D-DB3159CE27D1}" type="datetimeFigureOut">
              <a:rPr lang="en-US" smtClean="0"/>
              <a:t>10/22/20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8D748-24A3-2142-8A97-E602619AFEEE}" type="slidenum">
              <a:rPr lang="en-US" smtClean="0"/>
              <a:t>‹#›</a:t>
            </a:fld>
            <a:endParaRPr lang="en-US"/>
          </a:p>
        </p:txBody>
      </p:sp>
    </p:spTree>
    <p:extLst>
      <p:ext uri="{BB962C8B-B14F-4D97-AF65-F5344CB8AC3E}">
        <p14:creationId xmlns:p14="http://schemas.microsoft.com/office/powerpoint/2010/main" val="425904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Racial and economic inequities are more glaring than ever. The economic and health impacts of COVID-19 have hit communities of color and immigrant communities disproportionately harder than the rest of our region. The rate of positive COVID-19 cases among Black and Latinx residents is 3x as high as the rate among white residents. Unemployment has hit communities of color harder, too. For example, MassINC recently reported 20% of Latinx residents are out of work. Food insecurity rates among Latinx and Black residents are 26% and 24%, compared to 13% for white residents.  Thousands of laid off- or hourly workers lost wages during the shutdown, particularly immigrant families and others not able to access unemployment insurance or stimulus funding</a:t>
            </a:r>
            <a:endParaRPr lang="en-US" dirty="0"/>
          </a:p>
        </p:txBody>
      </p:sp>
      <p:sp>
        <p:nvSpPr>
          <p:cNvPr id="4" name="Slide Number Placeholder 3"/>
          <p:cNvSpPr>
            <a:spLocks noGrp="1"/>
          </p:cNvSpPr>
          <p:nvPr>
            <p:ph type="sldNum" sz="quarter" idx="5"/>
          </p:nvPr>
        </p:nvSpPr>
        <p:spPr/>
        <p:txBody>
          <a:bodyPr/>
          <a:lstStyle/>
          <a:p>
            <a:fld id="{1308D748-24A3-2142-8A97-E602619AFEEE}" type="slidenum">
              <a:rPr lang="en-US" smtClean="0"/>
              <a:t>1</a:t>
            </a:fld>
            <a:endParaRPr lang="en-US"/>
          </a:p>
        </p:txBody>
      </p:sp>
    </p:spTree>
    <p:extLst>
      <p:ext uri="{BB962C8B-B14F-4D97-AF65-F5344CB8AC3E}">
        <p14:creationId xmlns:p14="http://schemas.microsoft.com/office/powerpoint/2010/main" val="107926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100 </a:t>
            </a:r>
            <a:r>
              <a:rPr lang="en-US" dirty="0" err="1"/>
              <a:t>yr</a:t>
            </a:r>
            <a:r>
              <a:rPr lang="en-US" dirty="0"/>
              <a:t> old + org, there’s a lot of history and tradition.  Going too fast with change can break it apart, especially with leadership that’s from somewhere else.  There’s a science and art to this.  The science is understanding the critical economic value of inclusive economic growth and seeing the diversity in the community as an engine.  The art is listening to people in the community, understand how they see things, build trust and relationships that allow for a real exchange.  That’s why this work takes so long and why stasis is always looming.  Talk about key stats in Haverhill.  Use Ben’s slides.  Reference no </a:t>
            </a:r>
            <a:r>
              <a:rPr lang="en-US" dirty="0" err="1"/>
              <a:t>electeds</a:t>
            </a:r>
            <a:r>
              <a:rPr lang="en-US" dirty="0"/>
              <a:t> or non-profit leaders.  </a:t>
            </a:r>
            <a:r>
              <a:rPr lang="en-US" dirty="0" err="1"/>
              <a:t>Anecdtotally</a:t>
            </a:r>
            <a:r>
              <a:rPr lang="en-US" dirty="0"/>
              <a:t>, my two boards. </a:t>
            </a:r>
          </a:p>
        </p:txBody>
      </p:sp>
      <p:sp>
        <p:nvSpPr>
          <p:cNvPr id="4" name="Slide Number Placeholder 3"/>
          <p:cNvSpPr>
            <a:spLocks noGrp="1"/>
          </p:cNvSpPr>
          <p:nvPr>
            <p:ph type="sldNum" sz="quarter" idx="5"/>
          </p:nvPr>
        </p:nvSpPr>
        <p:spPr/>
        <p:txBody>
          <a:bodyPr/>
          <a:lstStyle/>
          <a:p>
            <a:fld id="{1308D748-24A3-2142-8A97-E602619AFEEE}" type="slidenum">
              <a:rPr lang="en-US" smtClean="0"/>
              <a:t>3</a:t>
            </a:fld>
            <a:endParaRPr lang="en-US"/>
          </a:p>
        </p:txBody>
      </p:sp>
    </p:spTree>
    <p:extLst>
      <p:ext uri="{BB962C8B-B14F-4D97-AF65-F5344CB8AC3E}">
        <p14:creationId xmlns:p14="http://schemas.microsoft.com/office/powerpoint/2010/main" val="124215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Could have been another org.  Didn’t need to be a Chamber.  </a:t>
            </a:r>
          </a:p>
          <a:p>
            <a:pPr marL="171450" indent="-171450">
              <a:buFontTx/>
              <a:buChar char="-"/>
            </a:pPr>
            <a:r>
              <a:rPr lang="en-US" dirty="0"/>
              <a:t>Right mix of locals excited and willing to do something different.</a:t>
            </a:r>
          </a:p>
          <a:p>
            <a:pPr marL="171450" indent="-171450">
              <a:buFontTx/>
              <a:buChar char="-"/>
            </a:pPr>
            <a:r>
              <a:rPr lang="en-US" dirty="0"/>
              <a:t>Saw the need to invite someone from outside the city in.  The merger of local/passion/home and outsider/new/innovative is key.</a:t>
            </a:r>
          </a:p>
          <a:p>
            <a:pPr marL="171450" indent="-171450">
              <a:buFontTx/>
              <a:buChar char="-"/>
            </a:pPr>
            <a:r>
              <a:rPr lang="en-US" dirty="0"/>
              <a:t>Rebuilt Chamber from ground up, using data as North Star, focused on the economic advantage of inclusive economic development.  </a:t>
            </a:r>
          </a:p>
          <a:p>
            <a:pPr marL="171450" indent="-171450">
              <a:buFontTx/>
              <a:buChar char="-"/>
            </a:pPr>
            <a:r>
              <a:rPr lang="en-US" dirty="0"/>
              <a:t>Strategic Plan, branding, alliances</a:t>
            </a:r>
          </a:p>
          <a:p>
            <a:pPr marL="171450" indent="-171450">
              <a:buFontTx/>
              <a:buChar char="-"/>
            </a:pPr>
            <a:r>
              <a:rPr lang="en-US" dirty="0"/>
              <a:t>External events: Pandemic – gave us chance to deliver value vs tithing. George Floyd – gave us platform and cover to speak loudly.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08D748-24A3-2142-8A97-E602619AFEEE}" type="slidenum">
              <a:rPr lang="en-US" smtClean="0"/>
              <a:t>4</a:t>
            </a:fld>
            <a:endParaRPr lang="en-US"/>
          </a:p>
        </p:txBody>
      </p:sp>
    </p:spTree>
    <p:extLst>
      <p:ext uri="{BB962C8B-B14F-4D97-AF65-F5344CB8AC3E}">
        <p14:creationId xmlns:p14="http://schemas.microsoft.com/office/powerpoint/2010/main" val="372267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challenge in cities – too many mini-non-profits.  Cannibalization occurs.  Legit question to ask if Haverhill is better off with one-less org hosting a golf tourney.</a:t>
            </a:r>
          </a:p>
          <a:p>
            <a:pPr marL="171450" indent="-171450">
              <a:buFontTx/>
              <a:buChar char="-"/>
            </a:pPr>
            <a:r>
              <a:rPr lang="en-US" dirty="0"/>
              <a:t>Rebuilt Chamber from ground up, using data as North Star, focused on the economic advantage of inclusive economic development.  </a:t>
            </a:r>
          </a:p>
          <a:p>
            <a:pPr marL="171450" indent="-171450">
              <a:buFontTx/>
              <a:buChar char="-"/>
            </a:pPr>
            <a:r>
              <a:rPr lang="en-US" dirty="0"/>
              <a:t>Strategic Plan, branding, alliances</a:t>
            </a:r>
          </a:p>
          <a:p>
            <a:pPr marL="171450" indent="-171450">
              <a:buFontTx/>
              <a:buChar char="-"/>
            </a:pPr>
            <a:r>
              <a:rPr lang="en-US" dirty="0"/>
              <a:t>External events: Pandemic – gave us chance to deliver value vs tithing. George Floyd – gave us platform and cover to speak loudly.  Systemic racism takes on a very different meaning at the local level when you are trying to build trust in a community.</a:t>
            </a:r>
          </a:p>
          <a:p>
            <a:pPr marL="171450" indent="-171450">
              <a:buFontTx/>
              <a:buChar char="-"/>
            </a:pPr>
            <a:r>
              <a:rPr lang="en-US" sz="1200" kern="1200" dirty="0">
                <a:solidFill>
                  <a:schemeClr val="tx1"/>
                </a:solidFill>
                <a:effectLst/>
                <a:latin typeface="+mn-lt"/>
                <a:ea typeface="+mn-ea"/>
                <a:cs typeface="+mn-cs"/>
              </a:rPr>
              <a:t>Act with a sense of urgency. Consider ourselves in a race. We can be a model for the resurgence of old mill cities that occurs when smart people work hard together.</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1308D748-24A3-2142-8A97-E602619AFEEE}" type="slidenum">
              <a:rPr lang="en-US" smtClean="0"/>
              <a:t>5</a:t>
            </a:fld>
            <a:endParaRPr lang="en-US"/>
          </a:p>
        </p:txBody>
      </p:sp>
    </p:spTree>
    <p:extLst>
      <p:ext uri="{BB962C8B-B14F-4D97-AF65-F5344CB8AC3E}">
        <p14:creationId xmlns:p14="http://schemas.microsoft.com/office/powerpoint/2010/main" val="25029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subtle product of years of systemic racism.  This pic of of anywhere USA Chamber event.  True in Haverhill.</a:t>
            </a:r>
          </a:p>
          <a:p>
            <a:r>
              <a:rPr lang="en-US" dirty="0"/>
              <a:t>First new Board member event at a country club.  Stunning moment.  Critical moment.  </a:t>
            </a:r>
          </a:p>
        </p:txBody>
      </p:sp>
      <p:sp>
        <p:nvSpPr>
          <p:cNvPr id="4" name="Slide Number Placeholder 3"/>
          <p:cNvSpPr>
            <a:spLocks noGrp="1"/>
          </p:cNvSpPr>
          <p:nvPr>
            <p:ph type="sldNum" sz="quarter" idx="5"/>
          </p:nvPr>
        </p:nvSpPr>
        <p:spPr/>
        <p:txBody>
          <a:bodyPr/>
          <a:lstStyle/>
          <a:p>
            <a:fld id="{1308D748-24A3-2142-8A97-E602619AFEEE}" type="slidenum">
              <a:rPr lang="en-US" smtClean="0"/>
              <a:t>6</a:t>
            </a:fld>
            <a:endParaRPr lang="en-US"/>
          </a:p>
        </p:txBody>
      </p:sp>
    </p:spTree>
    <p:extLst>
      <p:ext uri="{BB962C8B-B14F-4D97-AF65-F5344CB8AC3E}">
        <p14:creationId xmlns:p14="http://schemas.microsoft.com/office/powerpoint/2010/main" val="272772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result of our work has in effect redrawn the starting 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strategic planning process that has rebranded the chamber as an organization serving its members and the larger, increasingly diverse, Haverhill community through a commitment to </a:t>
            </a:r>
            <a:r>
              <a:rPr lang="en-US" i="1" dirty="0"/>
              <a:t>inclusive economic development</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Diversified board leadership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Built relationships that made room to challenge each other (e.g. institutions not speaking out publicly about BLM)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Initiatives underway: Asset mapping Haverhill </a:t>
            </a:r>
            <a:r>
              <a:rPr lang="en-US" dirty="0" err="1"/>
              <a:t>LatinX</a:t>
            </a:r>
            <a:r>
              <a:rPr lang="en-US" dirty="0"/>
              <a:t> community, creating campaigns to recognize leaders of color in the community, partnering with local BIPOC orgs to introduce DEI/anti-racist programming into the business community, getting into the conversation about local statues.  Pressing for conversations that this moment insists we have that we can’t have anywhere other than at the city level.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Opportunities surface: LGBT Chamber’s first partner</a:t>
            </a:r>
          </a:p>
          <a:p>
            <a:endParaRPr lang="en-US" dirty="0"/>
          </a:p>
        </p:txBody>
      </p:sp>
      <p:sp>
        <p:nvSpPr>
          <p:cNvPr id="4" name="Slide Number Placeholder 3"/>
          <p:cNvSpPr>
            <a:spLocks noGrp="1"/>
          </p:cNvSpPr>
          <p:nvPr>
            <p:ph type="sldNum" sz="quarter" idx="5"/>
          </p:nvPr>
        </p:nvSpPr>
        <p:spPr/>
        <p:txBody>
          <a:bodyPr/>
          <a:lstStyle/>
          <a:p>
            <a:fld id="{1308D748-24A3-2142-8A97-E602619AFEEE}" type="slidenum">
              <a:rPr lang="en-US" smtClean="0"/>
              <a:t>7</a:t>
            </a:fld>
            <a:endParaRPr lang="en-US"/>
          </a:p>
        </p:txBody>
      </p:sp>
    </p:spTree>
    <p:extLst>
      <p:ext uri="{BB962C8B-B14F-4D97-AF65-F5344CB8AC3E}">
        <p14:creationId xmlns:p14="http://schemas.microsoft.com/office/powerpoint/2010/main" val="87120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broken.  Don’t change anything”.</a:t>
            </a:r>
          </a:p>
          <a:p>
            <a:r>
              <a:rPr lang="en-US" dirty="0"/>
              <a:t>Board construct closely resembles city demographics</a:t>
            </a:r>
          </a:p>
          <a:p>
            <a:r>
              <a:rPr lang="en-US" dirty="0"/>
              <a:t>Programming validated by increased demand from institutions; local bank is pulling away from support of Christmas traditions in favor of our initiative to recognize leaders of color in the biz community.</a:t>
            </a:r>
          </a:p>
        </p:txBody>
      </p:sp>
      <p:sp>
        <p:nvSpPr>
          <p:cNvPr id="4" name="Slide Number Placeholder 3"/>
          <p:cNvSpPr>
            <a:spLocks noGrp="1"/>
          </p:cNvSpPr>
          <p:nvPr>
            <p:ph type="sldNum" sz="quarter" idx="5"/>
          </p:nvPr>
        </p:nvSpPr>
        <p:spPr/>
        <p:txBody>
          <a:bodyPr/>
          <a:lstStyle/>
          <a:p>
            <a:fld id="{1308D748-24A3-2142-8A97-E602619AFEEE}" type="slidenum">
              <a:rPr lang="en-US" smtClean="0"/>
              <a:t>8</a:t>
            </a:fld>
            <a:endParaRPr lang="en-US"/>
          </a:p>
        </p:txBody>
      </p:sp>
    </p:spTree>
    <p:extLst>
      <p:ext uri="{BB962C8B-B14F-4D97-AF65-F5344CB8AC3E}">
        <p14:creationId xmlns:p14="http://schemas.microsoft.com/office/powerpoint/2010/main" val="12828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8D748-24A3-2142-8A97-E602619AFEEE}" type="slidenum">
              <a:rPr lang="en-US" smtClean="0"/>
              <a:t>9</a:t>
            </a:fld>
            <a:endParaRPr lang="en-US"/>
          </a:p>
        </p:txBody>
      </p:sp>
    </p:spTree>
    <p:extLst>
      <p:ext uri="{BB962C8B-B14F-4D97-AF65-F5344CB8AC3E}">
        <p14:creationId xmlns:p14="http://schemas.microsoft.com/office/powerpoint/2010/main" val="28257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D98C55-CEBE-4A4D-A571-8AC19839BB75}"/>
              </a:ext>
            </a:extLst>
          </p:cNvPr>
          <p:cNvSpPr>
            <a:spLocks noGrp="1"/>
          </p:cNvSpPr>
          <p:nvPr>
            <p:ph type="pic" sz="quarter" idx="10"/>
          </p:nvPr>
        </p:nvSpPr>
        <p:spPr>
          <a:xfrm>
            <a:off x="1371600" y="1752600"/>
            <a:ext cx="6400800" cy="2819400"/>
          </a:xfrm>
        </p:spPr>
        <p:txBody>
          <a:bodyPr/>
          <a:lstStyle/>
          <a:p>
            <a:endParaRPr lang="en-US"/>
          </a:p>
        </p:txBody>
      </p:sp>
      <p:sp>
        <p:nvSpPr>
          <p:cNvPr id="6" name="Title Placeholder 1">
            <a:extLst>
              <a:ext uri="{FF2B5EF4-FFF2-40B4-BE49-F238E27FC236}">
                <a16:creationId xmlns:a16="http://schemas.microsoft.com/office/drawing/2014/main" id="{B936D200-A983-EC4D-92AB-4162808BE045}"/>
              </a:ext>
            </a:extLst>
          </p:cNvPr>
          <p:cNvSpPr>
            <a:spLocks noGrp="1"/>
          </p:cNvSpPr>
          <p:nvPr>
            <p:ph type="title"/>
          </p:nvPr>
        </p:nvSpPr>
        <p:spPr>
          <a:xfrm>
            <a:off x="685800" y="685800"/>
            <a:ext cx="6121401" cy="620891"/>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
        <p:nvSpPr>
          <p:cNvPr id="7" name="Content Placeholder 2">
            <a:extLst>
              <a:ext uri="{FF2B5EF4-FFF2-40B4-BE49-F238E27FC236}">
                <a16:creationId xmlns:a16="http://schemas.microsoft.com/office/drawing/2014/main" id="{342ADEE3-42BD-E44A-85E7-F86AE61C94FC}"/>
              </a:ext>
            </a:extLst>
          </p:cNvPr>
          <p:cNvSpPr>
            <a:spLocks noGrp="1"/>
          </p:cNvSpPr>
          <p:nvPr>
            <p:ph idx="1" hasCustomPrompt="1"/>
          </p:nvPr>
        </p:nvSpPr>
        <p:spPr>
          <a:xfrm>
            <a:off x="457200" y="4724400"/>
            <a:ext cx="8229600" cy="1371600"/>
          </a:xfrm>
        </p:spPr>
        <p:txBody>
          <a:bodyPr/>
          <a:lstStyle>
            <a:lvl1pPr marL="0" indent="0" algn="ctr">
              <a:buNone/>
              <a:defRPr/>
            </a:lvl1pPr>
          </a:lstStyle>
          <a:p>
            <a:pPr lvl="0"/>
            <a:r>
              <a:rPr lang="en-US" dirty="0"/>
              <a:t>Subtitle here</a:t>
            </a:r>
          </a:p>
        </p:txBody>
      </p:sp>
      <p:sp>
        <p:nvSpPr>
          <p:cNvPr id="8" name="Rectangle 7">
            <a:extLst>
              <a:ext uri="{FF2B5EF4-FFF2-40B4-BE49-F238E27FC236}">
                <a16:creationId xmlns:a16="http://schemas.microsoft.com/office/drawing/2014/main" id="{9612F78D-E3A0-9A4D-A4FF-556977D36D2B}"/>
              </a:ext>
            </a:extLst>
          </p:cNvPr>
          <p:cNvSpPr/>
          <p:nvPr userDrawn="1"/>
        </p:nvSpPr>
        <p:spPr>
          <a:xfrm>
            <a:off x="-31044" y="876302"/>
            <a:ext cx="564444" cy="342898"/>
          </a:xfrm>
          <a:prstGeom prst="rect">
            <a:avLst/>
          </a:prstGeom>
          <a:solidFill>
            <a:srgbClr val="2C7590"/>
          </a:solidFill>
          <a:ln>
            <a:solidFill>
              <a:srgbClr val="2C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C7590"/>
                </a:solidFill>
              </a:ln>
            </a:endParaRPr>
          </a:p>
        </p:txBody>
      </p:sp>
    </p:spTree>
    <p:extLst>
      <p:ext uri="{BB962C8B-B14F-4D97-AF65-F5344CB8AC3E}">
        <p14:creationId xmlns:p14="http://schemas.microsoft.com/office/powerpoint/2010/main" val="12957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16404"/>
            <a:ext cx="6121401" cy="457196"/>
          </a:xfrm>
          <a:prstGeom prst="rect">
            <a:avLst/>
          </a:prstGeom>
        </p:spPr>
        <p:txBody>
          <a:bodyPr>
            <a:noAutofit/>
          </a:bodyPr>
          <a:lstStyle>
            <a:lvl1pPr>
              <a:defRPr sz="3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1CE603D-7345-B24F-819D-77D53E728B43}"/>
              </a:ext>
            </a:extLst>
          </p:cNvPr>
          <p:cNvSpPr/>
          <p:nvPr userDrawn="1"/>
        </p:nvSpPr>
        <p:spPr>
          <a:xfrm>
            <a:off x="-31044" y="876302"/>
            <a:ext cx="564444" cy="342898"/>
          </a:xfrm>
          <a:prstGeom prst="rect">
            <a:avLst/>
          </a:prstGeom>
          <a:solidFill>
            <a:srgbClr val="2C7590"/>
          </a:solidFill>
          <a:ln>
            <a:solidFill>
              <a:srgbClr val="2C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C7590"/>
                </a:solidFill>
              </a:ln>
            </a:endParaRPr>
          </a:p>
        </p:txBody>
      </p:sp>
    </p:spTree>
    <p:extLst>
      <p:ext uri="{BB962C8B-B14F-4D97-AF65-F5344CB8AC3E}">
        <p14:creationId xmlns:p14="http://schemas.microsoft.com/office/powerpoint/2010/main" val="15615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19153"/>
            <a:ext cx="6121401" cy="457196"/>
          </a:xfrm>
          <a:prstGeom prst="rect">
            <a:avLst/>
          </a:prstGeom>
        </p:spPr>
        <p:txBody>
          <a:bodyPr>
            <a:noAutofit/>
          </a:bodyPr>
          <a:lstStyle>
            <a:lvl1pPr>
              <a:defRPr sz="30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472706A-F1FB-1945-A40B-70A86864B210}"/>
              </a:ext>
            </a:extLst>
          </p:cNvPr>
          <p:cNvSpPr/>
          <p:nvPr userDrawn="1"/>
        </p:nvSpPr>
        <p:spPr>
          <a:xfrm>
            <a:off x="-31044" y="876302"/>
            <a:ext cx="564444" cy="342898"/>
          </a:xfrm>
          <a:prstGeom prst="rect">
            <a:avLst/>
          </a:prstGeom>
          <a:solidFill>
            <a:srgbClr val="2C7590"/>
          </a:solidFill>
          <a:ln>
            <a:solidFill>
              <a:srgbClr val="2C7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2C7590"/>
                </a:solidFill>
              </a:ln>
            </a:endParaRPr>
          </a:p>
        </p:txBody>
      </p:sp>
    </p:spTree>
    <p:extLst>
      <p:ext uri="{BB962C8B-B14F-4D97-AF65-F5344CB8AC3E}">
        <p14:creationId xmlns:p14="http://schemas.microsoft.com/office/powerpoint/2010/main" val="46047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Placeholder 1">
            <a:extLst>
              <a:ext uri="{FF2B5EF4-FFF2-40B4-BE49-F238E27FC236}">
                <a16:creationId xmlns:a16="http://schemas.microsoft.com/office/drawing/2014/main" id="{48C775F6-988A-7247-8868-DE297D5B33EE}"/>
              </a:ext>
            </a:extLst>
          </p:cNvPr>
          <p:cNvSpPr>
            <a:spLocks noGrp="1"/>
          </p:cNvSpPr>
          <p:nvPr>
            <p:ph type="title"/>
          </p:nvPr>
        </p:nvSpPr>
        <p:spPr>
          <a:xfrm>
            <a:off x="152400" y="762004"/>
            <a:ext cx="6121401" cy="45719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8752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000" y="800103"/>
            <a:ext cx="6121401" cy="4571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36185"/>
            <a:ext cx="8229600" cy="4076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9C4AFAA-BC68-6D49-ADF1-C24CAFB098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333285"/>
            <a:ext cx="2068690" cy="1162228"/>
          </a:xfrm>
          <a:prstGeom prst="rect">
            <a:avLst/>
          </a:prstGeom>
        </p:spPr>
      </p:pic>
      <p:cxnSp>
        <p:nvCxnSpPr>
          <p:cNvPr id="8" name="Straight Connector 7">
            <a:extLst>
              <a:ext uri="{FF2B5EF4-FFF2-40B4-BE49-F238E27FC236}">
                <a16:creationId xmlns:a16="http://schemas.microsoft.com/office/drawing/2014/main" id="{8F2FA4B2-B997-A649-9F23-CC9321CE611B}"/>
              </a:ext>
            </a:extLst>
          </p:cNvPr>
          <p:cNvCxnSpPr>
            <a:cxnSpLocks/>
          </p:cNvCxnSpPr>
          <p:nvPr userDrawn="1"/>
        </p:nvCxnSpPr>
        <p:spPr>
          <a:xfrm>
            <a:off x="64910" y="1449750"/>
            <a:ext cx="885049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23C6BB-CEBF-544A-B2A0-7308665B4A92}"/>
              </a:ext>
            </a:extLst>
          </p:cNvPr>
          <p:cNvCxnSpPr>
            <a:cxnSpLocks/>
          </p:cNvCxnSpPr>
          <p:nvPr userDrawn="1"/>
        </p:nvCxnSpPr>
        <p:spPr>
          <a:xfrm>
            <a:off x="64910" y="5943600"/>
            <a:ext cx="885049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59C5411-83D6-E941-9D95-783CE33C1F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31" y="6397140"/>
            <a:ext cx="2159549" cy="455749"/>
          </a:xfrm>
          <a:prstGeom prst="rect">
            <a:avLst/>
          </a:prstGeom>
        </p:spPr>
      </p:pic>
      <p:pic>
        <p:nvPicPr>
          <p:cNvPr id="10" name="Picture 9">
            <a:extLst>
              <a:ext uri="{FF2B5EF4-FFF2-40B4-BE49-F238E27FC236}">
                <a16:creationId xmlns:a16="http://schemas.microsoft.com/office/drawing/2014/main" id="{F387ECE0-28FD-6F48-8557-EC3A4C16E84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71900" y="6019800"/>
            <a:ext cx="1714500" cy="646451"/>
          </a:xfrm>
          <a:prstGeom prst="rect">
            <a:avLst/>
          </a:prstGeom>
        </p:spPr>
      </p:pic>
      <p:pic>
        <p:nvPicPr>
          <p:cNvPr id="11" name="Picture 10">
            <a:extLst>
              <a:ext uri="{FF2B5EF4-FFF2-40B4-BE49-F238E27FC236}">
                <a16:creationId xmlns:a16="http://schemas.microsoft.com/office/drawing/2014/main" id="{F147F364-D237-5240-A501-AA4A10DF9E7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71294" y="6053670"/>
            <a:ext cx="1977247" cy="455749"/>
          </a:xfrm>
          <a:prstGeom prst="rect">
            <a:avLst/>
          </a:prstGeom>
        </p:spPr>
      </p:pic>
      <p:pic>
        <p:nvPicPr>
          <p:cNvPr id="15" name="Picture 14">
            <a:extLst>
              <a:ext uri="{FF2B5EF4-FFF2-40B4-BE49-F238E27FC236}">
                <a16:creationId xmlns:a16="http://schemas.microsoft.com/office/drawing/2014/main" id="{295A4406-F44B-6749-90B8-07CCB936FAF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955136" y="6397140"/>
            <a:ext cx="2188864" cy="533750"/>
          </a:xfrm>
          <a:prstGeom prst="rect">
            <a:avLst/>
          </a:prstGeom>
        </p:spPr>
      </p:pic>
      <p:pic>
        <p:nvPicPr>
          <p:cNvPr id="16" name="Picture 15">
            <a:extLst>
              <a:ext uri="{FF2B5EF4-FFF2-40B4-BE49-F238E27FC236}">
                <a16:creationId xmlns:a16="http://schemas.microsoft.com/office/drawing/2014/main" id="{796BD232-2C21-F34F-9543-ED0B3A80844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86400" y="5943600"/>
            <a:ext cx="1828800" cy="727788"/>
          </a:xfrm>
          <a:prstGeom prst="rect">
            <a:avLst/>
          </a:prstGeom>
        </p:spPr>
      </p:pic>
    </p:spTree>
    <p:extLst>
      <p:ext uri="{BB962C8B-B14F-4D97-AF65-F5344CB8AC3E}">
        <p14:creationId xmlns:p14="http://schemas.microsoft.com/office/powerpoint/2010/main" val="184595609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49" r:id="rId4"/>
  </p:sldLayoutIdLst>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mailto:info@haverhillchamber.com" TargetMode="External"/><Relationship Id="rId7" Type="http://schemas.openxmlformats.org/officeDocument/2006/relationships/image" Target="../media/image12.png"/><Relationship Id="rId2" Type="http://schemas.openxmlformats.org/officeDocument/2006/relationships/hyperlink" Target="mailto:Dougan@haverhillchamber.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4E2DF-62E6-0A47-8067-3BFC359910CD}"/>
              </a:ext>
            </a:extLst>
          </p:cNvPr>
          <p:cNvSpPr>
            <a:spLocks noGrp="1"/>
          </p:cNvSpPr>
          <p:nvPr>
            <p:ph type="title"/>
          </p:nvPr>
        </p:nvSpPr>
        <p:spPr/>
        <p:txBody>
          <a:bodyPr/>
          <a:lstStyle/>
          <a:p>
            <a:r>
              <a:rPr lang="en-US" dirty="0"/>
              <a:t>Presentation Title</a:t>
            </a:r>
          </a:p>
        </p:txBody>
      </p:sp>
      <p:sp>
        <p:nvSpPr>
          <p:cNvPr id="4" name="Content Placeholder 3">
            <a:extLst>
              <a:ext uri="{FF2B5EF4-FFF2-40B4-BE49-F238E27FC236}">
                <a16:creationId xmlns:a16="http://schemas.microsoft.com/office/drawing/2014/main" id="{F4EB2AE1-2837-1549-BDD0-52FD51CCFBDC}"/>
              </a:ext>
            </a:extLst>
          </p:cNvPr>
          <p:cNvSpPr>
            <a:spLocks noGrp="1"/>
          </p:cNvSpPr>
          <p:nvPr>
            <p:ph idx="1"/>
          </p:nvPr>
        </p:nvSpPr>
        <p:spPr/>
        <p:txBody>
          <a:bodyPr/>
          <a:lstStyle/>
          <a:p>
            <a:r>
              <a:rPr lang="en-US" dirty="0"/>
              <a:t>Dougan Sherwood</a:t>
            </a:r>
          </a:p>
          <a:p>
            <a:r>
              <a:rPr lang="en-US" dirty="0"/>
              <a:t>Greater Haverhill Chamber President</a:t>
            </a:r>
          </a:p>
          <a:p>
            <a:r>
              <a:rPr lang="en-US" dirty="0"/>
              <a:t>October 22, 2020</a:t>
            </a:r>
          </a:p>
          <a:p>
            <a:endParaRPr lang="en-US" dirty="0"/>
          </a:p>
        </p:txBody>
      </p:sp>
      <p:pic>
        <p:nvPicPr>
          <p:cNvPr id="6" name="Picture 5" descr="Text&#10;&#10;Description automatically generated">
            <a:extLst>
              <a:ext uri="{FF2B5EF4-FFF2-40B4-BE49-F238E27FC236}">
                <a16:creationId xmlns:a16="http://schemas.microsoft.com/office/drawing/2014/main" id="{90592D08-63DE-C649-B4DB-2687B6BA7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pic>
        <p:nvPicPr>
          <p:cNvPr id="16" name="Picture 15" descr="A person wearing a suit and tie smiling at the camera&#10;&#10;Description automatically generated">
            <a:extLst>
              <a:ext uri="{FF2B5EF4-FFF2-40B4-BE49-F238E27FC236}">
                <a16:creationId xmlns:a16="http://schemas.microsoft.com/office/drawing/2014/main" id="{26AD41D6-73D0-3F43-BFEC-A63C43029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301" y="1651355"/>
            <a:ext cx="4533900" cy="3022600"/>
          </a:xfrm>
          <a:prstGeom prst="rect">
            <a:avLst/>
          </a:prstGeom>
        </p:spPr>
      </p:pic>
    </p:spTree>
    <p:extLst>
      <p:ext uri="{BB962C8B-B14F-4D97-AF65-F5344CB8AC3E}">
        <p14:creationId xmlns:p14="http://schemas.microsoft.com/office/powerpoint/2010/main" val="168936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A0D7-2A1E-C440-B3A8-C609B4208390}"/>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6EA6B70-D76E-F34B-A983-777D2DB8A8BB}"/>
              </a:ext>
            </a:extLst>
          </p:cNvPr>
          <p:cNvSpPr>
            <a:spLocks noGrp="1"/>
          </p:cNvSpPr>
          <p:nvPr>
            <p:ph idx="1"/>
          </p:nvPr>
        </p:nvSpPr>
        <p:spPr/>
        <p:txBody>
          <a:bodyPr/>
          <a:lstStyle/>
          <a:p>
            <a:r>
              <a:rPr lang="en-US" dirty="0">
                <a:hlinkClick r:id="rId2"/>
              </a:rPr>
              <a:t>Dougan@haverhillchamber.com</a:t>
            </a:r>
            <a:r>
              <a:rPr lang="en-US" dirty="0"/>
              <a:t> / </a:t>
            </a:r>
            <a:r>
              <a:rPr lang="en-US" dirty="0">
                <a:hlinkClick r:id="rId3"/>
              </a:rPr>
              <a:t>info@haverhillchamber.com</a:t>
            </a:r>
            <a:r>
              <a:rPr lang="en-US" dirty="0"/>
              <a:t>	</a:t>
            </a:r>
          </a:p>
          <a:p>
            <a:r>
              <a:rPr lang="en-US" dirty="0"/>
              <a:t>      @</a:t>
            </a:r>
            <a:r>
              <a:rPr lang="en-US" dirty="0" err="1"/>
              <a:t>GrHavChamber</a:t>
            </a:r>
            <a:endParaRPr lang="en-US" dirty="0"/>
          </a:p>
          <a:p>
            <a:r>
              <a:rPr lang="en-US" dirty="0"/>
              <a:t>      @</a:t>
            </a:r>
            <a:r>
              <a:rPr lang="en-US" dirty="0" err="1"/>
              <a:t>GrHaverhillChamber</a:t>
            </a:r>
            <a:endParaRPr lang="en-US" dirty="0"/>
          </a:p>
          <a:p>
            <a:r>
              <a:rPr lang="en-US" dirty="0"/>
              <a:t>      @</a:t>
            </a:r>
            <a:r>
              <a:rPr lang="en-US" dirty="0" err="1"/>
              <a:t>greaterhaverhillchamber</a:t>
            </a:r>
            <a:endParaRPr lang="en-US" dirty="0"/>
          </a:p>
          <a:p>
            <a:pPr marL="0" indent="0">
              <a:buNone/>
            </a:pPr>
            <a:endParaRPr lang="en-US" dirty="0"/>
          </a:p>
        </p:txBody>
      </p:sp>
      <p:pic>
        <p:nvPicPr>
          <p:cNvPr id="6" name="Picture 5" descr="Text&#10;&#10;Description automatically generated">
            <a:extLst>
              <a:ext uri="{FF2B5EF4-FFF2-40B4-BE49-F238E27FC236}">
                <a16:creationId xmlns:a16="http://schemas.microsoft.com/office/drawing/2014/main" id="{B47FD0F4-B476-534B-9D10-311165A87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pic>
        <p:nvPicPr>
          <p:cNvPr id="10" name="Picture 9" descr="Logo&#10;&#10;Description automatically generated">
            <a:extLst>
              <a:ext uri="{FF2B5EF4-FFF2-40B4-BE49-F238E27FC236}">
                <a16:creationId xmlns:a16="http://schemas.microsoft.com/office/drawing/2014/main" id="{51BBA245-3AC5-3648-BC0F-5706BF64B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057400"/>
            <a:ext cx="533400" cy="533400"/>
          </a:xfrm>
          <a:prstGeom prst="rect">
            <a:avLst/>
          </a:prstGeom>
        </p:spPr>
      </p:pic>
      <p:pic>
        <p:nvPicPr>
          <p:cNvPr id="12" name="Picture 11" descr="Icon&#10;&#10;Description automatically generated">
            <a:extLst>
              <a:ext uri="{FF2B5EF4-FFF2-40B4-BE49-F238E27FC236}">
                <a16:creationId xmlns:a16="http://schemas.microsoft.com/office/drawing/2014/main" id="{9BC168C4-D9C4-9F4C-9414-84616F87E3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350" y="2518441"/>
            <a:ext cx="298450" cy="298450"/>
          </a:xfrm>
          <a:prstGeom prst="rect">
            <a:avLst/>
          </a:prstGeom>
        </p:spPr>
      </p:pic>
      <p:pic>
        <p:nvPicPr>
          <p:cNvPr id="14" name="Picture 13" descr="Icon&#10;&#10;Description automatically generated">
            <a:extLst>
              <a:ext uri="{FF2B5EF4-FFF2-40B4-BE49-F238E27FC236}">
                <a16:creationId xmlns:a16="http://schemas.microsoft.com/office/drawing/2014/main" id="{9F0ECC79-64A8-654C-A45C-64443D8939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871695"/>
            <a:ext cx="539750" cy="381477"/>
          </a:xfrm>
          <a:prstGeom prst="rect">
            <a:avLst/>
          </a:prstGeom>
        </p:spPr>
      </p:pic>
    </p:spTree>
    <p:extLst>
      <p:ext uri="{BB962C8B-B14F-4D97-AF65-F5344CB8AC3E}">
        <p14:creationId xmlns:p14="http://schemas.microsoft.com/office/powerpoint/2010/main" val="1496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ECC6-6B61-A343-B5A1-B2DE80CD7C6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1002B8F-9740-C841-91BF-E44EA1C0B168}"/>
              </a:ext>
            </a:extLst>
          </p:cNvPr>
          <p:cNvSpPr>
            <a:spLocks noGrp="1"/>
          </p:cNvSpPr>
          <p:nvPr>
            <p:ph idx="1"/>
          </p:nvPr>
        </p:nvSpPr>
        <p:spPr/>
        <p:txBody>
          <a:bodyPr/>
          <a:lstStyle/>
          <a:p>
            <a:pPr marL="285750" indent="-285750"/>
            <a:r>
              <a:rPr lang="en-US" dirty="0"/>
              <a:t>Dougan Sherwood, President of the Greater Haverhill Chamber of Commerce</a:t>
            </a:r>
          </a:p>
          <a:p>
            <a:pPr marL="285750" indent="-285750"/>
            <a:endParaRPr lang="en-US" dirty="0"/>
          </a:p>
          <a:p>
            <a:pPr marL="285750" indent="-285750"/>
            <a:r>
              <a:rPr lang="en-US" dirty="0"/>
              <a:t>Founded in 1888, for nearly 130 years, the Greater Haverhill Chamber of Commerce has done what Chamber’s do: it brings people together.  It’s been a place for the business community network and to collectively have their interests represented </a:t>
            </a:r>
          </a:p>
          <a:p>
            <a:pPr marL="285750" indent="-285750"/>
            <a:endParaRPr lang="en-US" dirty="0"/>
          </a:p>
          <a:p>
            <a:pPr marL="285750" indent="-285750"/>
            <a:r>
              <a:rPr lang="en-US" dirty="0"/>
              <a:t>In 2018, the Chamber made the decision to chart a new course for itself.  To redefine its purpose and its beliefs </a:t>
            </a:r>
          </a:p>
        </p:txBody>
      </p:sp>
      <p:pic>
        <p:nvPicPr>
          <p:cNvPr id="5" name="Picture 4" descr="Text&#10;&#10;Description automatically generated">
            <a:extLst>
              <a:ext uri="{FF2B5EF4-FFF2-40B4-BE49-F238E27FC236}">
                <a16:creationId xmlns:a16="http://schemas.microsoft.com/office/drawing/2014/main" id="{103D96F2-C0FD-CB45-A47A-DE963F08E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spTree>
    <p:extLst>
      <p:ext uri="{BB962C8B-B14F-4D97-AF65-F5344CB8AC3E}">
        <p14:creationId xmlns:p14="http://schemas.microsoft.com/office/powerpoint/2010/main" val="59984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E326-AE7D-F942-9D23-2AB9C9B16020}"/>
              </a:ext>
            </a:extLst>
          </p:cNvPr>
          <p:cNvSpPr>
            <a:spLocks noGrp="1"/>
          </p:cNvSpPr>
          <p:nvPr>
            <p:ph type="title"/>
          </p:nvPr>
        </p:nvSpPr>
        <p:spPr/>
        <p:txBody>
          <a:bodyPr>
            <a:noAutofit/>
          </a:bodyPr>
          <a:lstStyle/>
          <a:p>
            <a:r>
              <a:rPr lang="en-US" dirty="0"/>
              <a:t>Context</a:t>
            </a:r>
          </a:p>
        </p:txBody>
      </p:sp>
      <p:sp>
        <p:nvSpPr>
          <p:cNvPr id="3" name="Content Placeholder 2">
            <a:extLst>
              <a:ext uri="{FF2B5EF4-FFF2-40B4-BE49-F238E27FC236}">
                <a16:creationId xmlns:a16="http://schemas.microsoft.com/office/drawing/2014/main" id="{A8A097C5-8059-7140-BBB3-DA8F41393BF3}"/>
              </a:ext>
            </a:extLst>
          </p:cNvPr>
          <p:cNvSpPr>
            <a:spLocks noGrp="1"/>
          </p:cNvSpPr>
          <p:nvPr>
            <p:ph idx="1"/>
          </p:nvPr>
        </p:nvSpPr>
        <p:spPr/>
        <p:txBody>
          <a:bodyPr>
            <a:normAutofit lnSpcReduction="10000"/>
          </a:bodyPr>
          <a:lstStyle/>
          <a:p>
            <a:pPr marL="0" indent="0">
              <a:buNone/>
            </a:pPr>
            <a:r>
              <a:rPr lang="en-US" sz="2400" dirty="0"/>
              <a:t>Haverhill, Massachusetts, is a microcosm of much larger markets.</a:t>
            </a:r>
          </a:p>
          <a:p>
            <a:pPr marL="0" indent="0">
              <a:buNone/>
            </a:pPr>
            <a:endParaRPr lang="en-US" sz="2400" dirty="0"/>
          </a:p>
          <a:p>
            <a:pPr marL="0" indent="0">
              <a:buNone/>
            </a:pPr>
            <a:r>
              <a:rPr lang="en-US" sz="2400" dirty="0"/>
              <a:t>Like many post-industrial cities, Haverhill is underperforming and has struggled to adapt to change over time.</a:t>
            </a:r>
          </a:p>
          <a:p>
            <a:pPr marL="0" indent="0">
              <a:buNone/>
            </a:pPr>
            <a:endParaRPr lang="en-US" sz="2400" dirty="0"/>
          </a:p>
          <a:p>
            <a:pPr marL="0" indent="0">
              <a:buNone/>
            </a:pPr>
            <a:r>
              <a:rPr lang="en-US" sz="2400" dirty="0"/>
              <a:t>Today, nationally, the chasm between those with money and those without money is widening.  This is as true for cities as it is for people.</a:t>
            </a:r>
          </a:p>
          <a:p>
            <a:pPr marL="0" indent="0">
              <a:buNone/>
            </a:pPr>
            <a:endParaRPr lang="en-US" sz="2400" dirty="0"/>
          </a:p>
          <a:p>
            <a:pPr marL="0" indent="0">
              <a:buNone/>
            </a:pPr>
            <a:r>
              <a:rPr lang="en-US" sz="2400" dirty="0"/>
              <a:t>Change is likely to begin at the neighborhood level.</a:t>
            </a:r>
          </a:p>
        </p:txBody>
      </p:sp>
      <p:pic>
        <p:nvPicPr>
          <p:cNvPr id="5" name="Picture 4" descr="Text&#10;&#10;Description automatically generated">
            <a:extLst>
              <a:ext uri="{FF2B5EF4-FFF2-40B4-BE49-F238E27FC236}">
                <a16:creationId xmlns:a16="http://schemas.microsoft.com/office/drawing/2014/main" id="{90AA4B4B-E1AD-F746-A8C8-2938DAFC7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spTree>
    <p:extLst>
      <p:ext uri="{BB962C8B-B14F-4D97-AF65-F5344CB8AC3E}">
        <p14:creationId xmlns:p14="http://schemas.microsoft.com/office/powerpoint/2010/main" val="76957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27EC-BB1D-614F-BEC3-304B184ED5AF}"/>
              </a:ext>
            </a:extLst>
          </p:cNvPr>
          <p:cNvSpPr>
            <a:spLocks noGrp="1"/>
          </p:cNvSpPr>
          <p:nvPr>
            <p:ph type="title"/>
          </p:nvPr>
        </p:nvSpPr>
        <p:spPr/>
        <p:txBody>
          <a:bodyPr/>
          <a:lstStyle/>
          <a:p>
            <a:r>
              <a:rPr lang="en-US" dirty="0"/>
              <a:t>What’s Happened?</a:t>
            </a:r>
          </a:p>
        </p:txBody>
      </p:sp>
      <p:sp>
        <p:nvSpPr>
          <p:cNvPr id="3" name="Content Placeholder 2">
            <a:extLst>
              <a:ext uri="{FF2B5EF4-FFF2-40B4-BE49-F238E27FC236}">
                <a16:creationId xmlns:a16="http://schemas.microsoft.com/office/drawing/2014/main" id="{E251C7EA-3807-9342-BE27-CBF0073740CE}"/>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2800" dirty="0"/>
          </a:p>
          <a:p>
            <a:pPr marL="0" indent="0" algn="ctr">
              <a:buNone/>
            </a:pPr>
            <a:r>
              <a:rPr lang="en-US" sz="2800" dirty="0"/>
              <a:t>Local leaders saw an opportunity to break a mold.  </a:t>
            </a:r>
          </a:p>
        </p:txBody>
      </p:sp>
      <p:pic>
        <p:nvPicPr>
          <p:cNvPr id="5" name="Picture 4" descr="Text&#10;&#10;Description automatically generated">
            <a:extLst>
              <a:ext uri="{FF2B5EF4-FFF2-40B4-BE49-F238E27FC236}">
                <a16:creationId xmlns:a16="http://schemas.microsoft.com/office/drawing/2014/main" id="{59622364-67E4-B547-80DE-D30E1C563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spTree>
    <p:extLst>
      <p:ext uri="{BB962C8B-B14F-4D97-AF65-F5344CB8AC3E}">
        <p14:creationId xmlns:p14="http://schemas.microsoft.com/office/powerpoint/2010/main" val="352984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D63F-96CC-DC4E-B8DA-9197DA189E57}"/>
              </a:ext>
            </a:extLst>
          </p:cNvPr>
          <p:cNvSpPr>
            <a:spLocks noGrp="1"/>
          </p:cNvSpPr>
          <p:nvPr>
            <p:ph type="title"/>
          </p:nvPr>
        </p:nvSpPr>
        <p:spPr/>
        <p:txBody>
          <a:bodyPr/>
          <a:lstStyle/>
          <a:p>
            <a:r>
              <a:rPr lang="en-US" dirty="0"/>
              <a:t>Then What</a:t>
            </a:r>
          </a:p>
        </p:txBody>
      </p:sp>
      <p:sp>
        <p:nvSpPr>
          <p:cNvPr id="3" name="Content Placeholder 2">
            <a:extLst>
              <a:ext uri="{FF2B5EF4-FFF2-40B4-BE49-F238E27FC236}">
                <a16:creationId xmlns:a16="http://schemas.microsoft.com/office/drawing/2014/main" id="{DAFA5DB2-9FD9-5342-8A7D-81C91CE6E2F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2400" dirty="0"/>
              <a:t>We Asked Two Questions:</a:t>
            </a:r>
          </a:p>
          <a:p>
            <a:pPr marL="0" indent="0" algn="ctr">
              <a:buNone/>
            </a:pPr>
            <a:endParaRPr lang="en-US" sz="2400" dirty="0"/>
          </a:p>
          <a:p>
            <a:pPr marL="0" indent="0" algn="ctr">
              <a:buNone/>
            </a:pPr>
            <a:r>
              <a:rPr lang="en-US" sz="2400" dirty="0"/>
              <a:t>Are Chambers of Commerce Still Relevant?</a:t>
            </a:r>
          </a:p>
          <a:p>
            <a:pPr marL="0" indent="0" algn="ctr">
              <a:buNone/>
            </a:pPr>
            <a:endParaRPr lang="en-US" sz="2400" dirty="0"/>
          </a:p>
          <a:p>
            <a:pPr marL="0" indent="0" algn="ctr">
              <a:buNone/>
            </a:pPr>
            <a:r>
              <a:rPr lang="en-US" sz="2400" dirty="0"/>
              <a:t>Why?</a:t>
            </a:r>
          </a:p>
          <a:p>
            <a:pPr marL="0" indent="0" algn="ctr">
              <a:buNone/>
            </a:pPr>
            <a:endParaRPr lang="en-US" sz="2400" dirty="0"/>
          </a:p>
        </p:txBody>
      </p:sp>
    </p:spTree>
    <p:extLst>
      <p:ext uri="{BB962C8B-B14F-4D97-AF65-F5344CB8AC3E}">
        <p14:creationId xmlns:p14="http://schemas.microsoft.com/office/powerpoint/2010/main" val="342691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C70589-973E-46BB-95A7-E242B1E54936}"/>
              </a:ext>
            </a:extLst>
          </p:cNvPr>
          <p:cNvSpPr>
            <a:spLocks noGrp="1"/>
          </p:cNvSpPr>
          <p:nvPr>
            <p:ph type="title"/>
          </p:nvPr>
        </p:nvSpPr>
        <p:spPr>
          <a:xfrm>
            <a:off x="685800" y="816404"/>
            <a:ext cx="6121401" cy="457196"/>
          </a:xfrm>
        </p:spPr>
        <p:txBody>
          <a:bodyPr/>
          <a:lstStyle/>
          <a:p>
            <a:endParaRPr lang="en-US" dirty="0"/>
          </a:p>
        </p:txBody>
      </p:sp>
      <p:pic>
        <p:nvPicPr>
          <p:cNvPr id="5" name="Picture 4" descr="A group of people sitting at a table&#10;&#10;Description automatically generated">
            <a:extLst>
              <a:ext uri="{FF2B5EF4-FFF2-40B4-BE49-F238E27FC236}">
                <a16:creationId xmlns:a16="http://schemas.microsoft.com/office/drawing/2014/main" id="{99106D91-7C3A-3E47-A905-1209B35B1B04}"/>
              </a:ext>
            </a:extLst>
          </p:cNvPr>
          <p:cNvPicPr>
            <a:picLocks noChangeAspect="1"/>
          </p:cNvPicPr>
          <p:nvPr/>
        </p:nvPicPr>
        <p:blipFill rotWithShape="1">
          <a:blip r:embed="rId3">
            <a:extLst>
              <a:ext uri="{28A0092B-C50C-407E-A947-70E740481C1C}">
                <a14:useLocalDpi xmlns:a14="http://schemas.microsoft.com/office/drawing/2010/main" val="0"/>
              </a:ext>
            </a:extLst>
          </a:blip>
          <a:srcRect t="23598" b="1908"/>
          <a:stretch/>
        </p:blipFill>
        <p:spPr>
          <a:xfrm>
            <a:off x="457200" y="1736185"/>
            <a:ext cx="8229600" cy="4076813"/>
          </a:xfrm>
          <a:prstGeom prst="rect">
            <a:avLst/>
          </a:prstGeom>
          <a:noFill/>
        </p:spPr>
      </p:pic>
    </p:spTree>
    <p:extLst>
      <p:ext uri="{BB962C8B-B14F-4D97-AF65-F5344CB8AC3E}">
        <p14:creationId xmlns:p14="http://schemas.microsoft.com/office/powerpoint/2010/main" val="427894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2A6E-C2C6-6744-BC72-E5B55A4F3EC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D993660-6A60-E544-A876-406D17FA8A4F}"/>
              </a:ext>
            </a:extLst>
          </p:cNvPr>
          <p:cNvSpPr>
            <a:spLocks noGrp="1"/>
          </p:cNvSpPr>
          <p:nvPr>
            <p:ph idx="1"/>
          </p:nvPr>
        </p:nvSpPr>
        <p:spPr/>
        <p:txBody>
          <a:bodyPr/>
          <a:lstStyle/>
          <a:p>
            <a:pPr marL="0" indent="0">
              <a:buNone/>
            </a:pPr>
            <a:r>
              <a:rPr lang="en-US" sz="2400" dirty="0"/>
              <a:t>By beginning with ”why”, we now know what we believe in.  </a:t>
            </a:r>
          </a:p>
          <a:p>
            <a:pPr marL="0" indent="0">
              <a:buNone/>
            </a:pPr>
            <a:endParaRPr lang="en-US" sz="2400" i="1" dirty="0"/>
          </a:p>
          <a:p>
            <a:pPr marL="0" indent="0">
              <a:buNone/>
            </a:pPr>
            <a:r>
              <a:rPr lang="en-US" sz="2400" i="1" dirty="0"/>
              <a:t>Inclusive economic development is key to 21</a:t>
            </a:r>
            <a:r>
              <a:rPr lang="en-US" sz="2400" i="1" baseline="30000" dirty="0"/>
              <a:t>st</a:t>
            </a:r>
            <a:r>
              <a:rPr lang="en-US" sz="2400" i="1" dirty="0"/>
              <a:t> century city growth.  </a:t>
            </a:r>
            <a:endParaRPr lang="en-US" sz="2400" dirty="0"/>
          </a:p>
          <a:p>
            <a:endParaRPr lang="en-US" sz="2400" i="1" dirty="0"/>
          </a:p>
          <a:p>
            <a:pPr marL="0" indent="0">
              <a:buNone/>
            </a:pPr>
            <a:r>
              <a:rPr lang="en-US" sz="2400" i="1" dirty="0"/>
              <a:t>And</a:t>
            </a:r>
            <a:endParaRPr lang="en-US" sz="2400" dirty="0"/>
          </a:p>
          <a:p>
            <a:pPr marL="0" indent="0">
              <a:buNone/>
            </a:pPr>
            <a:endParaRPr lang="en-US" sz="2400" i="1" dirty="0"/>
          </a:p>
          <a:p>
            <a:pPr marL="0" indent="0">
              <a:buNone/>
            </a:pPr>
            <a:r>
              <a:rPr lang="en-US" sz="2400" i="1" dirty="0"/>
              <a:t>Haverhill has all of the resources necessary for it to compete at a national level.</a:t>
            </a:r>
            <a:endParaRPr lang="en-US" sz="2400" dirty="0"/>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C1E8645E-7BFC-6E4E-86E2-74F0348CB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spTree>
    <p:extLst>
      <p:ext uri="{BB962C8B-B14F-4D97-AF65-F5344CB8AC3E}">
        <p14:creationId xmlns:p14="http://schemas.microsoft.com/office/powerpoint/2010/main" val="355232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A4FE-4036-5542-BCAC-C8D70565CEF8}"/>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A559E600-3F02-9C46-8435-48267F6668A3}"/>
              </a:ext>
            </a:extLst>
          </p:cNvPr>
          <p:cNvSpPr>
            <a:spLocks noGrp="1"/>
          </p:cNvSpPr>
          <p:nvPr>
            <p:ph idx="1"/>
          </p:nvPr>
        </p:nvSpPr>
        <p:spPr/>
        <p:txBody>
          <a:bodyPr/>
          <a:lstStyle/>
          <a:p>
            <a:pPr marL="285750" indent="-285750"/>
            <a:r>
              <a:rPr lang="en-US" dirty="0"/>
              <a:t>Bringing locals and outsiders together is critical to progress</a:t>
            </a:r>
          </a:p>
          <a:p>
            <a:pPr marL="285750" indent="-285750"/>
            <a:endParaRPr lang="en-US" dirty="0"/>
          </a:p>
          <a:p>
            <a:pPr marL="285750" indent="-285750"/>
            <a:r>
              <a:rPr lang="en-US" dirty="0"/>
              <a:t>Local economic development can stall without a clear understanding of purpose</a:t>
            </a:r>
          </a:p>
          <a:p>
            <a:pPr marL="285750" indent="-285750"/>
            <a:endParaRPr lang="en-US" dirty="0"/>
          </a:p>
          <a:p>
            <a:pPr marL="285750" indent="-285750"/>
            <a:r>
              <a:rPr lang="en-US" dirty="0"/>
              <a:t>There is joy in bringing new groups of people together</a:t>
            </a:r>
          </a:p>
          <a:p>
            <a:pPr marL="285750" indent="-285750"/>
            <a:endParaRPr lang="en-US" dirty="0"/>
          </a:p>
          <a:p>
            <a:pPr marL="285750" indent="-285750"/>
            <a:r>
              <a:rPr lang="en-US" dirty="0"/>
              <a:t>This is generational work</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53A58096-2C2F-B041-9A3E-221EC58C7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spTree>
    <p:extLst>
      <p:ext uri="{BB962C8B-B14F-4D97-AF65-F5344CB8AC3E}">
        <p14:creationId xmlns:p14="http://schemas.microsoft.com/office/powerpoint/2010/main" val="291732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F604-C4FD-BF4D-80DD-B8C4DE76BB83}"/>
              </a:ext>
            </a:extLst>
          </p:cNvPr>
          <p:cNvSpPr>
            <a:spLocks noGrp="1"/>
          </p:cNvSpPr>
          <p:nvPr>
            <p:ph type="title"/>
          </p:nvPr>
        </p:nvSpPr>
        <p:spPr/>
        <p:txBody>
          <a:bodyPr/>
          <a:lstStyle/>
          <a:p>
            <a:r>
              <a:rPr lang="en-US" dirty="0"/>
              <a:t>Policy Implications</a:t>
            </a:r>
          </a:p>
        </p:txBody>
      </p:sp>
      <p:sp>
        <p:nvSpPr>
          <p:cNvPr id="3" name="Content Placeholder 2">
            <a:extLst>
              <a:ext uri="{FF2B5EF4-FFF2-40B4-BE49-F238E27FC236}">
                <a16:creationId xmlns:a16="http://schemas.microsoft.com/office/drawing/2014/main" id="{E0B257FD-E56C-5642-BAEA-2ABCDAB58D8D}"/>
              </a:ext>
            </a:extLst>
          </p:cNvPr>
          <p:cNvSpPr>
            <a:spLocks noGrp="1"/>
          </p:cNvSpPr>
          <p:nvPr>
            <p:ph idx="1"/>
          </p:nvPr>
        </p:nvSpPr>
        <p:spPr/>
        <p:txBody>
          <a:bodyPr/>
          <a:lstStyle/>
          <a:p>
            <a:pPr marL="0" indent="0">
              <a:buNone/>
            </a:pPr>
            <a:endParaRPr lang="en-US" dirty="0"/>
          </a:p>
          <a:p>
            <a:pPr marL="285750" indent="-285750"/>
            <a:r>
              <a:rPr lang="en-US" dirty="0"/>
              <a:t>It’s important that government, non-profits and for for-profits understand their lanes, what they’re good at and what others are good at.  The intersection of the three is where good local governance emerges.</a:t>
            </a:r>
          </a:p>
          <a:p>
            <a:pPr marL="285750" indent="-285750"/>
            <a:endParaRPr lang="en-US" dirty="0"/>
          </a:p>
          <a:p>
            <a:pPr marL="285750" indent="-285750"/>
            <a:r>
              <a:rPr lang="en-US" dirty="0"/>
              <a:t>State and Federal partners need to understand the capacity of organizational leaders</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CD382B0C-6520-8747-A350-42BAB61FD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3533"/>
            <a:ext cx="2090242" cy="879468"/>
          </a:xfrm>
          <a:prstGeom prst="rect">
            <a:avLst/>
          </a:prstGeom>
        </p:spPr>
      </p:pic>
    </p:spTree>
    <p:extLst>
      <p:ext uri="{BB962C8B-B14F-4D97-AF65-F5344CB8AC3E}">
        <p14:creationId xmlns:p14="http://schemas.microsoft.com/office/powerpoint/2010/main" val="2812372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1086</Words>
  <Application>Microsoft Macintosh PowerPoint</Application>
  <PresentationFormat>On-screen Show (4:3)</PresentationFormat>
  <Paragraphs>90</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Presentation Title</vt:lpstr>
      <vt:lpstr>Introduction</vt:lpstr>
      <vt:lpstr>Context</vt:lpstr>
      <vt:lpstr>What’s Happened?</vt:lpstr>
      <vt:lpstr>Then What</vt:lpstr>
      <vt:lpstr>PowerPoint Presentation</vt:lpstr>
      <vt:lpstr>Results</vt:lpstr>
      <vt:lpstr>Lessons Learned</vt:lpstr>
      <vt:lpstr>Policy Implications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Dougan Sherwood</dc:creator>
  <cp:lastModifiedBy>Meridith St Jean</cp:lastModifiedBy>
  <cp:revision>6</cp:revision>
  <dcterms:created xsi:type="dcterms:W3CDTF">2020-10-21T12:22:00Z</dcterms:created>
  <dcterms:modified xsi:type="dcterms:W3CDTF">2020-10-22T13:39:10Z</dcterms:modified>
</cp:coreProperties>
</file>