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64" r:id="rId3"/>
    <p:sldId id="271" r:id="rId4"/>
    <p:sldId id="263" r:id="rId5"/>
    <p:sldId id="265" r:id="rId6"/>
    <p:sldId id="266" r:id="rId7"/>
    <p:sldId id="270" r:id="rId8"/>
    <p:sldId id="267"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i/YB4OXZ+QiJ32BEqr3eREUGLcVA==" r:id="rId1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forman" initials="" lastIdx="8" clrIdx="0"/>
  <p:cmAuthor id="1" name="Stone, Louisa" initials="LS" lastIdx="5" clrIdx="1">
    <p:extLst>
      <p:ext uri="{19B8F6BF-5375-455C-9EA6-DF929625EA0E}">
        <p15:presenceInfo xmlns:p15="http://schemas.microsoft.com/office/powerpoint/2012/main" userId="Stone, Louisa" providerId="None"/>
      </p:ext>
    </p:extLst>
  </p:cmAuthor>
  <p:cmAuthor id="2" name="Schiller, Kelsey" initials="SK" lastIdx="3" clrIdx="2">
    <p:extLst>
      <p:ext uri="{19B8F6BF-5375-455C-9EA6-DF929625EA0E}">
        <p15:presenceInfo xmlns:p15="http://schemas.microsoft.com/office/powerpoint/2012/main" userId="Schiller, Kels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515" autoAdjust="0"/>
  </p:normalViewPr>
  <p:slideViewPr>
    <p:cSldViewPr>
      <p:cViewPr varScale="1">
        <p:scale>
          <a:sx n="92" d="100"/>
          <a:sy n="92" d="100"/>
        </p:scale>
        <p:origin x="2200" y="17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MSBA Business Categories</a:t>
            </a:r>
          </a:p>
        </c:rich>
      </c:tx>
      <c:layout>
        <c:manualLayout>
          <c:xMode val="edge"/>
          <c:yMode val="edge"/>
          <c:x val="6.6342044607567902E-2"/>
          <c:y val="6.95063951356469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C3E-427C-8E48-A51EA76D331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C3E-427C-8E48-A51EA76D331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C3E-427C-8E48-A51EA76D331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C3E-427C-8E48-A51EA76D331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C3E-427C-8E48-A51EA76D331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C3E-427C-8E48-A51EA76D331E}"/>
              </c:ext>
            </c:extLst>
          </c:dPt>
          <c:cat>
            <c:strRef>
              <c:f>Sheet1!$A$5:$A$10</c:f>
              <c:strCache>
                <c:ptCount val="6"/>
                <c:pt idx="0">
                  <c:v>Clothing</c:v>
                </c:pt>
                <c:pt idx="1">
                  <c:v>Food Market</c:v>
                </c:pt>
                <c:pt idx="2">
                  <c:v>Restaurants</c:v>
                </c:pt>
                <c:pt idx="3">
                  <c:v>Automotive</c:v>
                </c:pt>
                <c:pt idx="4">
                  <c:v>Beauty</c:v>
                </c:pt>
                <c:pt idx="5">
                  <c:v>Service</c:v>
                </c:pt>
              </c:strCache>
            </c:strRef>
          </c:cat>
          <c:val>
            <c:numRef>
              <c:f>Sheet1!$B$5:$B$10</c:f>
              <c:numCache>
                <c:formatCode>General</c:formatCode>
                <c:ptCount val="6"/>
                <c:pt idx="0">
                  <c:v>1</c:v>
                </c:pt>
                <c:pt idx="1">
                  <c:v>3</c:v>
                </c:pt>
                <c:pt idx="2">
                  <c:v>6</c:v>
                </c:pt>
                <c:pt idx="3">
                  <c:v>4</c:v>
                </c:pt>
                <c:pt idx="4">
                  <c:v>7</c:v>
                </c:pt>
                <c:pt idx="5">
                  <c:v>4</c:v>
                </c:pt>
              </c:numCache>
            </c:numRef>
          </c:val>
          <c:extLst>
            <c:ext xmlns:c16="http://schemas.microsoft.com/office/drawing/2014/chart" uri="{C3380CC4-5D6E-409C-BE32-E72D297353CC}">
              <c16:uniqueId val="{0000000C-BC3E-427C-8E48-A51EA76D331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8928092100132989E-2"/>
          <c:y val="0.91081557930629631"/>
          <c:w val="0.9514083380476227"/>
          <c:h val="6.85040697139516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CD1C2-7E4B-684F-8A1F-38AD70529B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977A9D-281B-C245-9126-A94AA1CFCD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37FCBB-F43F-6941-B6B9-B6EA310978FB}" type="datetimeFigureOut">
              <a:rPr lang="en-US" smtClean="0"/>
              <a:t>10/20/20</a:t>
            </a:fld>
            <a:endParaRPr lang="en-US"/>
          </a:p>
        </p:txBody>
      </p:sp>
      <p:sp>
        <p:nvSpPr>
          <p:cNvPr id="4" name="Footer Placeholder 3">
            <a:extLst>
              <a:ext uri="{FF2B5EF4-FFF2-40B4-BE49-F238E27FC236}">
                <a16:creationId xmlns:a16="http://schemas.microsoft.com/office/drawing/2014/main" id="{D8CB9ADE-EA12-5443-88FF-A9F295CE58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B529F0-1092-F749-902B-D8BC2C033E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99AFB2-DDC9-BA47-80C6-848AFB17008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4E68D-62F8-4B81-A316-C9AF77FA8F70}" type="datetimeFigureOut">
              <a:rPr lang="en-US" smtClean="0"/>
              <a:t>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4CD80-4F1B-4473-83A2-D56361280DBB}" type="slidenum">
              <a:rPr lang="en-US" smtClean="0"/>
              <a:t>‹#›</a:t>
            </a:fld>
            <a:endParaRPr lang="en-US"/>
          </a:p>
        </p:txBody>
      </p:sp>
    </p:spTree>
    <p:extLst>
      <p:ext uri="{BB962C8B-B14F-4D97-AF65-F5344CB8AC3E}">
        <p14:creationId xmlns:p14="http://schemas.microsoft.com/office/powerpoint/2010/main" val="274484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Good Morning, Thank you XXX for the nice introduction.</a:t>
            </a:r>
          </a:p>
          <a:p>
            <a:endParaRPr lang="en-US" dirty="0"/>
          </a:p>
          <a:p>
            <a:r>
              <a:rPr lang="en-US" dirty="0"/>
              <a:t>my name is Ivette Olmeda, </a:t>
            </a:r>
            <a:r>
              <a:rPr lang="en-US" dirty="0" err="1"/>
              <a:t>MassDevelopment</a:t>
            </a:r>
            <a:r>
              <a:rPr lang="en-US" dirty="0"/>
              <a:t> Transformative</a:t>
            </a:r>
            <a:r>
              <a:rPr lang="en-US" baseline="0" dirty="0"/>
              <a:t> Development Initiative Fellow in Worcester. First I want to thank you to </a:t>
            </a:r>
            <a:r>
              <a:rPr lang="en-US" baseline="0" dirty="0" err="1"/>
              <a:t>MassINC</a:t>
            </a:r>
            <a:r>
              <a:rPr lang="en-US" baseline="0" dirty="0"/>
              <a:t> for putting this amazing series of case studies. </a:t>
            </a:r>
          </a:p>
          <a:p>
            <a:endParaRPr lang="en-US" baseline="0" dirty="0"/>
          </a:p>
          <a:p>
            <a:r>
              <a:rPr lang="en-US" baseline="0" dirty="0"/>
              <a:t>I’m truly humble  &amp; honored ..</a:t>
            </a:r>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1</a:t>
            </a:fld>
            <a:endParaRPr lang="en-US"/>
          </a:p>
        </p:txBody>
      </p:sp>
    </p:spTree>
    <p:extLst>
      <p:ext uri="{BB962C8B-B14F-4D97-AF65-F5344CB8AC3E}">
        <p14:creationId xmlns:p14="http://schemas.microsoft.com/office/powerpoint/2010/main" val="264845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Talking Point</a:t>
            </a:r>
          </a:p>
          <a:p>
            <a:r>
              <a:rPr lang="en-US" sz="1800" dirty="0"/>
              <a:t>.</a:t>
            </a:r>
            <a:r>
              <a:rPr lang="en-US" sz="1800" baseline="0" dirty="0"/>
              <a:t> </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a:t>
            </a:r>
            <a:r>
              <a:rPr lang="en-US" sz="1800" baseline="0" dirty="0"/>
              <a:t> </a:t>
            </a:r>
            <a:r>
              <a:rPr lang="en-US" sz="1800" dirty="0"/>
              <a:t>The program works with cross-sector partnerships to engage community members in actionable planning, implement local economic development initiatives, and spur further public and private investment. </a:t>
            </a:r>
            <a:r>
              <a:rPr lang="en-US" sz="1800" kern="1200" dirty="0">
                <a:solidFill>
                  <a:schemeClr val="tx1"/>
                </a:solidFill>
                <a:effectLst/>
                <a:latin typeface="+mn-lt"/>
                <a:ea typeface="+mn-ea"/>
                <a:cs typeface="+mn-cs"/>
              </a:rPr>
              <a:t>I’ve been proud to work with local partners to engage local business and property owners, organize a business association, and develop strategic reuse plans for vacant sites to help Main South become a walkable and vibrant neighborhood.</a:t>
            </a:r>
            <a:endParaRPr lang="en-US" sz="1800" baseline="0" dirty="0"/>
          </a:p>
        </p:txBody>
      </p:sp>
      <p:sp>
        <p:nvSpPr>
          <p:cNvPr id="4" name="Slide Number Placeholder 3"/>
          <p:cNvSpPr>
            <a:spLocks noGrp="1"/>
          </p:cNvSpPr>
          <p:nvPr>
            <p:ph type="sldNum" sz="quarter" idx="10"/>
          </p:nvPr>
        </p:nvSpPr>
        <p:spPr/>
        <p:txBody>
          <a:bodyPr/>
          <a:lstStyle/>
          <a:p>
            <a:fld id="{EAE4CD80-4F1B-4473-83A2-D56361280DBB}" type="slidenum">
              <a:rPr lang="en-US" smtClean="0"/>
              <a:t>2</a:t>
            </a:fld>
            <a:endParaRPr lang="en-US"/>
          </a:p>
        </p:txBody>
      </p:sp>
    </p:spTree>
    <p:extLst>
      <p:ext uri="{BB962C8B-B14F-4D97-AF65-F5344CB8AC3E}">
        <p14:creationId xmlns:p14="http://schemas.microsoft.com/office/powerpoint/2010/main" val="189183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focus area for the TDI district is a roughly five block stretch of Main Street in the heart of the Main South Neighborhood bordered by King Street and Wellington Street. The northern endpoint of the District is just under a half mile from City Hall and the southern endpoint of the District is just over a half mile from the Clark University campus. The Main South neighborhood in general is located between Downtown Worcester and the Webster Square neighborhood. It represents an important connector and has a long and proud history as home to Worcester’s blue-collar working class.. </a:t>
            </a:r>
          </a:p>
          <a:p>
            <a:r>
              <a:rPr lang="en-US" sz="1200" kern="1200" dirty="0">
                <a:solidFill>
                  <a:schemeClr val="tx1"/>
                </a:solidFill>
                <a:effectLst/>
                <a:latin typeface="+mn-lt"/>
                <a:ea typeface="+mn-ea"/>
                <a:cs typeface="+mn-cs"/>
              </a:rPr>
              <a:t>The goal for the future is to intensively focus on a commercial corridor and the surrounding non-profit and residential properties within Main South to help encourage, guide, and leverage future investment and economic development</a:t>
            </a:r>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3</a:t>
            </a:fld>
            <a:endParaRPr lang="en-US"/>
          </a:p>
        </p:txBody>
      </p:sp>
    </p:spTree>
    <p:extLst>
      <p:ext uri="{BB962C8B-B14F-4D97-AF65-F5344CB8AC3E}">
        <p14:creationId xmlns:p14="http://schemas.microsoft.com/office/powerpoint/2010/main" val="374704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285750" indent="-285750"/>
            <a:r>
              <a:rPr lang="en-US" sz="1200" dirty="0"/>
              <a:t>2. The MSBA provides an avenue for local business owners to connect, exchange resources &amp; work together to improve the quality of life of the neighborhood. </a:t>
            </a:r>
          </a:p>
          <a:p>
            <a:pPr marL="285750" indent="-285750"/>
            <a:endParaRPr lang="en-US" sz="1200" dirty="0">
              <a:solidFill>
                <a:srgbClr val="FF0000"/>
              </a:solidFill>
            </a:endParaRPr>
          </a:p>
          <a:p>
            <a:pPr marL="285750" indent="-285750"/>
            <a:r>
              <a:rPr lang="en-US" sz="1200" dirty="0">
                <a:solidFill>
                  <a:srgbClr val="FF0000"/>
                </a:solidFill>
              </a:rPr>
              <a:t>3.</a:t>
            </a:r>
            <a:r>
              <a:rPr lang="en-US" sz="1200" baseline="0" dirty="0">
                <a:solidFill>
                  <a:srgbClr val="FF0000"/>
                </a:solidFill>
              </a:rPr>
              <a:t> The TDI Partnership (who I’m working on a weekly basis * My roll as a Fellow) is a</a:t>
            </a:r>
            <a:r>
              <a:rPr lang="en-US" sz="1200" dirty="0"/>
              <a:t> number of partners in Main South, including the Main South CDC and a network of engaged residents, have a long history of working to create housing opportunities, lead neighborhood improvement efforts &amp; instill pride in Main South. </a:t>
            </a:r>
          </a:p>
          <a:p>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4</a:t>
            </a:fld>
            <a:endParaRPr lang="en-US"/>
          </a:p>
        </p:txBody>
      </p:sp>
    </p:spTree>
    <p:extLst>
      <p:ext uri="{BB962C8B-B14F-4D97-AF65-F5344CB8AC3E}">
        <p14:creationId xmlns:p14="http://schemas.microsoft.com/office/powerpoint/2010/main" val="132885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add: This has helped bring in business owners who have not been able to connect to resources and peers in the past.  To be</a:t>
            </a:r>
            <a:r>
              <a:rPr lang="en-US" baseline="0" dirty="0"/>
              <a:t> inclusive they also </a:t>
            </a:r>
            <a:r>
              <a:rPr lang="en-US" dirty="0" err="1"/>
              <a:t>ranslate</a:t>
            </a:r>
            <a:r>
              <a:rPr lang="en-US" dirty="0"/>
              <a:t> its materials for the many languages spoken in Main South.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The group is now looking to better expend its programming for the multicultural district. MSBA members elected an executive committee: president, vice president, treasurer &amp; secretary and established</a:t>
            </a:r>
            <a:r>
              <a:rPr lang="en-US" baseline="0" dirty="0"/>
              <a:t> a d\membership dues because they believe on start with their own investment.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Currently no full-time staff. The role of a Fellow and</a:t>
            </a:r>
            <a:r>
              <a:rPr lang="en-US" baseline="0" dirty="0"/>
              <a:t> have someone working on the ground directly. </a:t>
            </a:r>
            <a:r>
              <a:rPr lang="en-US" dirty="0">
                <a:solidFill>
                  <a:srgbClr val="FF0000"/>
                </a:solidFill>
              </a:rPr>
              <a:t>and the organization has received some smaller TDI-related grants</a:t>
            </a:r>
          </a:p>
          <a:p>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5</a:t>
            </a:fld>
            <a:endParaRPr lang="en-US"/>
          </a:p>
        </p:txBody>
      </p:sp>
    </p:spTree>
    <p:extLst>
      <p:ext uri="{BB962C8B-B14F-4D97-AF65-F5344CB8AC3E}">
        <p14:creationId xmlns:p14="http://schemas.microsoft.com/office/powerpoint/2010/main" val="209450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6</a:t>
            </a:fld>
            <a:endParaRPr lang="en-US"/>
          </a:p>
        </p:txBody>
      </p:sp>
    </p:spTree>
    <p:extLst>
      <p:ext uri="{BB962C8B-B14F-4D97-AF65-F5344CB8AC3E}">
        <p14:creationId xmlns:p14="http://schemas.microsoft.com/office/powerpoint/2010/main" val="18033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285750" indent="-285750"/>
            <a:r>
              <a:rPr lang="en-US" sz="1600" dirty="0"/>
              <a:t>Programming has included:</a:t>
            </a:r>
          </a:p>
          <a:p>
            <a:pPr marL="971550" lvl="1" indent="-285750">
              <a:buFontTx/>
              <a:buChar char="-"/>
            </a:pPr>
            <a:r>
              <a:rPr lang="en-US" sz="1600" baseline="0" dirty="0"/>
              <a:t>Social Responsibility </a:t>
            </a:r>
          </a:p>
          <a:p>
            <a:pPr marL="971550" lvl="1" indent="-285750">
              <a:buFontTx/>
              <a:buChar char="-"/>
            </a:pPr>
            <a:r>
              <a:rPr lang="en-US" sz="1600" dirty="0"/>
              <a:t>Back-to-school event; donated 150 backpacks to area children in need</a:t>
            </a:r>
          </a:p>
          <a:p>
            <a:pPr marL="685800" lvl="1"/>
            <a:r>
              <a:rPr lang="en-US" sz="1600" dirty="0" err="1"/>
              <a:t>Feliz</a:t>
            </a:r>
            <a:r>
              <a:rPr lang="en-US" sz="1600" dirty="0"/>
              <a:t> </a:t>
            </a:r>
            <a:r>
              <a:rPr lang="en-US" sz="1600" dirty="0" err="1"/>
              <a:t>Navidad</a:t>
            </a:r>
            <a:r>
              <a:rPr lang="en-US" sz="1600" dirty="0"/>
              <a:t> </a:t>
            </a:r>
            <a:r>
              <a:rPr lang="en-US" sz="1600" dirty="0" err="1"/>
              <a:t>placemaking</a:t>
            </a:r>
            <a:r>
              <a:rPr lang="en-US" sz="1600" dirty="0"/>
              <a:t>; holiday-themed artwork &amp; lighting to help increase foot traffic to local businesses</a:t>
            </a:r>
          </a:p>
          <a:p>
            <a:pPr marL="685800" lvl="1"/>
            <a:r>
              <a:rPr lang="en-US" sz="1600" dirty="0"/>
              <a:t>#2 TDI program is a program</a:t>
            </a:r>
            <a:r>
              <a:rPr lang="en-US" sz="1600" baseline="0" dirty="0"/>
              <a:t> that recognize the importance to do disseminate financial resources for small and minority businesses to improve the diversity, equity and inclusion. PPP, CBDG Funds and TDI Local Relief Funds. </a:t>
            </a:r>
            <a:endParaRPr lang="en-US" sz="1600" dirty="0"/>
          </a:p>
          <a:p>
            <a:pPr marL="685800" marR="0" lvl="1" indent="0" algn="l" defTabSz="914400" rtl="0" eaLnBrk="1" fontAlgn="auto" latinLnBrk="0" hangingPunct="1">
              <a:lnSpc>
                <a:spcPct val="100000"/>
              </a:lnSpc>
              <a:spcBef>
                <a:spcPts val="0"/>
              </a:spcBef>
              <a:spcAft>
                <a:spcPts val="0"/>
              </a:spcAft>
              <a:buClrTx/>
              <a:buSzTx/>
              <a:buFontTx/>
              <a:buNone/>
              <a:tabLst/>
              <a:defRPr/>
            </a:pPr>
            <a:r>
              <a:rPr lang="en-US" sz="1600" dirty="0"/>
              <a:t>#3</a:t>
            </a:r>
            <a:r>
              <a:rPr lang="en-US" sz="1600" baseline="0" dirty="0"/>
              <a:t> With </a:t>
            </a:r>
            <a:r>
              <a:rPr lang="en-US" sz="1600" dirty="0"/>
              <a:t>Effort underway to develop mission statement, bylaws &amp; further formalize the organization for sustainability. As I speak today the</a:t>
            </a:r>
            <a:r>
              <a:rPr lang="en-US" sz="1600" baseline="0" dirty="0"/>
              <a:t> MSBA mission statement is ………</a:t>
            </a:r>
          </a:p>
          <a:p>
            <a:pPr marL="685800" marR="0" lvl="1" indent="0" algn="l" defTabSz="914400" rtl="0" eaLnBrk="1" fontAlgn="auto" latinLnBrk="0" hangingPunct="1">
              <a:lnSpc>
                <a:spcPct val="100000"/>
              </a:lnSpc>
              <a:spcBef>
                <a:spcPts val="0"/>
              </a:spcBef>
              <a:spcAft>
                <a:spcPts val="0"/>
              </a:spcAft>
              <a:buClrTx/>
              <a:buSzTx/>
              <a:buFontTx/>
              <a:buNone/>
              <a:tabLst/>
              <a:defRPr/>
            </a:pPr>
            <a:r>
              <a:rPr lang="en-US" sz="1600" dirty="0"/>
              <a:t>Effort underway to develop mission statement, bylaws &amp; further formalize the organization</a:t>
            </a:r>
          </a:p>
          <a:p>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7</a:t>
            </a:fld>
            <a:endParaRPr lang="en-US"/>
          </a:p>
        </p:txBody>
      </p:sp>
    </p:spTree>
    <p:extLst>
      <p:ext uri="{BB962C8B-B14F-4D97-AF65-F5344CB8AC3E}">
        <p14:creationId xmlns:p14="http://schemas.microsoft.com/office/powerpoint/2010/main" val="342526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a:t>
            </a:r>
          </a:p>
          <a:p>
            <a:r>
              <a:rPr lang="en-US" dirty="0"/>
              <a:t>#1 Established</a:t>
            </a:r>
            <a:r>
              <a:rPr lang="en-US" baseline="0" dirty="0"/>
              <a:t> structure</a:t>
            </a:r>
          </a:p>
          <a:p>
            <a:r>
              <a:rPr lang="en-US" baseline="0" dirty="0"/>
              <a:t>#2 Branding &amp; logo – Create an early pride sense, a better position for the association to be recognize in the neighborhood.</a:t>
            </a:r>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8</a:t>
            </a:fld>
            <a:endParaRPr lang="en-US"/>
          </a:p>
        </p:txBody>
      </p:sp>
    </p:spTree>
    <p:extLst>
      <p:ext uri="{BB962C8B-B14F-4D97-AF65-F5344CB8AC3E}">
        <p14:creationId xmlns:p14="http://schemas.microsoft.com/office/powerpoint/2010/main" val="259974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a:t>
            </a:r>
            <a:r>
              <a:rPr lang="en-US" dirty="0"/>
              <a:t>(i.e. Worcester Mayor Joseph Petty gave the Main South Business Association a shout-out as one of the Worcester “Heroes Among Us” during a press conference a few months ago, doing a lot to build pride among our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many years can pass if we don’t capitalize this efforts. </a:t>
            </a:r>
          </a:p>
          <a:p>
            <a:endParaRPr lang="en-US" dirty="0"/>
          </a:p>
        </p:txBody>
      </p:sp>
      <p:sp>
        <p:nvSpPr>
          <p:cNvPr id="4" name="Slide Number Placeholder 3"/>
          <p:cNvSpPr>
            <a:spLocks noGrp="1"/>
          </p:cNvSpPr>
          <p:nvPr>
            <p:ph type="sldNum" sz="quarter" idx="10"/>
          </p:nvPr>
        </p:nvSpPr>
        <p:spPr/>
        <p:txBody>
          <a:bodyPr/>
          <a:lstStyle/>
          <a:p>
            <a:fld id="{EAE4CD80-4F1B-4473-83A2-D56361280DBB}" type="slidenum">
              <a:rPr lang="en-US" smtClean="0"/>
              <a:t>9</a:t>
            </a:fld>
            <a:endParaRPr lang="en-US"/>
          </a:p>
        </p:txBody>
      </p:sp>
    </p:spTree>
    <p:extLst>
      <p:ext uri="{BB962C8B-B14F-4D97-AF65-F5344CB8AC3E}">
        <p14:creationId xmlns:p14="http://schemas.microsoft.com/office/powerpoint/2010/main" val="424805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Slid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D98C55-CEBE-4A4D-A571-8AC19839BB75}"/>
              </a:ext>
            </a:extLst>
          </p:cNvPr>
          <p:cNvSpPr>
            <a:spLocks noGrp="1"/>
          </p:cNvSpPr>
          <p:nvPr>
            <p:ph type="pic" sz="quarter" idx="10"/>
          </p:nvPr>
        </p:nvSpPr>
        <p:spPr>
          <a:xfrm>
            <a:off x="1371600" y="1752600"/>
            <a:ext cx="6400800" cy="2819400"/>
          </a:xfrm>
        </p:spPr>
        <p:txBody>
          <a:bodyPr/>
          <a:lstStyle/>
          <a:p>
            <a:endParaRPr lang="en-US"/>
          </a:p>
        </p:txBody>
      </p:sp>
      <p:sp>
        <p:nvSpPr>
          <p:cNvPr id="6" name="Title Placeholder 1">
            <a:extLst>
              <a:ext uri="{FF2B5EF4-FFF2-40B4-BE49-F238E27FC236}">
                <a16:creationId xmlns:a16="http://schemas.microsoft.com/office/drawing/2014/main" id="{B936D200-A983-EC4D-92AB-4162808BE045}"/>
              </a:ext>
            </a:extLst>
          </p:cNvPr>
          <p:cNvSpPr>
            <a:spLocks noGrp="1"/>
          </p:cNvSpPr>
          <p:nvPr>
            <p:ph type="title"/>
          </p:nvPr>
        </p:nvSpPr>
        <p:spPr>
          <a:xfrm>
            <a:off x="685800" y="685800"/>
            <a:ext cx="6121401" cy="620891"/>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
        <p:nvSpPr>
          <p:cNvPr id="7" name="Content Placeholder 2">
            <a:extLst>
              <a:ext uri="{FF2B5EF4-FFF2-40B4-BE49-F238E27FC236}">
                <a16:creationId xmlns:a16="http://schemas.microsoft.com/office/drawing/2014/main" id="{342ADEE3-42BD-E44A-85E7-F86AE61C94FC}"/>
              </a:ext>
            </a:extLst>
          </p:cNvPr>
          <p:cNvSpPr>
            <a:spLocks noGrp="1"/>
          </p:cNvSpPr>
          <p:nvPr>
            <p:ph idx="1" hasCustomPrompt="1"/>
          </p:nvPr>
        </p:nvSpPr>
        <p:spPr>
          <a:xfrm>
            <a:off x="457200" y="4724400"/>
            <a:ext cx="8229600" cy="1371600"/>
          </a:xfrm>
        </p:spPr>
        <p:txBody>
          <a:bodyPr/>
          <a:lstStyle>
            <a:lvl1pPr marL="0" indent="0" algn="ctr">
              <a:buNone/>
              <a:defRPr/>
            </a:lvl1pPr>
          </a:lstStyle>
          <a:p>
            <a:pPr lvl="0"/>
            <a:r>
              <a:rPr lang="en-US" dirty="0"/>
              <a:t>Subtitle here</a:t>
            </a:r>
          </a:p>
        </p:txBody>
      </p:sp>
      <p:sp>
        <p:nvSpPr>
          <p:cNvPr id="8" name="Rectangle 7">
            <a:extLst>
              <a:ext uri="{FF2B5EF4-FFF2-40B4-BE49-F238E27FC236}">
                <a16:creationId xmlns:a16="http://schemas.microsoft.com/office/drawing/2014/main" id="{9612F78D-E3A0-9A4D-A4FF-556977D36D2B}"/>
              </a:ext>
            </a:extLst>
          </p:cNvPr>
          <p:cNvSpPr/>
          <p:nvPr userDrawn="1"/>
        </p:nvSpPr>
        <p:spPr>
          <a:xfrm>
            <a:off x="-31044" y="876302"/>
            <a:ext cx="564444" cy="342898"/>
          </a:xfrm>
          <a:prstGeom prst="rect">
            <a:avLst/>
          </a:prstGeom>
          <a:solidFill>
            <a:srgbClr val="2C7590"/>
          </a:solidFill>
          <a:ln>
            <a:solidFill>
              <a:srgbClr val="2C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C7590"/>
                </a:solidFill>
              </a:ln>
            </a:endParaRPr>
          </a:p>
        </p:txBody>
      </p:sp>
    </p:spTree>
    <p:extLst>
      <p:ext uri="{BB962C8B-B14F-4D97-AF65-F5344CB8AC3E}">
        <p14:creationId xmlns:p14="http://schemas.microsoft.com/office/powerpoint/2010/main" val="12957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16404"/>
            <a:ext cx="6121401" cy="457196"/>
          </a:xfrm>
          <a:prstGeom prst="rect">
            <a:avLst/>
          </a:prstGeom>
        </p:spPr>
        <p:txBody>
          <a:bodyPr>
            <a:noAutofit/>
          </a:bodyPr>
          <a:lstStyle>
            <a:lvl1pPr>
              <a:defRPr sz="3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1CE603D-7345-B24F-819D-77D53E728B43}"/>
              </a:ext>
            </a:extLst>
          </p:cNvPr>
          <p:cNvSpPr/>
          <p:nvPr userDrawn="1"/>
        </p:nvSpPr>
        <p:spPr>
          <a:xfrm>
            <a:off x="-31044" y="876302"/>
            <a:ext cx="564444" cy="342898"/>
          </a:xfrm>
          <a:prstGeom prst="rect">
            <a:avLst/>
          </a:prstGeom>
          <a:solidFill>
            <a:srgbClr val="2C7590"/>
          </a:solidFill>
          <a:ln>
            <a:solidFill>
              <a:srgbClr val="2C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C7590"/>
                </a:solidFill>
              </a:ln>
            </a:endParaRPr>
          </a:p>
        </p:txBody>
      </p:sp>
    </p:spTree>
    <p:extLst>
      <p:ext uri="{BB962C8B-B14F-4D97-AF65-F5344CB8AC3E}">
        <p14:creationId xmlns:p14="http://schemas.microsoft.com/office/powerpoint/2010/main" val="15615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19153"/>
            <a:ext cx="6121401" cy="457196"/>
          </a:xfrm>
          <a:prstGeom prst="rect">
            <a:avLst/>
          </a:prstGeom>
        </p:spPr>
        <p:txBody>
          <a:bodyPr>
            <a:noAutofit/>
          </a:bodyPr>
          <a:lstStyle>
            <a:lvl1pPr>
              <a:defRPr sz="30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472706A-F1FB-1945-A40B-70A86864B210}"/>
              </a:ext>
            </a:extLst>
          </p:cNvPr>
          <p:cNvSpPr/>
          <p:nvPr userDrawn="1"/>
        </p:nvSpPr>
        <p:spPr>
          <a:xfrm>
            <a:off x="-31044" y="876302"/>
            <a:ext cx="564444" cy="342898"/>
          </a:xfrm>
          <a:prstGeom prst="rect">
            <a:avLst/>
          </a:prstGeom>
          <a:solidFill>
            <a:srgbClr val="2C7590"/>
          </a:solidFill>
          <a:ln>
            <a:solidFill>
              <a:srgbClr val="2C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C7590"/>
                </a:solidFill>
              </a:ln>
            </a:endParaRPr>
          </a:p>
        </p:txBody>
      </p:sp>
    </p:spTree>
    <p:extLst>
      <p:ext uri="{BB962C8B-B14F-4D97-AF65-F5344CB8AC3E}">
        <p14:creationId xmlns:p14="http://schemas.microsoft.com/office/powerpoint/2010/main" val="46047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Placeholder 1">
            <a:extLst>
              <a:ext uri="{FF2B5EF4-FFF2-40B4-BE49-F238E27FC236}">
                <a16:creationId xmlns:a16="http://schemas.microsoft.com/office/drawing/2014/main" id="{48C775F6-988A-7247-8868-DE297D5B33EE}"/>
              </a:ext>
            </a:extLst>
          </p:cNvPr>
          <p:cNvSpPr>
            <a:spLocks noGrp="1"/>
          </p:cNvSpPr>
          <p:nvPr>
            <p:ph type="title"/>
          </p:nvPr>
        </p:nvSpPr>
        <p:spPr>
          <a:xfrm>
            <a:off x="152400" y="762004"/>
            <a:ext cx="6121401" cy="45719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8752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000" y="800103"/>
            <a:ext cx="6121401" cy="4571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36185"/>
            <a:ext cx="8229600" cy="4076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9C4AFAA-BC68-6D49-ADF1-C24CAFB098C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0400" y="333285"/>
            <a:ext cx="2068690" cy="1162228"/>
          </a:xfrm>
          <a:prstGeom prst="rect">
            <a:avLst/>
          </a:prstGeom>
        </p:spPr>
      </p:pic>
      <p:cxnSp>
        <p:nvCxnSpPr>
          <p:cNvPr id="8" name="Straight Connector 7">
            <a:extLst>
              <a:ext uri="{FF2B5EF4-FFF2-40B4-BE49-F238E27FC236}">
                <a16:creationId xmlns:a16="http://schemas.microsoft.com/office/drawing/2014/main" id="{8F2FA4B2-B997-A649-9F23-CC9321CE611B}"/>
              </a:ext>
            </a:extLst>
          </p:cNvPr>
          <p:cNvCxnSpPr>
            <a:cxnSpLocks/>
          </p:cNvCxnSpPr>
          <p:nvPr userDrawn="1"/>
        </p:nvCxnSpPr>
        <p:spPr>
          <a:xfrm>
            <a:off x="64910" y="1449750"/>
            <a:ext cx="885049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23C6BB-CEBF-544A-B2A0-7308665B4A92}"/>
              </a:ext>
            </a:extLst>
          </p:cNvPr>
          <p:cNvCxnSpPr>
            <a:cxnSpLocks/>
          </p:cNvCxnSpPr>
          <p:nvPr userDrawn="1"/>
        </p:nvCxnSpPr>
        <p:spPr>
          <a:xfrm>
            <a:off x="64910" y="5943600"/>
            <a:ext cx="885049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4562136-8761-2440-9EAE-A80E1B63D1F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331" y="6397140"/>
            <a:ext cx="2159549" cy="455749"/>
          </a:xfrm>
          <a:prstGeom prst="rect">
            <a:avLst/>
          </a:prstGeom>
        </p:spPr>
      </p:pic>
      <p:pic>
        <p:nvPicPr>
          <p:cNvPr id="10" name="Picture 9">
            <a:extLst>
              <a:ext uri="{FF2B5EF4-FFF2-40B4-BE49-F238E27FC236}">
                <a16:creationId xmlns:a16="http://schemas.microsoft.com/office/drawing/2014/main" id="{4CC6A73F-A3DF-6442-9C8B-37D736FF919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71900" y="6019800"/>
            <a:ext cx="1714500" cy="646451"/>
          </a:xfrm>
          <a:prstGeom prst="rect">
            <a:avLst/>
          </a:prstGeom>
        </p:spPr>
      </p:pic>
      <p:pic>
        <p:nvPicPr>
          <p:cNvPr id="11" name="Picture 10">
            <a:extLst>
              <a:ext uri="{FF2B5EF4-FFF2-40B4-BE49-F238E27FC236}">
                <a16:creationId xmlns:a16="http://schemas.microsoft.com/office/drawing/2014/main" id="{DDD8E935-447D-D146-B016-933F7697C9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771294" y="6053670"/>
            <a:ext cx="1977247" cy="455749"/>
          </a:xfrm>
          <a:prstGeom prst="rect">
            <a:avLst/>
          </a:prstGeom>
        </p:spPr>
      </p:pic>
      <p:pic>
        <p:nvPicPr>
          <p:cNvPr id="15" name="Picture 14">
            <a:extLst>
              <a:ext uri="{FF2B5EF4-FFF2-40B4-BE49-F238E27FC236}">
                <a16:creationId xmlns:a16="http://schemas.microsoft.com/office/drawing/2014/main" id="{EE728A8A-552E-2846-8AD9-83D2E251EF2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955136" y="6397140"/>
            <a:ext cx="2188864" cy="533750"/>
          </a:xfrm>
          <a:prstGeom prst="rect">
            <a:avLst/>
          </a:prstGeom>
        </p:spPr>
      </p:pic>
      <p:pic>
        <p:nvPicPr>
          <p:cNvPr id="16" name="Picture 15">
            <a:extLst>
              <a:ext uri="{FF2B5EF4-FFF2-40B4-BE49-F238E27FC236}">
                <a16:creationId xmlns:a16="http://schemas.microsoft.com/office/drawing/2014/main" id="{F35F1169-EE16-3444-B91A-FC0CC9556BC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86400" y="5943600"/>
            <a:ext cx="1828800" cy="727788"/>
          </a:xfrm>
          <a:prstGeom prst="rect">
            <a:avLst/>
          </a:prstGeom>
        </p:spPr>
      </p:pic>
    </p:spTree>
    <p:extLst>
      <p:ext uri="{BB962C8B-B14F-4D97-AF65-F5344CB8AC3E}">
        <p14:creationId xmlns:p14="http://schemas.microsoft.com/office/powerpoint/2010/main" val="184595609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49" r:id="rId4"/>
  </p:sldLayoutIdLst>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olmeda@massdevelopment.com"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4E2DF-62E6-0A47-8067-3BFC359910CD}"/>
              </a:ext>
            </a:extLst>
          </p:cNvPr>
          <p:cNvSpPr>
            <a:spLocks noGrp="1"/>
          </p:cNvSpPr>
          <p:nvPr>
            <p:ph type="title"/>
          </p:nvPr>
        </p:nvSpPr>
        <p:spPr>
          <a:xfrm>
            <a:off x="507999" y="685800"/>
            <a:ext cx="6121401" cy="620891"/>
          </a:xfrm>
        </p:spPr>
        <p:txBody>
          <a:bodyPr>
            <a:normAutofit/>
          </a:bodyPr>
          <a:lstStyle/>
          <a:p>
            <a:r>
              <a:rPr lang="en-US" sz="2600" dirty="0"/>
              <a:t>Gateway Cities Innovation Award</a:t>
            </a:r>
          </a:p>
        </p:txBody>
      </p:sp>
      <p:sp>
        <p:nvSpPr>
          <p:cNvPr id="4" name="Content Placeholder 3">
            <a:extLst>
              <a:ext uri="{FF2B5EF4-FFF2-40B4-BE49-F238E27FC236}">
                <a16:creationId xmlns:a16="http://schemas.microsoft.com/office/drawing/2014/main" id="{F4EB2AE1-2837-1549-BDD0-52FD51CCFBDC}"/>
              </a:ext>
            </a:extLst>
          </p:cNvPr>
          <p:cNvSpPr>
            <a:spLocks noGrp="1"/>
          </p:cNvSpPr>
          <p:nvPr>
            <p:ph idx="1"/>
          </p:nvPr>
        </p:nvSpPr>
        <p:spPr>
          <a:xfrm>
            <a:off x="152400" y="4724400"/>
            <a:ext cx="8763000" cy="1371600"/>
          </a:xfrm>
        </p:spPr>
        <p:txBody>
          <a:bodyPr>
            <a:normAutofit/>
          </a:bodyPr>
          <a:lstStyle/>
          <a:p>
            <a:r>
              <a:rPr lang="en-US" dirty="0"/>
              <a:t>Ivette </a:t>
            </a:r>
            <a:r>
              <a:rPr lang="en-US" dirty="0" err="1"/>
              <a:t>Olmeda</a:t>
            </a:r>
            <a:endParaRPr lang="en-US" dirty="0"/>
          </a:p>
          <a:p>
            <a:r>
              <a:rPr lang="en-US" dirty="0"/>
              <a:t>MassDevelopment’s Worcester Transformative Development Initiative (TDI) Fellow</a:t>
            </a:r>
          </a:p>
          <a:p>
            <a:r>
              <a:rPr lang="en-US" dirty="0"/>
              <a:t>October 22, 2020</a:t>
            </a:r>
          </a:p>
          <a:p>
            <a:endParaRPr lang="en-US" dirty="0"/>
          </a:p>
        </p:txBody>
      </p:sp>
      <p:pic>
        <p:nvPicPr>
          <p:cNvPr id="11" name="Picture Placeholder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635" b="20635"/>
          <a:stretch>
            <a:fillRect/>
          </a:stretch>
        </p:blipFill>
        <p:spPr/>
      </p:pic>
      <p:pic>
        <p:nvPicPr>
          <p:cNvPr id="10" name="Picture 9"/>
          <p:cNvPicPr>
            <a:picLocks noChangeAspect="1"/>
          </p:cNvPicPr>
          <p:nvPr/>
        </p:nvPicPr>
        <p:blipFill>
          <a:blip r:embed="rId4"/>
          <a:stretch>
            <a:fillRect/>
          </a:stretch>
        </p:blipFill>
        <p:spPr>
          <a:xfrm>
            <a:off x="5562600" y="533400"/>
            <a:ext cx="1481194" cy="786543"/>
          </a:xfrm>
          <a:prstGeom prst="rect">
            <a:avLst/>
          </a:prstGeom>
        </p:spPr>
      </p:pic>
    </p:spTree>
    <p:extLst>
      <p:ext uri="{BB962C8B-B14F-4D97-AF65-F5344CB8AC3E}">
        <p14:creationId xmlns:p14="http://schemas.microsoft.com/office/powerpoint/2010/main" val="168936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A0D7-2A1E-C440-B3A8-C609B4208390}"/>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6EA6B70-D76E-F34B-A983-777D2DB8A8BB}"/>
              </a:ext>
            </a:extLst>
          </p:cNvPr>
          <p:cNvSpPr>
            <a:spLocks noGrp="1"/>
          </p:cNvSpPr>
          <p:nvPr>
            <p:ph idx="1"/>
          </p:nvPr>
        </p:nvSpPr>
        <p:spPr>
          <a:xfrm>
            <a:off x="457200" y="1556604"/>
            <a:ext cx="8229600" cy="4256395"/>
          </a:xfrm>
        </p:spPr>
        <p:txBody>
          <a:bodyPr/>
          <a:lstStyle/>
          <a:p>
            <a:r>
              <a:rPr lang="en-US" dirty="0">
                <a:hlinkClick r:id="rId2"/>
              </a:rPr>
              <a:t>iolmeda@massdevelopment.com</a:t>
            </a:r>
            <a:endParaRPr lang="en-US" dirty="0"/>
          </a:p>
          <a:p>
            <a:r>
              <a:rPr lang="en-US" dirty="0"/>
              <a:t>Twitter: @</a:t>
            </a:r>
            <a:r>
              <a:rPr lang="en-US"/>
              <a:t>MassDev</a:t>
            </a:r>
            <a:endParaRPr lang="en-US" dirty="0"/>
          </a:p>
          <a:p>
            <a:r>
              <a:rPr lang="en-US" dirty="0"/>
              <a:t>Instagram: @</a:t>
            </a:r>
            <a:r>
              <a:rPr lang="en-US" dirty="0" err="1"/>
              <a:t>my_tdi</a:t>
            </a:r>
            <a:endParaRPr lang="en-US" dirty="0"/>
          </a:p>
          <a:p>
            <a:r>
              <a:rPr lang="en-US" dirty="0"/>
              <a:t>LinkedIn: @</a:t>
            </a:r>
            <a:r>
              <a:rPr lang="en-US" dirty="0" err="1"/>
              <a:t>massdevelopment</a:t>
            </a: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5919" b="20398"/>
          <a:stretch/>
        </p:blipFill>
        <p:spPr>
          <a:xfrm>
            <a:off x="4495800" y="1517079"/>
            <a:ext cx="4068816" cy="2743200"/>
          </a:xfrm>
          <a:prstGeom prst="rect">
            <a:avLst/>
          </a:prstGeom>
        </p:spPr>
      </p:pic>
      <p:sp>
        <p:nvSpPr>
          <p:cNvPr id="6" name="TextBox 5"/>
          <p:cNvSpPr txBox="1"/>
          <p:nvPr/>
        </p:nvSpPr>
        <p:spPr>
          <a:xfrm>
            <a:off x="4441537" y="5370583"/>
            <a:ext cx="4343400" cy="369332"/>
          </a:xfrm>
          <a:prstGeom prst="rect">
            <a:avLst/>
          </a:prstGeom>
          <a:noFill/>
        </p:spPr>
        <p:txBody>
          <a:bodyPr wrap="square" rtlCol="0">
            <a:spAutoFit/>
          </a:bodyPr>
          <a:lstStyle/>
          <a:p>
            <a:r>
              <a:rPr lang="en-US" i="1" dirty="0"/>
              <a:t>Main South Business Association members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048000"/>
            <a:ext cx="3810000" cy="2691915"/>
          </a:xfrm>
          <a:prstGeom prst="rect">
            <a:avLst/>
          </a:prstGeom>
        </p:spPr>
      </p:pic>
    </p:spTree>
    <p:extLst>
      <p:ext uri="{BB962C8B-B14F-4D97-AF65-F5344CB8AC3E}">
        <p14:creationId xmlns:p14="http://schemas.microsoft.com/office/powerpoint/2010/main" val="1496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ECC6-6B61-A343-B5A1-B2DE80CD7C6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1002B8F-9740-C841-91BF-E44EA1C0B168}"/>
              </a:ext>
            </a:extLst>
          </p:cNvPr>
          <p:cNvSpPr>
            <a:spLocks noGrp="1"/>
          </p:cNvSpPr>
          <p:nvPr>
            <p:ph idx="1"/>
          </p:nvPr>
        </p:nvSpPr>
        <p:spPr>
          <a:xfrm>
            <a:off x="457200" y="1602947"/>
            <a:ext cx="8229600" cy="4210051"/>
          </a:xfrm>
        </p:spPr>
        <p:txBody>
          <a:bodyPr>
            <a:noAutofit/>
          </a:bodyPr>
          <a:lstStyle/>
          <a:p>
            <a:pPr marL="285750" indent="-285750"/>
            <a:r>
              <a:rPr lang="en-US" sz="1900" dirty="0" err="1"/>
              <a:t>MassDevelopment</a:t>
            </a:r>
            <a:r>
              <a:rPr lang="en-US" sz="1900" dirty="0"/>
              <a:t>, the state’s finance and development agency, works with businesses, nonprofits, banks, and communities to stimulate economic growth across MA.</a:t>
            </a:r>
          </a:p>
          <a:p>
            <a:pPr marL="0" indent="0">
              <a:buNone/>
            </a:pPr>
            <a:endParaRPr lang="en-US" sz="1100" dirty="0"/>
          </a:p>
          <a:p>
            <a:pPr marL="285750" indent="-285750"/>
            <a:r>
              <a:rPr lang="en-US" sz="1900" dirty="0"/>
              <a:t>MassDevelopment’s Transformative Development Initiative (TDI) is a program for Gateway Cities designed to accelerate economic growth within focused districts. </a:t>
            </a:r>
            <a:br>
              <a:rPr lang="en-US" sz="1900" dirty="0"/>
            </a:br>
            <a:endParaRPr lang="en-US" sz="1100" dirty="0"/>
          </a:p>
          <a:p>
            <a:pPr marL="285750" indent="-285750"/>
            <a:r>
              <a:rPr lang="en-US" sz="1900" dirty="0"/>
              <a:t>The vision of the Worcester TDI partnership – including City of Worcester, Clark University, the Main South Community Development Corporation (CDC), YMCA of Central Mass, Regional Environmental Council (REC), business owners &amp; residents – is to shift perceptions of Main South and further build a diverse, vibrant, and walkable neighborhood by engaging local business and property owners, </a:t>
            </a:r>
            <a:r>
              <a:rPr lang="en-US" sz="1900" b="1" dirty="0"/>
              <a:t>organizing a business association</a:t>
            </a:r>
            <a:r>
              <a:rPr lang="en-US" sz="1900" dirty="0"/>
              <a:t>, and developing strategic reuse plans for vacant sites. </a:t>
            </a:r>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spTree>
    <p:extLst>
      <p:ext uri="{BB962C8B-B14F-4D97-AF65-F5344CB8AC3E}">
        <p14:creationId xmlns:p14="http://schemas.microsoft.com/office/powerpoint/2010/main" val="59984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TDI Main South Map</a:t>
            </a:r>
          </a:p>
        </p:txBody>
      </p:sp>
      <p:pic>
        <p:nvPicPr>
          <p:cNvPr id="5" name="Picture 4"/>
          <p:cNvPicPr>
            <a:picLocks noChangeAspect="1"/>
          </p:cNvPicPr>
          <p:nvPr/>
        </p:nvPicPr>
        <p:blipFill>
          <a:blip r:embed="rId3"/>
          <a:stretch>
            <a:fillRect/>
          </a:stretch>
        </p:blipFill>
        <p:spPr>
          <a:xfrm>
            <a:off x="5562600" y="533400"/>
            <a:ext cx="1481194" cy="786543"/>
          </a:xfrm>
          <a:prstGeom prst="rect">
            <a:avLst/>
          </a:prstGeom>
        </p:spPr>
      </p:pic>
      <p:sp>
        <p:nvSpPr>
          <p:cNvPr id="3" name="TextBox 2"/>
          <p:cNvSpPr txBox="1"/>
          <p:nvPr/>
        </p:nvSpPr>
        <p:spPr>
          <a:xfrm>
            <a:off x="304800" y="1905000"/>
            <a:ext cx="3505200" cy="3657600"/>
          </a:xfrm>
          <a:prstGeom prst="rect">
            <a:avLst/>
          </a:prstGeom>
          <a:noFill/>
        </p:spPr>
        <p:txBody>
          <a:bodyPr wrap="square" rtlCol="0">
            <a:spAutoFit/>
          </a:bodyPr>
          <a:lstStyle/>
          <a:p>
            <a:endParaRPr lang="en-US" dirty="0"/>
          </a:p>
        </p:txBody>
      </p:sp>
      <p:pic>
        <p:nvPicPr>
          <p:cNvPr id="8" name="Content Placeholder 7"/>
          <p:cNvPicPr>
            <a:picLocks noGrp="1" noChangeAspect="1"/>
          </p:cNvPicPr>
          <p:nvPr>
            <p:ph idx="1"/>
          </p:nvPr>
        </p:nvPicPr>
        <p:blipFill>
          <a:blip r:embed="rId4"/>
          <a:stretch>
            <a:fillRect/>
          </a:stretch>
        </p:blipFill>
        <p:spPr>
          <a:xfrm>
            <a:off x="1066800" y="1905000"/>
            <a:ext cx="7034382" cy="396788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551" y="1574586"/>
            <a:ext cx="2016685" cy="1730059"/>
          </a:xfrm>
          <a:prstGeom prst="rect">
            <a:avLst/>
          </a:prstGeom>
        </p:spPr>
      </p:pic>
      <p:sp>
        <p:nvSpPr>
          <p:cNvPr id="10" name="TextBox 9"/>
          <p:cNvSpPr txBox="1"/>
          <p:nvPr/>
        </p:nvSpPr>
        <p:spPr>
          <a:xfrm>
            <a:off x="7467600" y="3810000"/>
            <a:ext cx="1094117" cy="307777"/>
          </a:xfrm>
          <a:prstGeom prst="rect">
            <a:avLst/>
          </a:prstGeom>
          <a:noFill/>
        </p:spPr>
        <p:txBody>
          <a:bodyPr wrap="square" rtlCol="0">
            <a:spAutoFit/>
          </a:bodyPr>
          <a:lstStyle/>
          <a:p>
            <a:r>
              <a:rPr lang="en-US" sz="1400" dirty="0"/>
              <a:t>Downtown</a:t>
            </a:r>
          </a:p>
        </p:txBody>
      </p:sp>
      <p:sp>
        <p:nvSpPr>
          <p:cNvPr id="11" name="TextBox 10"/>
          <p:cNvSpPr txBox="1"/>
          <p:nvPr/>
        </p:nvSpPr>
        <p:spPr>
          <a:xfrm>
            <a:off x="76200" y="3962400"/>
            <a:ext cx="1371600" cy="292388"/>
          </a:xfrm>
          <a:prstGeom prst="rect">
            <a:avLst/>
          </a:prstGeom>
          <a:noFill/>
        </p:spPr>
        <p:txBody>
          <a:bodyPr wrap="square" rtlCol="0">
            <a:spAutoFit/>
          </a:bodyPr>
          <a:lstStyle/>
          <a:p>
            <a:r>
              <a:rPr lang="en-US" sz="1300" dirty="0"/>
              <a:t>Webster Square</a:t>
            </a:r>
          </a:p>
        </p:txBody>
      </p:sp>
    </p:spTree>
    <p:extLst>
      <p:ext uri="{BB962C8B-B14F-4D97-AF65-F5344CB8AC3E}">
        <p14:creationId xmlns:p14="http://schemas.microsoft.com/office/powerpoint/2010/main" val="295473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E326-AE7D-F942-9D23-2AB9C9B16020}"/>
              </a:ext>
            </a:extLst>
          </p:cNvPr>
          <p:cNvSpPr>
            <a:spLocks noGrp="1"/>
          </p:cNvSpPr>
          <p:nvPr>
            <p:ph type="title"/>
          </p:nvPr>
        </p:nvSpPr>
        <p:spPr/>
        <p:txBody>
          <a:bodyPr>
            <a:noAutofit/>
          </a:bodyPr>
          <a:lstStyle/>
          <a:p>
            <a:r>
              <a:rPr lang="en-US" dirty="0"/>
              <a:t>Context</a:t>
            </a:r>
          </a:p>
        </p:txBody>
      </p:sp>
      <p:sp>
        <p:nvSpPr>
          <p:cNvPr id="3" name="Content Placeholder 2">
            <a:extLst>
              <a:ext uri="{FF2B5EF4-FFF2-40B4-BE49-F238E27FC236}">
                <a16:creationId xmlns:a16="http://schemas.microsoft.com/office/drawing/2014/main" id="{A8A097C5-8059-7140-BBB3-DA8F41393BF3}"/>
              </a:ext>
            </a:extLst>
          </p:cNvPr>
          <p:cNvSpPr>
            <a:spLocks noGrp="1"/>
          </p:cNvSpPr>
          <p:nvPr>
            <p:ph idx="1"/>
          </p:nvPr>
        </p:nvSpPr>
        <p:spPr>
          <a:xfrm>
            <a:off x="304800" y="1736185"/>
            <a:ext cx="4419600" cy="4207415"/>
          </a:xfrm>
        </p:spPr>
        <p:txBody>
          <a:bodyPr>
            <a:noAutofit/>
          </a:bodyPr>
          <a:lstStyle/>
          <a:p>
            <a:pPr marL="285750" indent="-285750"/>
            <a:r>
              <a:rPr lang="en-US" sz="1800" dirty="0"/>
              <a:t>The Main South Business Association (MSBA), created in 2019, is a network of local small business owners who are collaborating to strengthen individual businesses, improve the neighborhood through events and activities, and bring more positive attention to the district.</a:t>
            </a:r>
          </a:p>
          <a:p>
            <a:pPr marL="0" indent="0">
              <a:buNone/>
            </a:pPr>
            <a:endParaRPr lang="en-US" sz="1800" dirty="0">
              <a:solidFill>
                <a:srgbClr val="FF0000"/>
              </a:solidFill>
            </a:endParaRPr>
          </a:p>
          <a:p>
            <a:pPr marL="285750" indent="-285750"/>
            <a:r>
              <a:rPr lang="en-US" sz="1800" dirty="0"/>
              <a:t>Main South has 87 small businesses; one-on-one introductory meetings with business owners revealed the need for a formal business association to facilitate communication and help turn ideas into tangible results. </a:t>
            </a:r>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524000"/>
            <a:ext cx="4343400" cy="4267200"/>
          </a:xfrm>
          <a:prstGeom prst="rect">
            <a:avLst/>
          </a:prstGeom>
        </p:spPr>
      </p:pic>
    </p:spTree>
    <p:extLst>
      <p:ext uri="{BB962C8B-B14F-4D97-AF65-F5344CB8AC3E}">
        <p14:creationId xmlns:p14="http://schemas.microsoft.com/office/powerpoint/2010/main" val="76957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27EC-BB1D-614F-BEC3-304B184ED5AF}"/>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E251C7EA-3807-9342-BE27-CBF0073740CE}"/>
              </a:ext>
            </a:extLst>
          </p:cNvPr>
          <p:cNvSpPr>
            <a:spLocks noGrp="1"/>
          </p:cNvSpPr>
          <p:nvPr>
            <p:ph idx="1"/>
          </p:nvPr>
        </p:nvSpPr>
        <p:spPr>
          <a:xfrm>
            <a:off x="457200" y="1736185"/>
            <a:ext cx="4478146" cy="4076813"/>
          </a:xfrm>
        </p:spPr>
        <p:txBody>
          <a:bodyPr>
            <a:normAutofit fontScale="92500" lnSpcReduction="10000"/>
          </a:bodyPr>
          <a:lstStyle/>
          <a:p>
            <a:pPr marL="285750" indent="-285750"/>
            <a:r>
              <a:rPr lang="en-US" sz="1600" dirty="0"/>
              <a:t>The Main South Business Association (MSBA) serves small businesses in the greater Main South neighborhood. </a:t>
            </a:r>
          </a:p>
          <a:p>
            <a:pPr marL="285750" indent="-285750"/>
            <a:r>
              <a:rPr lang="en-US" sz="1600" dirty="0"/>
              <a:t>MSBA began as a group primarily for the Spanish-speaking business owners, and the group’s leadership is all bilingual.</a:t>
            </a:r>
          </a:p>
          <a:p>
            <a:pPr marL="285750" indent="-285750"/>
            <a:r>
              <a:rPr lang="en-US" sz="1600" dirty="0"/>
              <a:t>The group is now looking to better expand its programming for the multicultural district. MSBA members elected an executive committee.</a:t>
            </a:r>
          </a:p>
          <a:p>
            <a:pPr marL="285750" indent="-285750"/>
            <a:r>
              <a:rPr lang="en-US" sz="1600" dirty="0"/>
              <a:t>The Transformative Development Initiative (TDI) Fellow assists with many of the day-to-day functions. </a:t>
            </a:r>
          </a:p>
          <a:p>
            <a:pPr marL="285750" indent="-285750"/>
            <a:r>
              <a:rPr lang="en-US" sz="1600" dirty="0"/>
              <a:t>The Main South CDC received an Urban Agenda Grant to assist with further developing the organization.</a:t>
            </a:r>
          </a:p>
          <a:p>
            <a:pPr marL="285750" indent="-285750"/>
            <a:r>
              <a:rPr lang="en-US" sz="1600" dirty="0"/>
              <a:t>Donations from members; goal to create formal dues process &amp; membership application to help with sustainability.</a:t>
            </a:r>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342" y="1905000"/>
            <a:ext cx="3842312" cy="3505200"/>
          </a:xfrm>
          <a:prstGeom prst="rect">
            <a:avLst/>
          </a:prstGeom>
        </p:spPr>
      </p:pic>
    </p:spTree>
    <p:extLst>
      <p:ext uri="{BB962C8B-B14F-4D97-AF65-F5344CB8AC3E}">
        <p14:creationId xmlns:p14="http://schemas.microsoft.com/office/powerpoint/2010/main" val="352984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2A6E-C2C6-6744-BC72-E5B55A4F3EC2}"/>
              </a:ext>
            </a:extLst>
          </p:cNvPr>
          <p:cNvSpPr>
            <a:spLocks noGrp="1"/>
          </p:cNvSpPr>
          <p:nvPr>
            <p:ph type="title"/>
          </p:nvPr>
        </p:nvSpPr>
        <p:spPr/>
        <p:txBody>
          <a:bodyPr/>
          <a:lstStyle/>
          <a:p>
            <a:r>
              <a:rPr lang="en-US" dirty="0"/>
              <a:t>Results</a:t>
            </a:r>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sp>
        <p:nvSpPr>
          <p:cNvPr id="9" name="TextBox 8"/>
          <p:cNvSpPr txBox="1"/>
          <p:nvPr/>
        </p:nvSpPr>
        <p:spPr>
          <a:xfrm>
            <a:off x="457200" y="1676400"/>
            <a:ext cx="8153400" cy="353943"/>
          </a:xfrm>
          <a:prstGeom prst="rect">
            <a:avLst/>
          </a:prstGeom>
          <a:noFill/>
        </p:spPr>
        <p:txBody>
          <a:bodyPr wrap="square" rtlCol="0">
            <a:spAutoFit/>
          </a:bodyPr>
          <a:lstStyle/>
          <a:p>
            <a:pPr marL="285750" indent="-285750"/>
            <a:r>
              <a:rPr lang="en-US" sz="1700" dirty="0"/>
              <a:t>The Main South Business Association (MSBA) is comprised of 22 small business owners</a:t>
            </a:r>
          </a:p>
        </p:txBody>
      </p:sp>
      <p:graphicFrame>
        <p:nvGraphicFramePr>
          <p:cNvPr id="8" name="Chart 7"/>
          <p:cNvGraphicFramePr>
            <a:graphicFrameLocks/>
          </p:cNvGraphicFramePr>
          <p:nvPr>
            <p:extLst>
              <p:ext uri="{D42A27DB-BD31-4B8C-83A1-F6EECF244321}">
                <p14:modId xmlns:p14="http://schemas.microsoft.com/office/powerpoint/2010/main" val="427737427"/>
              </p:ext>
            </p:extLst>
          </p:nvPr>
        </p:nvGraphicFramePr>
        <p:xfrm>
          <a:off x="1981200" y="2030343"/>
          <a:ext cx="5334000" cy="3837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232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2A6E-C2C6-6744-BC72-E5B55A4F3EC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FD993660-6A60-E544-A876-406D17FA8A4F}"/>
              </a:ext>
            </a:extLst>
          </p:cNvPr>
          <p:cNvSpPr>
            <a:spLocks noGrp="1"/>
          </p:cNvSpPr>
          <p:nvPr>
            <p:ph idx="1"/>
          </p:nvPr>
        </p:nvSpPr>
        <p:spPr>
          <a:xfrm>
            <a:off x="228600" y="1736185"/>
            <a:ext cx="4495800" cy="4131215"/>
          </a:xfrm>
        </p:spPr>
        <p:txBody>
          <a:bodyPr>
            <a:noAutofit/>
          </a:bodyPr>
          <a:lstStyle/>
          <a:p>
            <a:pPr marL="285750" indent="-285750"/>
            <a:r>
              <a:rPr lang="en-US" sz="1800" dirty="0"/>
              <a:t>Programming has included:</a:t>
            </a:r>
          </a:p>
          <a:p>
            <a:pPr marL="685800" lvl="1"/>
            <a:r>
              <a:rPr lang="en-US" sz="1800" dirty="0"/>
              <a:t>Back-to-school event</a:t>
            </a:r>
          </a:p>
          <a:p>
            <a:pPr marL="685800" lvl="1"/>
            <a:r>
              <a:rPr lang="en-US" sz="1800" dirty="0" err="1"/>
              <a:t>Feliz</a:t>
            </a:r>
            <a:r>
              <a:rPr lang="en-US" sz="1800" dirty="0"/>
              <a:t> </a:t>
            </a:r>
            <a:r>
              <a:rPr lang="en-US" sz="1800" dirty="0" err="1"/>
              <a:t>Navidad</a:t>
            </a:r>
            <a:r>
              <a:rPr lang="en-US" sz="1800" dirty="0"/>
              <a:t> </a:t>
            </a:r>
            <a:r>
              <a:rPr lang="en-US" sz="1800" dirty="0" err="1"/>
              <a:t>placemaking</a:t>
            </a:r>
            <a:r>
              <a:rPr lang="en-US" sz="1800" dirty="0"/>
              <a:t>; holiday-themed artwork &amp; lighting to help increase foot traffic to local businesses</a:t>
            </a:r>
          </a:p>
          <a:p>
            <a:pPr marL="285750" indent="-285750"/>
            <a:r>
              <a:rPr lang="en-US" sz="1800" dirty="0"/>
              <a:t>When COVID-19 hit, MSBA communicated financial resources to local business owners to help them stay afloat &amp; organized restaurants to donate food to first responders and other community members in need.</a:t>
            </a:r>
          </a:p>
          <a:p>
            <a:pPr marL="285750" indent="-285750"/>
            <a:r>
              <a:rPr lang="en-US" sz="1800" dirty="0"/>
              <a:t>Receiving technical assistance helps to formalize an ongoing process for the association.</a:t>
            </a:r>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733800"/>
            <a:ext cx="3886200" cy="2209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1477992"/>
            <a:ext cx="3886200" cy="2302151"/>
          </a:xfrm>
          <a:prstGeom prst="rect">
            <a:avLst/>
          </a:prstGeom>
        </p:spPr>
      </p:pic>
    </p:spTree>
    <p:extLst>
      <p:ext uri="{BB962C8B-B14F-4D97-AF65-F5344CB8AC3E}">
        <p14:creationId xmlns:p14="http://schemas.microsoft.com/office/powerpoint/2010/main" val="413673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A4FE-4036-5542-BCAC-C8D70565CEF8}"/>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A559E600-3F02-9C46-8435-48267F6668A3}"/>
              </a:ext>
            </a:extLst>
          </p:cNvPr>
          <p:cNvSpPr>
            <a:spLocks noGrp="1"/>
          </p:cNvSpPr>
          <p:nvPr>
            <p:ph idx="1"/>
          </p:nvPr>
        </p:nvSpPr>
        <p:spPr>
          <a:xfrm>
            <a:off x="457200" y="1736185"/>
            <a:ext cx="4572000" cy="4076813"/>
          </a:xfrm>
        </p:spPr>
        <p:txBody>
          <a:bodyPr>
            <a:normAutofit/>
          </a:bodyPr>
          <a:lstStyle/>
          <a:p>
            <a:pPr marL="285750" indent="-285750"/>
            <a:r>
              <a:rPr lang="en-US" sz="1900" dirty="0"/>
              <a:t>Establish meeting schedule.</a:t>
            </a:r>
          </a:p>
          <a:p>
            <a:pPr marL="285750" indent="-285750"/>
            <a:r>
              <a:rPr lang="en-US" sz="1900" dirty="0"/>
              <a:t>Create branding &amp; logo.</a:t>
            </a:r>
          </a:p>
          <a:p>
            <a:pPr marL="285750" indent="-285750"/>
            <a:r>
              <a:rPr lang="en-US" sz="1900" dirty="0"/>
              <a:t>Goal to create a Main South business directory &amp; develop an MSBA website to market local businesses and services.</a:t>
            </a:r>
            <a:endParaRPr lang="en-US" sz="1900" dirty="0">
              <a:solidFill>
                <a:srgbClr val="FF0000"/>
              </a:solidFill>
            </a:endParaRPr>
          </a:p>
          <a:p>
            <a:pPr marL="285750" indent="-285750"/>
            <a:r>
              <a:rPr lang="en-US" sz="1900" dirty="0"/>
              <a:t>First, build relations and trust with business owners. </a:t>
            </a:r>
          </a:p>
          <a:p>
            <a:pPr marL="285750" indent="-285750"/>
            <a:r>
              <a:rPr lang="en-US" sz="1900" dirty="0"/>
              <a:t>Foster “team” mentality.</a:t>
            </a:r>
          </a:p>
          <a:p>
            <a:pPr marL="285750" indent="-285750"/>
            <a:r>
              <a:rPr lang="en-US" sz="1900" dirty="0"/>
              <a:t>No cookie-cutter model for neighborhood associations; find out what brings your neighbors together.</a:t>
            </a:r>
          </a:p>
          <a:p>
            <a:pPr marL="285750" indent="-285750"/>
            <a:endParaRPr lang="en-US" dirty="0">
              <a:solidFill>
                <a:srgbClr val="FF0000"/>
              </a:solidFill>
            </a:endParaRPr>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1" y="1568441"/>
            <a:ext cx="1961368" cy="1174759"/>
          </a:xfrm>
          <a:prstGeom prst="rect">
            <a:avLst/>
          </a:prstGeom>
        </p:spPr>
      </p:pic>
      <p:sp>
        <p:nvSpPr>
          <p:cNvPr id="6" name="TextBox 5"/>
          <p:cNvSpPr txBox="1"/>
          <p:nvPr/>
        </p:nvSpPr>
        <p:spPr>
          <a:xfrm>
            <a:off x="6687206" y="2362200"/>
            <a:ext cx="1923393" cy="507831"/>
          </a:xfrm>
          <a:prstGeom prst="rect">
            <a:avLst/>
          </a:prstGeom>
          <a:noFill/>
        </p:spPr>
        <p:txBody>
          <a:bodyPr wrap="square" rtlCol="0">
            <a:spAutoFit/>
          </a:bodyPr>
          <a:lstStyle/>
          <a:p>
            <a:r>
              <a:rPr lang="en-US" sz="900" dirty="0"/>
              <a:t>Complimentary by Creative You-</a:t>
            </a:r>
            <a:r>
              <a:rPr lang="en-US" sz="900" dirty="0" err="1"/>
              <a:t>nique</a:t>
            </a:r>
            <a:r>
              <a:rPr lang="en-US" sz="900" dirty="0"/>
              <a:t> Print Shop – Jessica  Reyes-Carrion</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2870031"/>
            <a:ext cx="3200400" cy="2997369"/>
          </a:xfrm>
          <a:prstGeom prst="rect">
            <a:avLst/>
          </a:prstGeom>
        </p:spPr>
      </p:pic>
    </p:spTree>
    <p:extLst>
      <p:ext uri="{BB962C8B-B14F-4D97-AF65-F5344CB8AC3E}">
        <p14:creationId xmlns:p14="http://schemas.microsoft.com/office/powerpoint/2010/main" val="291732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F604-C4FD-BF4D-80DD-B8C4DE76BB83}"/>
              </a:ext>
            </a:extLst>
          </p:cNvPr>
          <p:cNvSpPr>
            <a:spLocks noGrp="1"/>
          </p:cNvSpPr>
          <p:nvPr>
            <p:ph type="title"/>
          </p:nvPr>
        </p:nvSpPr>
        <p:spPr/>
        <p:txBody>
          <a:bodyPr/>
          <a:lstStyle/>
          <a:p>
            <a:r>
              <a:rPr lang="en-US" dirty="0"/>
              <a:t>Policy Implications</a:t>
            </a:r>
          </a:p>
        </p:txBody>
      </p:sp>
      <p:sp>
        <p:nvSpPr>
          <p:cNvPr id="3" name="Content Placeholder 2">
            <a:extLst>
              <a:ext uri="{FF2B5EF4-FFF2-40B4-BE49-F238E27FC236}">
                <a16:creationId xmlns:a16="http://schemas.microsoft.com/office/drawing/2014/main" id="{E0B257FD-E56C-5642-BAEA-2ABCDAB58D8D}"/>
              </a:ext>
            </a:extLst>
          </p:cNvPr>
          <p:cNvSpPr>
            <a:spLocks noGrp="1"/>
          </p:cNvSpPr>
          <p:nvPr>
            <p:ph idx="1"/>
          </p:nvPr>
        </p:nvSpPr>
        <p:spPr>
          <a:xfrm>
            <a:off x="457200" y="1736185"/>
            <a:ext cx="4191000" cy="4096709"/>
          </a:xfrm>
        </p:spPr>
        <p:txBody>
          <a:bodyPr>
            <a:normAutofit fontScale="85000" lnSpcReduction="10000"/>
          </a:bodyPr>
          <a:lstStyle/>
          <a:p>
            <a:pPr marL="285750" indent="-285750"/>
            <a:r>
              <a:rPr lang="en-US" dirty="0"/>
              <a:t>Helpful to have city/state recognize &amp; encourage efforts. </a:t>
            </a:r>
          </a:p>
          <a:p>
            <a:pPr marL="285750" indent="-285750"/>
            <a:r>
              <a:rPr lang="en-US" dirty="0" err="1"/>
              <a:t>MassDevelopment’s</a:t>
            </a:r>
            <a:r>
              <a:rPr lang="en-US" dirty="0"/>
              <a:t> Transformative Development Initiative (TDI) created TDI fellows, a position dedicated to building capacity in &amp; identifying resources for Gateway Cities like Worcester.</a:t>
            </a:r>
          </a:p>
          <a:p>
            <a:pPr marL="285750" indent="-285750"/>
            <a:r>
              <a:rPr lang="en-US" dirty="0"/>
              <a:t>Early technical assistance for group facilitation and small grants for implementing programming can help in getting groups like these off the ground. </a:t>
            </a:r>
          </a:p>
          <a:p>
            <a:pPr marL="285750" indent="-285750"/>
            <a:r>
              <a:rPr lang="en-US" dirty="0"/>
              <a:t>Would help to know more about what business association models look like and what can lead them to be sustainable long term. </a:t>
            </a:r>
          </a:p>
          <a:p>
            <a:endParaRPr lang="en-US" dirty="0"/>
          </a:p>
          <a:p>
            <a:pPr marL="285750" indent="-285750"/>
            <a:endParaRPr lang="en-US" dirty="0"/>
          </a:p>
        </p:txBody>
      </p:sp>
      <p:pic>
        <p:nvPicPr>
          <p:cNvPr id="4" name="Picture 3"/>
          <p:cNvPicPr>
            <a:picLocks noChangeAspect="1"/>
          </p:cNvPicPr>
          <p:nvPr/>
        </p:nvPicPr>
        <p:blipFill>
          <a:blip r:embed="rId3"/>
          <a:stretch>
            <a:fillRect/>
          </a:stretch>
        </p:blipFill>
        <p:spPr>
          <a:xfrm>
            <a:off x="5562600" y="533400"/>
            <a:ext cx="1481194" cy="786543"/>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133600"/>
            <a:ext cx="3962400" cy="2633932"/>
          </a:xfrm>
          <a:prstGeom prst="rect">
            <a:avLst/>
          </a:prstGeom>
        </p:spPr>
      </p:pic>
    </p:spTree>
    <p:extLst>
      <p:ext uri="{BB962C8B-B14F-4D97-AF65-F5344CB8AC3E}">
        <p14:creationId xmlns:p14="http://schemas.microsoft.com/office/powerpoint/2010/main" val="2812372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1317</Words>
  <Application>Microsoft Macintosh PowerPoint</Application>
  <PresentationFormat>On-screen Show (4:3)</PresentationFormat>
  <Paragraphs>96</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Gateway Cities Innovation Award</vt:lpstr>
      <vt:lpstr>Introduction</vt:lpstr>
      <vt:lpstr>TDI Main South Map</vt:lpstr>
      <vt:lpstr>Context</vt:lpstr>
      <vt:lpstr>Design</vt:lpstr>
      <vt:lpstr>Results</vt:lpstr>
      <vt:lpstr>Results</vt:lpstr>
      <vt:lpstr>Lessons Learned</vt:lpstr>
      <vt:lpstr>Policy Implications</vt:lpstr>
      <vt:lpstr>Contact Information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BBY804</dc:creator>
  <cp:lastModifiedBy>Meridith St Jean</cp:lastModifiedBy>
  <cp:revision>138</cp:revision>
  <dcterms:created xsi:type="dcterms:W3CDTF">2020-07-10T17:06:10Z</dcterms:created>
  <dcterms:modified xsi:type="dcterms:W3CDTF">2020-10-20T14:25:55Z</dcterms:modified>
</cp:coreProperties>
</file>