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62" r:id="rId2"/>
    <p:sldId id="264" r:id="rId3"/>
    <p:sldId id="263" r:id="rId4"/>
    <p:sldId id="265" r:id="rId5"/>
    <p:sldId id="266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68" r:id="rId14"/>
    <p:sldId id="276" r:id="rId15"/>
    <p:sldId id="269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5"/>
  </p:normalViewPr>
  <p:slideViewPr>
    <p:cSldViewPr>
      <p:cViewPr>
        <p:scale>
          <a:sx n="94" d="100"/>
          <a:sy n="94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26CD1C2-7E4B-684F-8A1F-38AD70529B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977A9D-281B-C245-9126-A94AA1CFCD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7FCBB-F43F-6941-B6B9-B6EA310978F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B9ADE-EA12-5443-88FF-A9F295CE58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B529F0-1092-F749-902B-D8BC2C033E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9AFB2-DDC9-BA47-80C6-848AFB17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4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/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CD98C55-CEBE-4A4D-A571-8AC19839B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1752600"/>
            <a:ext cx="6400800" cy="281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B936D200-A983-EC4D-92AB-4162808B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121401" cy="620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42ADEE3-42BD-E44A-85E7-F86AE61C94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4724400"/>
            <a:ext cx="8229600" cy="1371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612F78D-E3A0-9A4D-A4FF-556977D36D2B}"/>
              </a:ext>
            </a:extLst>
          </p:cNvPr>
          <p:cNvSpPr/>
          <p:nvPr userDrawn="1"/>
        </p:nvSpPr>
        <p:spPr>
          <a:xfrm>
            <a:off x="-31044" y="876302"/>
            <a:ext cx="564444" cy="342898"/>
          </a:xfrm>
          <a:prstGeom prst="rect">
            <a:avLst/>
          </a:prstGeom>
          <a:solidFill>
            <a:srgbClr val="2C7590"/>
          </a:solidFill>
          <a:ln>
            <a:solidFill>
              <a:srgbClr val="2C7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2C7590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70E79B-11C6-484A-B057-53E9402030F8}"/>
              </a:ext>
            </a:extLst>
          </p:cNvPr>
          <p:cNvSpPr txBox="1"/>
          <p:nvPr userDrawn="1"/>
        </p:nvSpPr>
        <p:spPr>
          <a:xfrm>
            <a:off x="3608439" y="6449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6404"/>
            <a:ext cx="6121401" cy="4571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CE603D-7345-B24F-819D-77D53E728B43}"/>
              </a:ext>
            </a:extLst>
          </p:cNvPr>
          <p:cNvSpPr/>
          <p:nvPr userDrawn="1"/>
        </p:nvSpPr>
        <p:spPr>
          <a:xfrm>
            <a:off x="-31044" y="876302"/>
            <a:ext cx="564444" cy="342898"/>
          </a:xfrm>
          <a:prstGeom prst="rect">
            <a:avLst/>
          </a:prstGeom>
          <a:solidFill>
            <a:srgbClr val="2C7590"/>
          </a:solidFill>
          <a:ln>
            <a:solidFill>
              <a:srgbClr val="2C7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2C759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15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9153"/>
            <a:ext cx="6121401" cy="4571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72706A-F1FB-1945-A40B-70A86864B210}"/>
              </a:ext>
            </a:extLst>
          </p:cNvPr>
          <p:cNvSpPr/>
          <p:nvPr userDrawn="1"/>
        </p:nvSpPr>
        <p:spPr>
          <a:xfrm>
            <a:off x="-31044" y="876302"/>
            <a:ext cx="564444" cy="342898"/>
          </a:xfrm>
          <a:prstGeom prst="rect">
            <a:avLst/>
          </a:prstGeom>
          <a:solidFill>
            <a:srgbClr val="2C7590"/>
          </a:solidFill>
          <a:ln>
            <a:solidFill>
              <a:srgbClr val="2C7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2C759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6047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48C775F6-988A-7247-8868-DE297D5B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4"/>
            <a:ext cx="6121401" cy="457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52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2AB4F93-B606-F849-A45D-85CBAC6A38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" y="6397140"/>
            <a:ext cx="2159549" cy="4557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000" y="800103"/>
            <a:ext cx="6121401" cy="457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6185"/>
            <a:ext cx="8229600" cy="4076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9C4AFAA-BC68-6D49-ADF1-C24CAFB098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33285"/>
            <a:ext cx="2068690" cy="11622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F2FA4B2-B997-A649-9F23-CC9321CE611B}"/>
              </a:ext>
            </a:extLst>
          </p:cNvPr>
          <p:cNvCxnSpPr>
            <a:cxnSpLocks/>
          </p:cNvCxnSpPr>
          <p:nvPr userDrawn="1"/>
        </p:nvCxnSpPr>
        <p:spPr>
          <a:xfrm>
            <a:off x="64910" y="1449750"/>
            <a:ext cx="885049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A23C6BB-CEBF-544A-B2A0-7308665B4A92}"/>
              </a:ext>
            </a:extLst>
          </p:cNvPr>
          <p:cNvCxnSpPr>
            <a:cxnSpLocks/>
          </p:cNvCxnSpPr>
          <p:nvPr userDrawn="1"/>
        </p:nvCxnSpPr>
        <p:spPr>
          <a:xfrm>
            <a:off x="64910" y="5943600"/>
            <a:ext cx="885049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5F2EB1-2571-8243-A838-41103572A7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6019800"/>
            <a:ext cx="1714500" cy="646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8358CC-954B-5F41-BB84-32E14D2E02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94" y="6053670"/>
            <a:ext cx="1977247" cy="455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1511658-BB60-4A45-9CB6-1574A79000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36" y="6397140"/>
            <a:ext cx="2188864" cy="533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DB6D758-469E-124A-82AD-0746466F59D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943600"/>
            <a:ext cx="1828800" cy="7277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12B7354-7FC0-4044-9720-FDF7AF826C6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40" y="170791"/>
            <a:ext cx="1202760" cy="12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5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49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D4E2DF-62E6-0A47-8067-3BFC3599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CULTURAL INCLUSION PROGRAM </a:t>
            </a:r>
            <a:br>
              <a:rPr lang="en-US" dirty="0"/>
            </a:br>
            <a:r>
              <a:rPr lang="en-US" dirty="0"/>
              <a:t>FOR</a:t>
            </a:r>
            <a:r>
              <a:rPr lang="en-US" b="0" dirty="0"/>
              <a:t> </a:t>
            </a:r>
            <a:r>
              <a:rPr lang="en-US" dirty="0"/>
              <a:t>NON-PROFIT BOARDS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EB2AE1-2837-1549-BDD0-52FD51CCF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38600"/>
            <a:ext cx="9144000" cy="1371600"/>
          </a:xfrm>
        </p:spPr>
        <p:txBody>
          <a:bodyPr/>
          <a:lstStyle/>
          <a:p>
            <a:r>
              <a:rPr lang="en-US" dirty="0"/>
              <a:t>Joan Kulash</a:t>
            </a:r>
          </a:p>
          <a:p>
            <a:r>
              <a:rPr lang="en-US" dirty="0"/>
              <a:t>Executive Director, Community InRoads</a:t>
            </a:r>
          </a:p>
          <a:p>
            <a:r>
              <a:rPr lang="en-US" dirty="0"/>
              <a:t>10/08/20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0D44214-B0AA-8F4A-A12B-896F2511E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67" y="1676400"/>
            <a:ext cx="4904014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3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AA4FE-4036-5542-BCAC-C8D70565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1247903"/>
            <a:ext cx="6121401" cy="457196"/>
          </a:xfrm>
        </p:spPr>
        <p:txBody>
          <a:bodyPr/>
          <a:lstStyle/>
          <a:p>
            <a:r>
              <a:rPr lang="en-US" dirty="0"/>
              <a:t>DIVERSITY  IS  MORE  THAN  A CHECKBOX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9E600-3F02-9C46-8435-48267F66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076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Goals of program</a:t>
            </a:r>
            <a:r>
              <a:rPr lang="en-US" u="sng" dirty="0"/>
              <a:t>:</a:t>
            </a:r>
            <a:endParaRPr lang="en-US" b="1" u="sng" dirty="0"/>
          </a:p>
          <a:p>
            <a:r>
              <a:rPr lang="en-US" dirty="0"/>
              <a:t>Recruit, train, &amp; place professionals of color on nonprofit Boards</a:t>
            </a:r>
          </a:p>
          <a:p>
            <a:r>
              <a:rPr lang="en-US" dirty="0"/>
              <a:t>Retain and </a:t>
            </a:r>
            <a:r>
              <a:rPr lang="en-US" u="sng" dirty="0"/>
              <a:t>engage</a:t>
            </a:r>
            <a:endParaRPr lang="en-US" dirty="0"/>
          </a:p>
          <a:p>
            <a:r>
              <a:rPr lang="en-US" dirty="0"/>
              <a:t>Build </a:t>
            </a:r>
            <a:r>
              <a:rPr lang="en-US" dirty="0" smtClean="0"/>
              <a:t>relationships:   </a:t>
            </a:r>
            <a:r>
              <a:rPr lang="en-US" dirty="0"/>
              <a:t>A larger “we”</a:t>
            </a:r>
          </a:p>
          <a:p>
            <a:r>
              <a:rPr lang="en-US" dirty="0"/>
              <a:t>Must create Board cultures that are diverse, </a:t>
            </a:r>
            <a:r>
              <a:rPr lang="en-US" b="1" u="sng" dirty="0"/>
              <a:t>welcoming</a:t>
            </a:r>
            <a:r>
              <a:rPr lang="en-US" dirty="0"/>
              <a:t> and </a:t>
            </a:r>
            <a:r>
              <a:rPr lang="en-US" b="1" u="sng" dirty="0"/>
              <a:t>inclusive</a:t>
            </a:r>
          </a:p>
        </p:txBody>
      </p:sp>
      <p:pic>
        <p:nvPicPr>
          <p:cNvPr id="10242" name="Picture 2" descr="Isn't that Just Good Management? | Diversity Journal">
            <a:extLst>
              <a:ext uri="{FF2B5EF4-FFF2-40B4-BE49-F238E27FC236}">
                <a16:creationId xmlns:a16="http://schemas.microsoft.com/office/drawing/2014/main" xmlns="" id="{4B21FB75-43AE-C549-BDAF-1F73BE8D6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50920"/>
            <a:ext cx="34671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AA4FE-4036-5542-BCAC-C8D70565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1247903"/>
            <a:ext cx="6121401" cy="457196"/>
          </a:xfrm>
        </p:spPr>
        <p:txBody>
          <a:bodyPr/>
          <a:lstStyle/>
          <a:p>
            <a:r>
              <a:rPr lang="en-US" dirty="0"/>
              <a:t>RECRUITING  PROFESSIONALS  OF  </a:t>
            </a:r>
            <a:br>
              <a:rPr lang="en-US" dirty="0"/>
            </a:br>
            <a:r>
              <a:rPr lang="en-US" dirty="0"/>
              <a:t>COLOR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9E600-3F02-9C46-8435-48267F66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0768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Attend 1-2 hour interview:</a:t>
            </a:r>
            <a:br>
              <a:rPr lang="en-US" b="1" u="sng" dirty="0"/>
            </a:br>
            <a:endParaRPr lang="en-US" dirty="0"/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Live, work or have roots in </a:t>
            </a:r>
            <a:r>
              <a:rPr lang="en-US" dirty="0" smtClean="0"/>
              <a:t>Lawrence or Haverhill</a:t>
            </a:r>
            <a:endParaRPr lang="en-US" dirty="0"/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Professional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Have skills needed by non-profit Board or committee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Have time to attend 100% of sessions and follow-on Board work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Fill out application: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FINAL DECISION</a:t>
            </a:r>
            <a:r>
              <a:rPr lang="en-US" dirty="0"/>
              <a:t>:  Nominating committee (subset of Steering Committee)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958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AA4FE-4036-5542-BCAC-C8D70565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1247903"/>
            <a:ext cx="6121401" cy="457196"/>
          </a:xfrm>
        </p:spPr>
        <p:txBody>
          <a:bodyPr/>
          <a:lstStyle/>
          <a:p>
            <a:r>
              <a:rPr lang="en-US" dirty="0"/>
              <a:t>RECRUITING  PROFESSIONALS  OF  </a:t>
            </a:r>
            <a:br>
              <a:rPr lang="en-US" dirty="0"/>
            </a:br>
            <a:r>
              <a:rPr lang="en-US" dirty="0"/>
              <a:t>COLOR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9E600-3F02-9C46-8435-48267F66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076813"/>
          </a:xfrm>
        </p:spPr>
        <p:txBody>
          <a:bodyPr>
            <a:norm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en-US" dirty="0"/>
              <a:t>Stable, “non-toxic”   </a:t>
            </a:r>
            <a:endParaRPr lang="en-US" dirty="0" smtClean="0"/>
          </a:p>
          <a:p>
            <a:pPr fontAlgn="base">
              <a:buFont typeface="Wingdings" pitchFamily="2" charset="2"/>
              <a:buChar char="ü"/>
            </a:pPr>
            <a:endParaRPr lang="en-US" sz="1000" dirty="0"/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Directors &amp; Officers </a:t>
            </a:r>
            <a:r>
              <a:rPr lang="en-US" dirty="0" smtClean="0"/>
              <a:t>insurance</a:t>
            </a:r>
          </a:p>
          <a:p>
            <a:pPr marL="0" indent="0" fontAlgn="base">
              <a:buNone/>
            </a:pPr>
            <a:endParaRPr lang="en-US" sz="1000" dirty="0"/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Send 1-3 representatives to </a:t>
            </a:r>
            <a:r>
              <a:rPr lang="en-US" u="sng" dirty="0"/>
              <a:t>all</a:t>
            </a:r>
            <a:r>
              <a:rPr lang="en-US" dirty="0"/>
              <a:t> sessions </a:t>
            </a:r>
            <a:endParaRPr lang="en-US" sz="1000" dirty="0"/>
          </a:p>
          <a:p>
            <a:pPr fontAlgn="base">
              <a:buFont typeface="Wingdings" pitchFamily="2" charset="2"/>
              <a:buChar char="ü"/>
            </a:pPr>
            <a:endParaRPr lang="en-US" sz="1000" dirty="0"/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Provide tours and interviews to interested </a:t>
            </a:r>
            <a:r>
              <a:rPr lang="en-US" dirty="0" smtClean="0"/>
              <a:t>recruits</a:t>
            </a:r>
          </a:p>
          <a:p>
            <a:pPr marL="0" indent="0" fontAlgn="base">
              <a:buNone/>
            </a:pPr>
            <a:endParaRPr lang="en-US" sz="1000" dirty="0"/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**Assign </a:t>
            </a:r>
            <a:r>
              <a:rPr lang="en-US" dirty="0" smtClean="0"/>
              <a:t>mentor/partner </a:t>
            </a:r>
            <a:r>
              <a:rPr lang="en-US" dirty="0"/>
              <a:t>for each new </a:t>
            </a:r>
            <a:r>
              <a:rPr lang="en-US" dirty="0" smtClean="0"/>
              <a:t>recruit</a:t>
            </a:r>
          </a:p>
          <a:p>
            <a:pPr fontAlgn="base">
              <a:buFont typeface="Wingdings" pitchFamily="2" charset="2"/>
              <a:buChar char="ü"/>
            </a:pPr>
            <a:endParaRPr lang="en-US" sz="1000" dirty="0"/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Consider ways to develop inclusive Board culture</a:t>
            </a:r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6208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0F604-C4FD-BF4D-80DD-B8C4DE76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38758"/>
            <a:ext cx="6121401" cy="457196"/>
          </a:xfrm>
        </p:spPr>
        <p:txBody>
          <a:bodyPr/>
          <a:lstStyle/>
          <a:p>
            <a:r>
              <a:rPr lang="en-US" sz="2700" dirty="0"/>
              <a:t>INTERACTIVE TRAININGS ON BOARD GOVERNANCE &amp; INCLUSION</a:t>
            </a:r>
            <a:r>
              <a:rPr lang="en-US" sz="2700" b="0" dirty="0"/>
              <a:t/>
            </a:r>
            <a:br>
              <a:rPr lang="en-US" sz="2700" b="0" dirty="0"/>
            </a:b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B257FD-E56C-5642-BAEA-2ABCDAB58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35845"/>
            <a:ext cx="8229600" cy="40768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BOARD REPS &amp; RECRUITS ATTEND TOGETHER AS A COHORT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06E974B4-DD2C-D649-8AD4-10303312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0" y="2052764"/>
            <a:ext cx="2485612" cy="186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xmlns="" id="{2E38EE56-0058-E143-9666-EFCF25F44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2926603" cy="219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xmlns="" id="{07F766D8-A6D5-7343-9DB4-C48A32E0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2332557" cy="174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xmlns="" id="{6A587626-AB28-E540-B7E3-3D50EBE5C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50" y="3005188"/>
            <a:ext cx="2815400" cy="21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3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0F604-C4FD-BF4D-80DD-B8C4DE76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38758"/>
            <a:ext cx="6121401" cy="457196"/>
          </a:xfrm>
        </p:spPr>
        <p:txBody>
          <a:bodyPr/>
          <a:lstStyle/>
          <a:p>
            <a:r>
              <a:rPr lang="en-US" dirty="0"/>
              <a:t>TRAININGS  DELIVERED  BY </a:t>
            </a:r>
            <a:br>
              <a:rPr lang="en-US" dirty="0"/>
            </a:br>
            <a:r>
              <a:rPr lang="en-US" dirty="0"/>
              <a:t>SUBJECT MATTER EXPERTS</a:t>
            </a: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700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B32FDE23-1F3D-AF4B-AAD7-EB4A38B9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7" y="1587075"/>
            <a:ext cx="2554605" cy="191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xmlns="" id="{B50A30B4-068C-A646-B8EF-750919B8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4" y="3657600"/>
            <a:ext cx="2554605" cy="191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xmlns="" id="{3BD23908-0767-9444-9E72-121B681F3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11230"/>
            <a:ext cx="2774373" cy="184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mage may contain: 1 person, standing, suit and indoor">
            <a:extLst>
              <a:ext uri="{FF2B5EF4-FFF2-40B4-BE49-F238E27FC236}">
                <a16:creationId xmlns:a16="http://schemas.microsoft.com/office/drawing/2014/main" xmlns="" id="{5523E840-FC37-354C-92F1-4DEEA3D7B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6"/>
          <a:stretch/>
        </p:blipFill>
        <p:spPr bwMode="auto">
          <a:xfrm>
            <a:off x="3810000" y="3844489"/>
            <a:ext cx="2930853" cy="17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801F13-E47C-CB47-B9A9-4BC9DFF89FE1}"/>
              </a:ext>
            </a:extLst>
          </p:cNvPr>
          <p:cNvSpPr/>
          <p:nvPr/>
        </p:nvSpPr>
        <p:spPr>
          <a:xfrm>
            <a:off x="3434482" y="2009840"/>
            <a:ext cx="115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Klein Hornig, LLC</a:t>
            </a:r>
            <a:endParaRPr lang="en-US" sz="1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C0F35F-1063-7748-81A6-3372CE2FD8B3}"/>
              </a:ext>
            </a:extLst>
          </p:cNvPr>
          <p:cNvSpPr/>
          <p:nvPr/>
        </p:nvSpPr>
        <p:spPr>
          <a:xfrm>
            <a:off x="5630831" y="3550652"/>
            <a:ext cx="26238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Co-Creating Communities of Practice</a:t>
            </a:r>
            <a:endParaRPr lang="en-US" sz="1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257FD0-1448-2B4D-A0CF-3F6F67B42144}"/>
              </a:ext>
            </a:extLst>
          </p:cNvPr>
          <p:cNvSpPr/>
          <p:nvPr/>
        </p:nvSpPr>
        <p:spPr>
          <a:xfrm>
            <a:off x="6792346" y="4364455"/>
            <a:ext cx="17787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Richard R Blain &amp; Assoc</a:t>
            </a:r>
            <a:endParaRPr lang="en-US" sz="1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F8EB68A-7F42-1E47-AF44-009768048A2E}"/>
              </a:ext>
            </a:extLst>
          </p:cNvPr>
          <p:cNvSpPr/>
          <p:nvPr/>
        </p:nvSpPr>
        <p:spPr>
          <a:xfrm>
            <a:off x="85563" y="5601331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Barrett &amp; </a:t>
            </a:r>
            <a:r>
              <a:rPr lang="en-US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Scibelli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 CPA, YMCA’s CFO</a:t>
            </a:r>
            <a:endParaRPr lang="en-US" sz="1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2A0D7-2A1E-C440-B3A8-C609B420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6121401" cy="457196"/>
          </a:xfrm>
        </p:spPr>
        <p:txBody>
          <a:bodyPr/>
          <a:lstStyle/>
          <a:p>
            <a:r>
              <a:rPr lang="en-US" dirty="0"/>
              <a:t>THANK YOU TO WORKSHOP INSTRUCTORS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A6B70-D76E-F34B-A983-777D2DB8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1600" y="1752600"/>
            <a:ext cx="9220200" cy="4275408"/>
          </a:xfrm>
        </p:spPr>
        <p:txBody>
          <a:bodyPr>
            <a:noAutofit/>
          </a:bodyPr>
          <a:lstStyle/>
          <a:p>
            <a:r>
              <a:rPr lang="en-US" sz="1600" dirty="0"/>
              <a:t>Anthony E. Hubbard and Manuel Vazquez,  </a:t>
            </a:r>
            <a:r>
              <a:rPr lang="en-US" sz="1600" i="1" dirty="0" err="1"/>
              <a:t>Mintz</a:t>
            </a:r>
            <a:r>
              <a:rPr lang="en-US" sz="1600" i="1" dirty="0"/>
              <a:t> Levin, LLC   </a:t>
            </a:r>
            <a:endParaRPr lang="en-US" sz="1600" dirty="0"/>
          </a:p>
          <a:p>
            <a:r>
              <a:rPr lang="en-US" sz="1600" dirty="0"/>
              <a:t>Teresa </a:t>
            </a:r>
            <a:r>
              <a:rPr lang="en-US" sz="1600" dirty="0" err="1"/>
              <a:t>Santalucia</a:t>
            </a:r>
            <a:r>
              <a:rPr lang="en-US" sz="1600" dirty="0"/>
              <a:t>,  </a:t>
            </a:r>
            <a:r>
              <a:rPr lang="en-US" sz="1600" i="1" dirty="0"/>
              <a:t>Klein Hornig, LLC</a:t>
            </a:r>
            <a:endParaRPr lang="en-US" sz="1600" dirty="0"/>
          </a:p>
          <a:p>
            <a:r>
              <a:rPr lang="en-US" sz="1600" dirty="0"/>
              <a:t>Stephanie Muscat, </a:t>
            </a:r>
            <a:r>
              <a:rPr lang="en-US" sz="1600" i="1" dirty="0"/>
              <a:t>Independent Nonprofit Consultant</a:t>
            </a:r>
            <a:endParaRPr lang="en-US" sz="1600" dirty="0"/>
          </a:p>
          <a:p>
            <a:r>
              <a:rPr lang="en-US" sz="1600" dirty="0"/>
              <a:t>Elizabeth Reinhardt &amp; </a:t>
            </a:r>
            <a:r>
              <a:rPr lang="en-US" sz="1600" dirty="0" err="1"/>
              <a:t>Machiko</a:t>
            </a:r>
            <a:r>
              <a:rPr lang="en-US" sz="1600" dirty="0"/>
              <a:t> Sano Hewitt  </a:t>
            </a:r>
            <a:r>
              <a:rPr lang="en-US" sz="1600" i="1" dirty="0"/>
              <a:t>Law Offices of Elizabeth S. Reinhardt</a:t>
            </a:r>
          </a:p>
          <a:p>
            <a:r>
              <a:rPr lang="en-US" sz="1600" dirty="0" smtClean="0"/>
              <a:t>Rick </a:t>
            </a:r>
            <a:r>
              <a:rPr lang="en-US" sz="1600" dirty="0"/>
              <a:t>Blain  </a:t>
            </a:r>
            <a:r>
              <a:rPr lang="en-US" sz="1600" i="1" dirty="0"/>
              <a:t>Richard R. Blain and Associates</a:t>
            </a:r>
          </a:p>
          <a:p>
            <a:r>
              <a:rPr lang="en-US" sz="1600" dirty="0" smtClean="0"/>
              <a:t>Judith </a:t>
            </a:r>
            <a:r>
              <a:rPr lang="en-US" sz="1600" dirty="0" err="1"/>
              <a:t>Kamber</a:t>
            </a:r>
            <a:r>
              <a:rPr lang="en-US" sz="1600" dirty="0"/>
              <a:t>, </a:t>
            </a:r>
            <a:r>
              <a:rPr lang="en-US" sz="1600" i="1" dirty="0"/>
              <a:t>Co-creating Communities </a:t>
            </a:r>
            <a:endParaRPr lang="en-US" sz="1600" dirty="0"/>
          </a:p>
          <a:p>
            <a:r>
              <a:rPr lang="en-US" sz="1600" dirty="0" err="1"/>
              <a:t>Jadihel</a:t>
            </a:r>
            <a:r>
              <a:rPr lang="en-US" sz="1600" dirty="0"/>
              <a:t> Taveras, </a:t>
            </a:r>
            <a:r>
              <a:rPr lang="en-US" sz="1600" i="1" dirty="0"/>
              <a:t>Independent Diversity Consultant</a:t>
            </a:r>
            <a:endParaRPr lang="en-US" sz="1600" dirty="0"/>
          </a:p>
          <a:p>
            <a:r>
              <a:rPr lang="en-US" sz="1600" dirty="0"/>
              <a:t>Denise Molina Capers, </a:t>
            </a:r>
            <a:r>
              <a:rPr lang="en-US" sz="1600" i="1" dirty="0"/>
              <a:t>Independent Diversity Consultant </a:t>
            </a:r>
            <a:endParaRPr lang="en-US" sz="1600" dirty="0"/>
          </a:p>
          <a:p>
            <a:r>
              <a:rPr lang="en-US" sz="1600" dirty="0"/>
              <a:t>Bernadette Orr, </a:t>
            </a:r>
            <a:r>
              <a:rPr lang="en-US" sz="1600" i="1" dirty="0"/>
              <a:t>Open Gate Consulting</a:t>
            </a:r>
            <a:endParaRPr lang="en-US" sz="1600" dirty="0"/>
          </a:p>
          <a:p>
            <a:r>
              <a:rPr lang="en-US" sz="1600" dirty="0"/>
              <a:t>Anabelle </a:t>
            </a:r>
            <a:r>
              <a:rPr lang="en-US" sz="1600" dirty="0" err="1"/>
              <a:t>Rondon</a:t>
            </a:r>
            <a:r>
              <a:rPr lang="en-US" sz="1600" i="1" dirty="0"/>
              <a:t>, Independent Diversity Consultant</a:t>
            </a:r>
            <a:endParaRPr lang="en-US" sz="1600" dirty="0"/>
          </a:p>
          <a:p>
            <a:r>
              <a:rPr lang="en-US" sz="1600" dirty="0"/>
              <a:t> </a:t>
            </a:r>
            <a:r>
              <a:rPr lang="en-US" sz="1600" dirty="0" smtClean="0"/>
              <a:t>Filomena </a:t>
            </a:r>
            <a:r>
              <a:rPr lang="en-US" sz="1600" dirty="0" err="1"/>
              <a:t>Scibelli</a:t>
            </a:r>
            <a:r>
              <a:rPr lang="en-US" sz="1600" dirty="0"/>
              <a:t> &amp; Christopher Barrett, </a:t>
            </a:r>
            <a:r>
              <a:rPr lang="en-US" sz="1600" i="1" dirty="0"/>
              <a:t>Barrett &amp; </a:t>
            </a:r>
            <a:r>
              <a:rPr lang="en-US" sz="1600" i="1" dirty="0" err="1"/>
              <a:t>Scibelli</a:t>
            </a:r>
            <a:r>
              <a:rPr lang="en-US" sz="1600" i="1" dirty="0"/>
              <a:t>, CPAs</a:t>
            </a:r>
            <a:endParaRPr lang="en-US" sz="1600" dirty="0"/>
          </a:p>
          <a:p>
            <a:r>
              <a:rPr lang="en-US" sz="1600" dirty="0"/>
              <a:t>Cathy Landry, </a:t>
            </a:r>
            <a:r>
              <a:rPr lang="en-US" sz="1600" i="1" dirty="0"/>
              <a:t>CFO of YMCA</a:t>
            </a:r>
            <a:endParaRPr lang="en-US" sz="1600" dirty="0"/>
          </a:p>
          <a:p>
            <a:r>
              <a:rPr lang="en-US" sz="1600" dirty="0"/>
              <a:t>Kate Leahy,     </a:t>
            </a:r>
            <a:r>
              <a:rPr lang="en-US" sz="1600" i="1" dirty="0"/>
              <a:t>3 Beans for Nonprofits (finance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0F604-C4FD-BF4D-80DD-B8C4DE76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41" y="1595958"/>
            <a:ext cx="6121401" cy="457196"/>
          </a:xfrm>
        </p:spPr>
        <p:txBody>
          <a:bodyPr/>
          <a:lstStyle/>
          <a:p>
            <a:r>
              <a:rPr lang="en-US" dirty="0"/>
              <a:t>MATCHING RECRUITS </a:t>
            </a:r>
            <a:br>
              <a:rPr lang="en-US" dirty="0"/>
            </a:br>
            <a:r>
              <a:rPr lang="en-US" dirty="0"/>
              <a:t>ONTO BOARDS:  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700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3292C794-32AF-1B4E-9068-B9B181CC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5" y="16383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xmlns="" id="{A84839F8-876D-6C46-842E-B15E2DBDA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7"/>
          <a:stretch/>
        </p:blipFill>
        <p:spPr bwMode="auto">
          <a:xfrm>
            <a:off x="3886200" y="1597231"/>
            <a:ext cx="4064000" cy="25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33724F-3A42-8A4E-8E6E-ABF35DF4AF44}"/>
              </a:ext>
            </a:extLst>
          </p:cNvPr>
          <p:cNvSpPr/>
          <p:nvPr/>
        </p:nvSpPr>
        <p:spPr>
          <a:xfrm>
            <a:off x="171450" y="4267200"/>
            <a:ext cx="8801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</a:rPr>
              <a:t>The Board Walk – Speed </a:t>
            </a:r>
            <a:r>
              <a:rPr lang="en-US" dirty="0" smtClean="0">
                <a:latin typeface="Arial" panose="020B0604020202020204" pitchFamily="34" charset="0"/>
              </a:rPr>
              <a:t>dating </a:t>
            </a:r>
            <a:r>
              <a:rPr lang="en-US" dirty="0" smtClean="0">
                <a:latin typeface="Arial" panose="020B0604020202020204" pitchFamily="34" charset="0"/>
              </a:rPr>
              <a:t>format</a:t>
            </a:r>
          </a:p>
          <a:p>
            <a:pPr marL="285750" indent="-285750" fontAlgn="base">
              <a:buFont typeface="Wingdings" pitchFamily="2" charset="2"/>
              <a:buChar char="ü"/>
            </a:pPr>
            <a:endParaRPr lang="en-US" sz="800" dirty="0">
              <a:latin typeface="Noto Sans Symbols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</a:rPr>
              <a:t>Recruits each meet individually with Community </a:t>
            </a:r>
            <a:r>
              <a:rPr lang="en-US" dirty="0" err="1" smtClean="0">
                <a:latin typeface="Arial" panose="020B0604020202020204" pitchFamily="34" charset="0"/>
              </a:rPr>
              <a:t>InRoads’</a:t>
            </a:r>
            <a:r>
              <a:rPr lang="en-US" dirty="0" smtClean="0">
                <a:latin typeface="Arial" panose="020B0604020202020204" pitchFamily="34" charset="0"/>
              </a:rPr>
              <a:t> staff</a:t>
            </a:r>
          </a:p>
          <a:p>
            <a:pPr marL="285750" indent="-285750" fontAlgn="base">
              <a:buFont typeface="Wingdings" pitchFamily="2" charset="2"/>
              <a:buChar char="ü"/>
            </a:pPr>
            <a:endParaRPr lang="en-US" sz="800" dirty="0">
              <a:latin typeface="Arial" panose="020B0604020202020204" pitchFamily="34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</a:rPr>
              <a:t>Recruits engage in in-depth meetings with Boards of interest</a:t>
            </a:r>
          </a:p>
          <a:p>
            <a:pPr fontAlgn="base"/>
            <a:endParaRPr lang="en-US" sz="800" dirty="0">
              <a:latin typeface="Noto Sans Symbols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</a:rPr>
              <a:t>Board Matching and Onboarding (mutual decision)</a:t>
            </a:r>
            <a:endParaRPr lang="en-US" dirty="0">
              <a:latin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6132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0F604-C4FD-BF4D-80DD-B8C4DE76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38200"/>
            <a:ext cx="6121401" cy="457196"/>
          </a:xfrm>
        </p:spPr>
        <p:txBody>
          <a:bodyPr/>
          <a:lstStyle/>
          <a:p>
            <a:r>
              <a:rPr lang="en-US" dirty="0"/>
              <a:t>THE FLOW: </a:t>
            </a:r>
            <a:endParaRPr lang="en-US" sz="2700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FAC0540A-1A27-4B4F-8DF4-4B9341EB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56" y="1904014"/>
            <a:ext cx="6521888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BCE6E9-A292-424B-B434-AE3FC2391E75}"/>
              </a:ext>
            </a:extLst>
          </p:cNvPr>
          <p:cNvSpPr/>
          <p:nvPr/>
        </p:nvSpPr>
        <p:spPr>
          <a:xfrm>
            <a:off x="1066800" y="2362200"/>
            <a:ext cx="281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One session 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per month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0F604-C4FD-BF4D-80DD-B8C4DE76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90600"/>
            <a:ext cx="6121401" cy="457196"/>
          </a:xfrm>
        </p:spPr>
        <p:txBody>
          <a:bodyPr/>
          <a:lstStyle/>
          <a:p>
            <a:r>
              <a:rPr lang="en-US" dirty="0"/>
              <a:t>THE FLOW: </a:t>
            </a:r>
            <a:r>
              <a:rPr lang="en-US" sz="2800" dirty="0"/>
              <a:t/>
            </a:r>
            <a:br>
              <a:rPr lang="en-US" sz="2800" dirty="0"/>
            </a:br>
            <a:endParaRPr lang="en-US" sz="27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EACD95-8D48-A943-81B5-E0F44E1DC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137296"/>
            <a:ext cx="5438775" cy="36440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F9A620C-7F62-0B4F-878B-A4CE7D3AAF64}"/>
              </a:ext>
            </a:extLst>
          </p:cNvPr>
          <p:cNvSpPr/>
          <p:nvPr/>
        </p:nvSpPr>
        <p:spPr>
          <a:xfrm>
            <a:off x="2438400" y="14909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NUTS  &amp;  BOLTS  OF  BOARD GOVERNANCE </a:t>
            </a:r>
            <a:br>
              <a:rPr lang="en-US" b="1" dirty="0"/>
            </a:br>
            <a:r>
              <a:rPr lang="en-US" b="1" dirty="0"/>
              <a:t>&amp;  FACILITATED  DIALOGUE ON  INCLUSION</a:t>
            </a:r>
          </a:p>
        </p:txBody>
      </p:sp>
    </p:spTree>
    <p:extLst>
      <p:ext uri="{BB962C8B-B14F-4D97-AF65-F5344CB8AC3E}">
        <p14:creationId xmlns:p14="http://schemas.microsoft.com/office/powerpoint/2010/main" val="31904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0F604-C4FD-BF4D-80DD-B8C4DE76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90600"/>
            <a:ext cx="6121401" cy="457196"/>
          </a:xfrm>
        </p:spPr>
        <p:txBody>
          <a:bodyPr/>
          <a:lstStyle/>
          <a:p>
            <a:r>
              <a:rPr lang="en-US" dirty="0"/>
              <a:t>THE FLOW: </a:t>
            </a:r>
            <a:r>
              <a:rPr lang="en-US" sz="2800" dirty="0"/>
              <a:t/>
            </a:r>
            <a:br>
              <a:rPr lang="en-US" sz="2800" dirty="0"/>
            </a:br>
            <a:endParaRPr lang="en-US" sz="2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F9A620C-7F62-0B4F-878B-A4CE7D3AAF64}"/>
              </a:ext>
            </a:extLst>
          </p:cNvPr>
          <p:cNvSpPr/>
          <p:nvPr/>
        </p:nvSpPr>
        <p:spPr>
          <a:xfrm>
            <a:off x="2438400" y="14909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NUTS  &amp;  BOLTS  OF  BOARD GOVERNANCE </a:t>
            </a:r>
            <a:br>
              <a:rPr lang="en-US" b="1" dirty="0"/>
            </a:br>
            <a:r>
              <a:rPr lang="en-US" b="1" dirty="0"/>
              <a:t>&amp;  FACILITATED  DIALOGUE ON  INCLUSION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D34B90-138F-BB47-ACF3-640BE10E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20" y="2162035"/>
            <a:ext cx="5235360" cy="36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8ECC6-6B61-A343-B5A1-B2DE80CD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002B8F-9740-C841-91BF-E44EA1C0B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Community InRoads is dedicated to fostering a collaborative network of effective nonprofits </a:t>
            </a:r>
            <a:r>
              <a:rPr lang="en-US" dirty="0"/>
              <a:t>so that the residents in Lawrence and Haverhill have access to the resources they need to reach their fullest potential.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Our programs</a:t>
            </a:r>
            <a:r>
              <a:rPr lang="en-US" dirty="0"/>
              <a:t>: We provide pro bono consulting, executive roundtables, workshops and board development for our nonprofits so that they in turn can better serve the community.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Our services are free </a:t>
            </a:r>
            <a:r>
              <a:rPr lang="en-US" dirty="0"/>
              <a:t>to the nonprofits thanks in large part to our volunteer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5998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0F604-C4FD-BF4D-80DD-B8C4DE76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6121401" cy="457196"/>
          </a:xfrm>
        </p:spPr>
        <p:txBody>
          <a:bodyPr/>
          <a:lstStyle/>
          <a:p>
            <a:r>
              <a:rPr lang="en-US" dirty="0"/>
              <a:t>GRADUATION</a:t>
            </a:r>
            <a:endParaRPr lang="en-US" sz="2700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11F217CF-C884-FE4F-86EC-E1FE6535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9" y="1905000"/>
            <a:ext cx="7881922" cy="35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2A0D7-2A1E-C440-B3A8-C609B420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6121401" cy="457196"/>
          </a:xfrm>
        </p:spPr>
        <p:txBody>
          <a:bodyPr/>
          <a:lstStyle/>
          <a:p>
            <a:r>
              <a:rPr lang="en-US" dirty="0"/>
              <a:t>NORTHERN ESSEX COMMUNITY COLLEGE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A6B70-D76E-F34B-A983-777D2DB8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2385"/>
            <a:ext cx="9220200" cy="3674015"/>
          </a:xfrm>
        </p:spPr>
        <p:txBody>
          <a:bodyPr>
            <a:noAutofit/>
          </a:bodyPr>
          <a:lstStyle/>
          <a:p>
            <a:pPr fontAlgn="base"/>
            <a:r>
              <a:rPr lang="en-US" sz="2400" dirty="0"/>
              <a:t>All program graduates eligible for NECC Certificate in Nonprofit </a:t>
            </a:r>
            <a:r>
              <a:rPr lang="en-US" sz="2400" dirty="0" smtClean="0"/>
              <a:t>Governance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>
              <a:spcBef>
                <a:spcPts val="0"/>
              </a:spcBef>
            </a:pPr>
            <a:r>
              <a:rPr lang="en-US" sz="2400" dirty="0"/>
              <a:t>Community InRoads provides scholarship for 3 required </a:t>
            </a:r>
            <a:r>
              <a:rPr lang="en-US" sz="2400" dirty="0" smtClean="0"/>
              <a:t>classes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             (</a:t>
            </a:r>
            <a:r>
              <a:rPr lang="en-US" sz="1600" dirty="0" smtClean="0"/>
              <a:t>Strategic Planning, Marketing, Volunteer Management)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23554" name="Picture 2" descr="Image result for northern essex community college logo">
            <a:extLst>
              <a:ext uri="{FF2B5EF4-FFF2-40B4-BE49-F238E27FC236}">
                <a16:creationId xmlns:a16="http://schemas.microsoft.com/office/drawing/2014/main" xmlns="" id="{D76ECDA0-CD52-BA47-B3AE-9B1223D22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385996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8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2A0D7-2A1E-C440-B3A8-C609B420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8755"/>
            <a:ext cx="7620000" cy="457196"/>
          </a:xfrm>
        </p:spPr>
        <p:txBody>
          <a:bodyPr/>
          <a:lstStyle/>
          <a:p>
            <a:r>
              <a:rPr lang="en-US" sz="2800" dirty="0"/>
              <a:t>REUNION </a:t>
            </a:r>
            <a:br>
              <a:rPr lang="en-US" sz="2800" dirty="0"/>
            </a:br>
            <a:r>
              <a:rPr lang="en-US" sz="2800" dirty="0"/>
              <a:t>ALL GRADUATES FROM BEGINNING</a:t>
            </a: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xmlns="" id="{63DADF5A-5C9C-FA49-9F0A-AD308199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xmlns="" id="{CD8948DF-2213-AD4F-B518-BDDF63D92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86100"/>
            <a:ext cx="400258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2A0D7-2A1E-C440-B3A8-C609B420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8755"/>
            <a:ext cx="5943599" cy="457196"/>
          </a:xfrm>
        </p:spPr>
        <p:txBody>
          <a:bodyPr/>
          <a:lstStyle/>
          <a:p>
            <a:r>
              <a:rPr lang="en-US" dirty="0"/>
              <a:t>THE REAL WORK:  </a:t>
            </a:r>
            <a:br>
              <a:rPr lang="en-US" dirty="0"/>
            </a:br>
            <a:r>
              <a:rPr lang="en-US" dirty="0"/>
              <a:t>MONITORING ALL PLACEMENTS</a:t>
            </a: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xmlns="" id="{DC9B5829-5D1F-AE45-93F0-FBE9C7915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3829"/>
            <a:ext cx="1981200" cy="202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xmlns="" id="{1E057F3A-1512-6445-B17F-2671D5EE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516972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E460806-ADBC-9D4B-931F-45925F200993}"/>
              </a:ext>
            </a:extLst>
          </p:cNvPr>
          <p:cNvSpPr/>
          <p:nvPr/>
        </p:nvSpPr>
        <p:spPr>
          <a:xfrm>
            <a:off x="362909" y="1807906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Ensure Board Engagement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1:1 meetings with recruits, 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Follow on meetings with recruits &amp; mentors/ED/Chairs,</a:t>
            </a:r>
            <a:endParaRPr lang="en-US" sz="16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2" descr="https://scontent-bos3-1.xx.fbcdn.net/v/t1.0-9/30443423_1549975605101189_244210423111352320_o.jpg?_nc_cat=102&amp;_nc_sid=730e14&amp;_nc_ohc=HWtQp2LqoRgAX8STIAc&amp;_nc_ht=scontent-bos3-1.xx&amp;oh=a896c3d5ee12e02743710f7bf2cb214f&amp;oe=5F6F06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784742"/>
            <a:ext cx="2647950" cy="1985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1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784DFC-203A-8348-B7E3-8168F8363D23}"/>
              </a:ext>
            </a:extLst>
          </p:cNvPr>
          <p:cNvSpPr/>
          <p:nvPr/>
        </p:nvSpPr>
        <p:spPr>
          <a:xfrm>
            <a:off x="-2969" y="2590800"/>
            <a:ext cx="8763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“Diversity is being invited to the party.  </a:t>
            </a:r>
            <a:endParaRPr lang="en-US" sz="3200" dirty="0"/>
          </a:p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Inclusion is being asked to dance.”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Vernā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Myers)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B4A7ACB-737E-DE48-989D-833CF224F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838200"/>
            <a:ext cx="6096000" cy="435400"/>
          </a:xfrm>
        </p:spPr>
        <p:txBody>
          <a:bodyPr/>
          <a:lstStyle/>
          <a:p>
            <a:r>
              <a:rPr lang="en-US" cap="all" dirty="0" smtClean="0"/>
              <a:t>The Difference</a:t>
            </a:r>
            <a:r>
              <a:rPr lang="en-US" dirty="0" smtClean="0"/>
              <a:t>……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2A0D7-2A1E-C440-B3A8-C609B420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9888"/>
            <a:ext cx="5943599" cy="457196"/>
          </a:xfrm>
        </p:spPr>
        <p:txBody>
          <a:bodyPr/>
          <a:lstStyle/>
          <a:p>
            <a:r>
              <a:rPr lang="en-US" dirty="0"/>
              <a:t>TO DATE</a:t>
            </a:r>
            <a:endParaRPr lang="en-US" sz="2800" dirty="0"/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xmlns="" id="{E82FF05F-934C-2F46-B249-50A3149AF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88650"/>
            <a:ext cx="3657599" cy="27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25E7713F-0AB4-9E40-903A-BDAEB2B8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1688650"/>
            <a:ext cx="3657599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683290F-3F63-644E-B095-16AC9A9A5D99}"/>
              </a:ext>
            </a:extLst>
          </p:cNvPr>
          <p:cNvSpPr/>
          <p:nvPr/>
        </p:nvSpPr>
        <p:spPr>
          <a:xfrm>
            <a:off x="152401" y="4545449"/>
            <a:ext cx="85089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112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professionals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of color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- prepared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to join local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boards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90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professionals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of color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 joined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local boards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or committees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22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nonprofits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– benefitted from Cultural Inclusion graduates on their 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2A0D7-2A1E-C440-B3A8-C609B420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5943599" cy="457196"/>
          </a:xfrm>
        </p:spPr>
        <p:txBody>
          <a:bodyPr/>
          <a:lstStyle/>
          <a:p>
            <a:r>
              <a:rPr lang="en-US" dirty="0"/>
              <a:t>CULTURAL INCLUSION GRAD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sz="1800" dirty="0" smtClean="0"/>
              <a:t>NEW PART </a:t>
            </a:r>
            <a:r>
              <a:rPr lang="en-US" sz="1800" dirty="0"/>
              <a:t>TIME CULTURAL INCLUSION COORDINATOR 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xmlns="" id="{E19E2D43-1402-D44F-A588-0A6BBA40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4500"/>
            <a:ext cx="25701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76E6FA-554E-AB49-ADAE-0A3C02FB67A8}"/>
              </a:ext>
            </a:extLst>
          </p:cNvPr>
          <p:cNvSpPr/>
          <p:nvPr/>
        </p:nvSpPr>
        <p:spPr>
          <a:xfrm>
            <a:off x="533400" y="51943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Lawyer, Educator, Cornell-certified in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Diversity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Equity &amp; Inclusion</a:t>
            </a:r>
            <a:endParaRPr lang="en-US" sz="14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118025-926C-5546-9462-F75EEEB95160}"/>
              </a:ext>
            </a:extLst>
          </p:cNvPr>
          <p:cNvSpPr/>
          <p:nvPr/>
        </p:nvSpPr>
        <p:spPr>
          <a:xfrm>
            <a:off x="3983039" y="1907441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Steps: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Entering our 9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with 16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recruits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Adding to the inclusion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 and Inclusion beyond the Board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follow-up after placements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12F3F9C7-B52B-D642-AAF6-6E7FDC4E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Keys for duplication</a:t>
            </a:r>
            <a:endParaRPr lang="en-US" cap="al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538288"/>
            <a:ext cx="7907337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52900"/>
            <a:ext cx="175418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2A0D7-2A1E-C440-B3A8-C609B420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A6B70-D76E-F34B-A983-777D2DB8A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Contact Joan Kulash</a:t>
            </a:r>
            <a:endParaRPr lang="en-US" dirty="0"/>
          </a:p>
          <a:p>
            <a:r>
              <a:rPr lang="en-US" b="1" dirty="0" err="1"/>
              <a:t>jkulash@communityinroads.org</a:t>
            </a:r>
            <a:endParaRPr lang="en-US" dirty="0"/>
          </a:p>
          <a:p>
            <a:r>
              <a:rPr lang="en-US" b="1" dirty="0"/>
              <a:t>978-604-8803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www.communityinroads.org</a:t>
            </a:r>
            <a:endParaRPr lang="en-US" dirty="0"/>
          </a:p>
          <a:p>
            <a:r>
              <a:rPr lang="en-US" b="1" dirty="0" err="1"/>
              <a:t>Facebook.com</a:t>
            </a:r>
            <a:r>
              <a:rPr lang="en-US" b="1" dirty="0"/>
              <a:t>/</a:t>
            </a:r>
            <a:r>
              <a:rPr lang="en-US" b="1" dirty="0" err="1"/>
              <a:t>communityinroads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7E326-AE7D-F942-9D23-2AB9C9B1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5562600" cy="457196"/>
          </a:xfrm>
        </p:spPr>
        <p:txBody>
          <a:bodyPr>
            <a:noAutofit/>
          </a:bodyPr>
          <a:lstStyle/>
          <a:p>
            <a:r>
              <a:rPr lang="en-US" dirty="0"/>
              <a:t>THANKS TO OUR PROGRAM SUPPORTERS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450E2A-D38E-C34D-975C-7B45F15300E0}"/>
              </a:ext>
            </a:extLst>
          </p:cNvPr>
          <p:cNvSpPr/>
          <p:nvPr/>
        </p:nvSpPr>
        <p:spPr>
          <a:xfrm>
            <a:off x="0" y="1679311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Grantors and Individuals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: 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Stevens Foundation, Foundation M,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Artemas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Stearns Trust, Charlotte Home, Catherine McCarthy Foundation, Eastern Bank, and The White Fund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F397058-0F2D-8440-BA9C-42945B97D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177911"/>
            <a:ext cx="26670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48E3B6-01D0-EB4E-BC4D-F71330EE7A0C}"/>
              </a:ext>
            </a:extLst>
          </p:cNvPr>
          <p:cNvSpPr/>
          <p:nvPr/>
        </p:nvSpPr>
        <p:spPr>
          <a:xfrm>
            <a:off x="2408588" y="4431268"/>
            <a:ext cx="4326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Corporate Sponsors — Class of 2021: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FC56D07-1F26-9C4F-B8C1-D83793DB7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26852"/>
            <a:ext cx="4267200" cy="10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B27EC-BB1D-614F-BEC3-304B184E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3400"/>
            <a:ext cx="6121401" cy="130600"/>
          </a:xfrm>
        </p:spPr>
        <p:txBody>
          <a:bodyPr/>
          <a:lstStyle/>
          <a:p>
            <a:r>
              <a:rPr lang="en-US" dirty="0"/>
              <a:t>LAWRENCE &amp; HAVERHILL </a:t>
            </a:r>
            <a:br>
              <a:rPr lang="en-US" dirty="0"/>
            </a:br>
            <a:r>
              <a:rPr lang="en-US" dirty="0"/>
              <a:t>IN THE NEWS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AFFA8115-F1C1-5E4A-8089-41DCD40112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99" y="2130364"/>
            <a:ext cx="4927601" cy="366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798435-0484-2343-A4CA-B1203F7F7235}"/>
              </a:ext>
            </a:extLst>
          </p:cNvPr>
          <p:cNvSpPr/>
          <p:nvPr/>
        </p:nvSpPr>
        <p:spPr>
          <a:xfrm>
            <a:off x="3098134" y="1613356"/>
            <a:ext cx="2947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“CITY OF THE DAMNED”</a:t>
            </a:r>
          </a:p>
        </p:txBody>
      </p:sp>
    </p:spTree>
    <p:extLst>
      <p:ext uri="{BB962C8B-B14F-4D97-AF65-F5344CB8AC3E}">
        <p14:creationId xmlns:p14="http://schemas.microsoft.com/office/powerpoint/2010/main" val="35298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12A6E-C2C6-6744-BC72-E5B55A4F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6121401" cy="457196"/>
          </a:xfrm>
        </p:spPr>
        <p:txBody>
          <a:bodyPr/>
          <a:lstStyle/>
          <a:p>
            <a:r>
              <a:rPr lang="en-US" dirty="0"/>
              <a:t>LAWRENCE &amp; HAVERHILL:  </a:t>
            </a:r>
            <a:br>
              <a:rPr lang="en-US" dirty="0"/>
            </a:br>
            <a:r>
              <a:rPr lang="en-US" dirty="0"/>
              <a:t>THE REALITY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7204FB63-DC6A-4C4A-A597-887379EC2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594100" cy="35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xmlns="" id="{D0A958D7-CA66-104F-ABEE-A455611A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2209800"/>
            <a:ext cx="4064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30434C-937B-F549-9BE5-642EC25788A2}"/>
              </a:ext>
            </a:extLst>
          </p:cNvPr>
          <p:cNvSpPr/>
          <p:nvPr/>
        </p:nvSpPr>
        <p:spPr>
          <a:xfrm>
            <a:off x="76200" y="16764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Libre Baskerville"/>
              </a:rPr>
              <a:t>WARMTH, TALENT,  DETERMINATION &amp; SAVVY PROFESSIONALS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AA4FE-4036-5542-BCAC-C8D70565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121401" cy="457196"/>
          </a:xfrm>
        </p:spPr>
        <p:txBody>
          <a:bodyPr/>
          <a:lstStyle/>
          <a:p>
            <a:r>
              <a:rPr lang="en-US" dirty="0"/>
              <a:t>LAWRENCE &amp; HAVERHILL  NONPROFITS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9E600-3F02-9C46-8435-48267F66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66787"/>
            <a:ext cx="8229600" cy="4076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PROVIDE ACCESS TO THE NECESSARY RESOURCES TO REACH THEIR  FULLEST  </a:t>
            </a:r>
            <a:r>
              <a:rPr lang="en-US" b="1" dirty="0" smtClean="0"/>
              <a:t>POTENTIAL</a:t>
            </a:r>
            <a:endParaRPr lang="en-US" dirty="0"/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Food pantries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Open space/environment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Youth development/leadership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Access to the arts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Affordable housing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Support for victims of domestic violence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…….and more</a:t>
            </a:r>
          </a:p>
          <a:p>
            <a:pPr marL="285750" indent="-285750"/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FDDD0A2E-2378-5948-8B5B-B23F7518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69" y="2336006"/>
            <a:ext cx="3568700" cy="20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AA4FE-4036-5542-BCAC-C8D70565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61228"/>
            <a:ext cx="6121401" cy="457196"/>
          </a:xfrm>
        </p:spPr>
        <p:txBody>
          <a:bodyPr/>
          <a:lstStyle/>
          <a:p>
            <a:r>
              <a:rPr lang="en-US" dirty="0"/>
              <a:t>THE ISSUE: INEQUITABLE REPRESENTATION OF PEOPLE OF COLOR ON NPO BOARDS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9E600-3F02-9C46-8435-48267F66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0768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BOTH National and Local</a:t>
            </a:r>
          </a:p>
          <a:p>
            <a:pPr fontAlgn="base"/>
            <a:r>
              <a:rPr lang="en-US" dirty="0" smtClean="0"/>
              <a:t>According </a:t>
            </a:r>
            <a:r>
              <a:rPr lang="en-US" dirty="0"/>
              <a:t>to </a:t>
            </a:r>
            <a:r>
              <a:rPr lang="en-US" dirty="0" err="1"/>
              <a:t>BoardSource</a:t>
            </a:r>
            <a:r>
              <a:rPr lang="en-US" dirty="0"/>
              <a:t>, 86% of nonprofit Board members in the U.S. are white. </a:t>
            </a:r>
            <a:endParaRPr lang="en-US" dirty="0" smtClean="0"/>
          </a:p>
          <a:p>
            <a:pPr fontAlgn="base"/>
            <a:endParaRPr lang="en-US" sz="1000" dirty="0"/>
          </a:p>
          <a:p>
            <a:pPr fontAlgn="base"/>
            <a:r>
              <a:rPr lang="en-US" dirty="0"/>
              <a:t>74% of Lawrence residents are Latino, yet the overwhelming majority of Board members are white and not from Lawrence</a:t>
            </a:r>
            <a:r>
              <a:rPr lang="en-US" dirty="0" smtClean="0"/>
              <a:t>.</a:t>
            </a:r>
          </a:p>
          <a:p>
            <a:pPr marL="0" indent="0" fontAlgn="base">
              <a:buNone/>
            </a:pPr>
            <a:endParaRPr lang="en-US" sz="1000" dirty="0"/>
          </a:p>
          <a:p>
            <a:pPr fontAlgn="base"/>
            <a:r>
              <a:rPr lang="en-US" dirty="0"/>
              <a:t>91% of Lawrence public school students are </a:t>
            </a:r>
            <a:r>
              <a:rPr lang="en-US" dirty="0" smtClean="0"/>
              <a:t>Latino</a:t>
            </a:r>
          </a:p>
          <a:p>
            <a:pPr fontAlgn="base"/>
            <a:endParaRPr lang="en-US" sz="1100" dirty="0"/>
          </a:p>
          <a:p>
            <a:pPr fontAlgn="base"/>
            <a:r>
              <a:rPr lang="en-US" dirty="0"/>
              <a:t>Growing number of young Latino &amp; other professionals of color in Lawrence &amp; Haverhill </a:t>
            </a:r>
          </a:p>
          <a:p>
            <a:pPr lvl="1" fontAlgn="base"/>
            <a:r>
              <a:rPr lang="en-US" dirty="0"/>
              <a:t>Want to get involved</a:t>
            </a:r>
          </a:p>
          <a:p>
            <a:pPr lvl="1" fontAlgn="base"/>
            <a:r>
              <a:rPr lang="en-US" dirty="0"/>
              <a:t>Want to give back</a:t>
            </a:r>
          </a:p>
          <a:p>
            <a:pPr lvl="1" fontAlgn="base"/>
            <a:r>
              <a:rPr lang="en-US" dirty="0"/>
              <a:t>Have the professional skills &amp; talents a board needs</a:t>
            </a:r>
          </a:p>
        </p:txBody>
      </p:sp>
    </p:spTree>
    <p:extLst>
      <p:ext uri="{BB962C8B-B14F-4D97-AF65-F5344CB8AC3E}">
        <p14:creationId xmlns:p14="http://schemas.microsoft.com/office/powerpoint/2010/main" val="8505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AA4FE-4036-5542-BCAC-C8D70565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1247903"/>
            <a:ext cx="6121401" cy="457196"/>
          </a:xfrm>
        </p:spPr>
        <p:txBody>
          <a:bodyPr/>
          <a:lstStyle/>
          <a:p>
            <a:r>
              <a:rPr lang="en-US" dirty="0"/>
              <a:t>SO…….WHY?  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9E600-3F02-9C46-8435-48267F66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076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According to non-profits</a:t>
            </a:r>
            <a:endParaRPr lang="en-US" dirty="0"/>
          </a:p>
          <a:p>
            <a:r>
              <a:rPr lang="en-US" dirty="0"/>
              <a:t>Did not know enough qualified local professionals of color</a:t>
            </a:r>
          </a:p>
          <a:p>
            <a:r>
              <a:rPr lang="en-US" dirty="0"/>
              <a:t>They stop showing up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According to local professionals of color</a:t>
            </a:r>
            <a:endParaRPr lang="en-US" dirty="0"/>
          </a:p>
          <a:p>
            <a:r>
              <a:rPr lang="en-US" dirty="0"/>
              <a:t>Those who had joined boards stopped showing </a:t>
            </a:r>
            <a:r>
              <a:rPr lang="en-US" dirty="0" smtClean="0"/>
              <a:t>up</a:t>
            </a:r>
            <a:endParaRPr lang="en-US" dirty="0"/>
          </a:p>
          <a:p>
            <a:pPr lvl="1" fontAlgn="base"/>
            <a:r>
              <a:rPr lang="en-US" sz="1800" b="1" dirty="0" smtClean="0"/>
              <a:t>Didn’t understand the Role of a Board</a:t>
            </a:r>
            <a:endParaRPr lang="en-US" sz="1800" b="1" dirty="0"/>
          </a:p>
          <a:p>
            <a:pPr lvl="1" fontAlgn="base"/>
            <a:r>
              <a:rPr lang="en-US" sz="1800" b="1" dirty="0"/>
              <a:t>Not part of the group</a:t>
            </a:r>
            <a:r>
              <a:rPr lang="en-US" sz="1800" dirty="0"/>
              <a:t> </a:t>
            </a:r>
            <a:endParaRPr lang="en-US" sz="1800" b="1" dirty="0"/>
          </a:p>
          <a:p>
            <a:pPr lvl="1" fontAlgn="base"/>
            <a:r>
              <a:rPr lang="en-US" sz="1800" b="1" dirty="0" smtClean="0"/>
              <a:t>Felt tokenized</a:t>
            </a:r>
          </a:p>
          <a:p>
            <a:pPr marL="457200" lvl="1" indent="0" fontAlgn="base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u="sng" dirty="0"/>
              <a:t>Segregated worlds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974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AA4FE-4036-5542-BCAC-C8D70565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4787"/>
            <a:ext cx="6121401" cy="457196"/>
          </a:xfrm>
        </p:spPr>
        <p:txBody>
          <a:bodyPr/>
          <a:lstStyle/>
          <a:p>
            <a:r>
              <a:rPr lang="en-US" dirty="0"/>
              <a:t>WHERE TO BEGIN? </a:t>
            </a:r>
            <a:br>
              <a:rPr lang="en-US" dirty="0"/>
            </a:br>
            <a:r>
              <a:rPr lang="en-US" dirty="0"/>
              <a:t>COMMUNITY PARTNERS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9E600-3F02-9C46-8435-48267F66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14556"/>
            <a:ext cx="8229600" cy="4076813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YWCA Northeastern Mass:  </a:t>
            </a:r>
          </a:p>
          <a:p>
            <a:pPr lvl="1" fontAlgn="base"/>
            <a:r>
              <a:rPr lang="en-US" sz="1600" b="1" dirty="0"/>
              <a:t>Vilma Martinez-Dominguez and Clare </a:t>
            </a:r>
            <a:r>
              <a:rPr lang="en-US" sz="1600" b="1" dirty="0" smtClean="0"/>
              <a:t>Gunther</a:t>
            </a:r>
          </a:p>
          <a:p>
            <a:pPr lvl="1" fontAlgn="base"/>
            <a:endParaRPr lang="en-US" dirty="0"/>
          </a:p>
          <a:p>
            <a:pPr fontAlgn="base"/>
            <a:r>
              <a:rPr lang="en-US" b="1" dirty="0"/>
              <a:t>Steering Committee of Local </a:t>
            </a:r>
            <a:r>
              <a:rPr lang="en-US" b="1" dirty="0" smtClean="0"/>
              <a:t>Leaders</a:t>
            </a:r>
          </a:p>
          <a:p>
            <a:pPr fontAlgn="base"/>
            <a:endParaRPr lang="en-US" b="1" dirty="0"/>
          </a:p>
          <a:p>
            <a:pPr fontAlgn="base"/>
            <a:r>
              <a:rPr lang="en-US" b="1" dirty="0"/>
              <a:t>Northern Essex Community College </a:t>
            </a:r>
            <a:endParaRPr lang="en-US" b="1" dirty="0" smtClean="0"/>
          </a:p>
          <a:p>
            <a:pPr marL="0" indent="0" fontAlgn="base">
              <a:buNone/>
            </a:pPr>
            <a:r>
              <a:rPr lang="en-US" sz="1600" b="1" dirty="0" smtClean="0"/>
              <a:t>       --Lane Glenn</a:t>
            </a:r>
          </a:p>
          <a:p>
            <a:pPr marL="0" indent="0" fontAlgn="base">
              <a:buNone/>
            </a:pPr>
            <a:endParaRPr lang="en-US" b="1" dirty="0"/>
          </a:p>
          <a:p>
            <a:r>
              <a:rPr lang="en-US" b="1" dirty="0"/>
              <a:t>Lawyers Clearinghouse </a:t>
            </a:r>
          </a:p>
          <a:p>
            <a:pPr marL="457200" lvl="1" indent="0">
              <a:buNone/>
            </a:pPr>
            <a:r>
              <a:rPr lang="en-US" sz="1600" b="1" dirty="0" smtClean="0"/>
              <a:t>--</a:t>
            </a:r>
            <a:r>
              <a:rPr lang="en-US" sz="1600" b="1" dirty="0" err="1" smtClean="0"/>
              <a:t>Machiko</a:t>
            </a:r>
            <a:r>
              <a:rPr lang="en-US" sz="1600" b="1" dirty="0" smtClean="0"/>
              <a:t> Sano Hewitt </a:t>
            </a:r>
            <a:endParaRPr lang="en-US" sz="1600" b="1" u="sng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BD0C50DF-FCB3-FB4D-86EA-B2CDB7320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60" y="2667000"/>
            <a:ext cx="2892669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415</Words>
  <Application>Microsoft Office PowerPoint</Application>
  <PresentationFormat>On-screen Show (4:3)</PresentationFormat>
  <Paragraphs>176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CULTURAL INCLUSION PROGRAM  FOR NON-PROFIT BOARDS</vt:lpstr>
      <vt:lpstr>MISSION </vt:lpstr>
      <vt:lpstr>THANKS TO OUR PROGRAM SUPPORTERS</vt:lpstr>
      <vt:lpstr>LAWRENCE &amp; HAVERHILL  IN THE NEWS  </vt:lpstr>
      <vt:lpstr>LAWRENCE &amp; HAVERHILL:   THE REALITY</vt:lpstr>
      <vt:lpstr>LAWRENCE &amp; HAVERHILL  NONPROFITS</vt:lpstr>
      <vt:lpstr>THE ISSUE: INEQUITABLE REPRESENTATION OF PEOPLE OF COLOR ON NPO BOARDS  </vt:lpstr>
      <vt:lpstr>SO…….WHY?    </vt:lpstr>
      <vt:lpstr>WHERE TO BEGIN?  COMMUNITY PARTNERS  </vt:lpstr>
      <vt:lpstr>DIVERSITY  IS  MORE  THAN  A CHECKBOX  </vt:lpstr>
      <vt:lpstr>RECRUITING  PROFESSIONALS  OF   COLOR  </vt:lpstr>
      <vt:lpstr>RECRUITING  PROFESSIONALS  OF   COLOR  </vt:lpstr>
      <vt:lpstr>INTERACTIVE TRAININGS ON BOARD GOVERNANCE &amp; INCLUSION  </vt:lpstr>
      <vt:lpstr>TRAININGS  DELIVERED  BY  SUBJECT MATTER EXPERTS  </vt:lpstr>
      <vt:lpstr>THANK YOU TO WORKSHOP INSTRUCTORS </vt:lpstr>
      <vt:lpstr>MATCHING RECRUITS  ONTO BOARDS:       </vt:lpstr>
      <vt:lpstr>THE FLOW: </vt:lpstr>
      <vt:lpstr>THE FLOW:  </vt:lpstr>
      <vt:lpstr>THE FLOW:  </vt:lpstr>
      <vt:lpstr>GRADUATION</vt:lpstr>
      <vt:lpstr>NORTHERN ESSEX COMMUNITY COLLEGE CERTIFICATE</vt:lpstr>
      <vt:lpstr>REUNION  ALL GRADUATES FROM BEGINNING  </vt:lpstr>
      <vt:lpstr>THE REAL WORK:   MONITORING ALL PLACEMENTS  </vt:lpstr>
      <vt:lpstr>The Difference…… </vt:lpstr>
      <vt:lpstr>TO DATE</vt:lpstr>
      <vt:lpstr>CULTURAL INCLUSION GRAD – NEW PART TIME CULTURAL INCLUSION COORDINATOR  </vt:lpstr>
      <vt:lpstr>Keys for duplication</vt:lpstr>
      <vt:lpstr>Contact Information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BBY804</dc:creator>
  <cp:lastModifiedBy>Joan</cp:lastModifiedBy>
  <cp:revision>49</cp:revision>
  <dcterms:created xsi:type="dcterms:W3CDTF">2020-07-10T17:06:10Z</dcterms:created>
  <dcterms:modified xsi:type="dcterms:W3CDTF">2020-10-07T22:25:40Z</dcterms:modified>
</cp:coreProperties>
</file>