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1" r:id="rId5"/>
    <p:sldId id="277" r:id="rId6"/>
    <p:sldId id="256" r:id="rId7"/>
    <p:sldId id="259" r:id="rId8"/>
    <p:sldId id="275" r:id="rId9"/>
    <p:sldId id="278" r:id="rId10"/>
    <p:sldId id="276" r:id="rId11"/>
    <p:sldId id="257" r:id="rId12"/>
    <p:sldId id="264" r:id="rId13"/>
    <p:sldId id="274" r:id="rId14"/>
    <p:sldId id="270" r:id="rId15"/>
    <p:sldId id="272" r:id="rId16"/>
    <p:sldId id="269" r:id="rId17"/>
    <p:sldId id="279" r:id="rId18"/>
    <p:sldId id="261" r:id="rId19"/>
    <p:sldId id="273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A4D"/>
    <a:srgbClr val="4B77A6"/>
    <a:srgbClr val="DF4F51"/>
    <a:srgbClr val="F2B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3C95B2-C0D0-4586-B5BC-11F072C6A815}" v="2" dt="2021-01-13T16:55:44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Forman" userId="944d0898-091b-4b85-bc7d-c554880211d3" providerId="ADAL" clId="{6E3C95B2-C0D0-4586-B5BC-11F072C6A815}"/>
    <pc:docChg chg="modSld">
      <pc:chgData name="Benjamin Forman" userId="944d0898-091b-4b85-bc7d-c554880211d3" providerId="ADAL" clId="{6E3C95B2-C0D0-4586-B5BC-11F072C6A815}" dt="2021-01-13T16:55:44.239" v="1" actId="12789"/>
      <pc:docMkLst>
        <pc:docMk/>
      </pc:docMkLst>
      <pc:sldChg chg="modSp">
        <pc:chgData name="Benjamin Forman" userId="944d0898-091b-4b85-bc7d-c554880211d3" providerId="ADAL" clId="{6E3C95B2-C0D0-4586-B5BC-11F072C6A815}" dt="2021-01-13T16:55:44.239" v="1" actId="12789"/>
        <pc:sldMkLst>
          <pc:docMk/>
          <pc:sldMk cId="2827642818" sldId="281"/>
        </pc:sldMkLst>
        <pc:spChg chg="mod">
          <ac:chgData name="Benjamin Forman" userId="944d0898-091b-4b85-bc7d-c554880211d3" providerId="ADAL" clId="{6E3C95B2-C0D0-4586-B5BC-11F072C6A815}" dt="2021-01-13T16:55:44.239" v="1" actId="12789"/>
          <ac:spMkLst>
            <pc:docMk/>
            <pc:sldMk cId="2827642818" sldId="281"/>
            <ac:spMk id="5" creationId="{516BFD78-8A47-4112-8CC9-58BE028BEE09}"/>
          </ac:spMkLst>
        </pc:spChg>
        <pc:picChg chg="mod">
          <ac:chgData name="Benjamin Forman" userId="944d0898-091b-4b85-bc7d-c554880211d3" providerId="ADAL" clId="{6E3C95B2-C0D0-4586-B5BC-11F072C6A815}" dt="2021-01-13T16:55:44.239" v="1" actId="12789"/>
          <ac:picMkLst>
            <pc:docMk/>
            <pc:sldMk cId="2827642818" sldId="281"/>
            <ac:picMk id="4" creationId="{66DB8B7B-D5F9-454D-B89C-7219F7966F8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jaminForman\Downloads\browser_data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34602643841245E-2"/>
          <c:y val="9.4643577503696216E-2"/>
          <c:w val="0.96853079471231751"/>
          <c:h val="0.81522890861207531"/>
        </c:manualLayout>
      </c:layout>
      <c:lineChart>
        <c:grouping val="standard"/>
        <c:varyColors val="0"/>
        <c:ser>
          <c:idx val="0"/>
          <c:order val="0"/>
          <c:tx>
            <c:strRef>
              <c:f>Sheet2!$A$5</c:f>
              <c:strCache>
                <c:ptCount val="1"/>
                <c:pt idx="0">
                  <c:v>Massachusetts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901409334418437E-2"/>
                  <c:y val="-3.83441127485355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6E-4644-8317-EAE0C5943BFB}"/>
                </c:ext>
              </c:extLst>
            </c:dLbl>
            <c:dLbl>
              <c:idx val="17"/>
              <c:layout>
                <c:manualLayout>
                  <c:x val="-2.4867092165463144E-2"/>
                  <c:y val="-4.272473093944832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6E-4644-8317-EAE0C5943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Sheet2!$B$4:$S$4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Sheet2!$B$5:$S$5</c:f>
              <c:numCache>
                <c:formatCode>0.0%</c:formatCode>
                <c:ptCount val="18"/>
                <c:pt idx="0">
                  <c:v>0.1496753896200573</c:v>
                </c:pt>
                <c:pt idx="1">
                  <c:v>0.14560363975782489</c:v>
                </c:pt>
                <c:pt idx="2">
                  <c:v>0.19420892512982402</c:v>
                </c:pt>
                <c:pt idx="3">
                  <c:v>0.17472466002085407</c:v>
                </c:pt>
                <c:pt idx="4">
                  <c:v>0.17691271043630824</c:v>
                </c:pt>
                <c:pt idx="5">
                  <c:v>0.18480115703988897</c:v>
                </c:pt>
                <c:pt idx="6">
                  <c:v>0.17983839307726759</c:v>
                </c:pt>
                <c:pt idx="7">
                  <c:v>0.1873969304779026</c:v>
                </c:pt>
                <c:pt idx="8">
                  <c:v>0.18118536624263157</c:v>
                </c:pt>
                <c:pt idx="9">
                  <c:v>0.1823488700596558</c:v>
                </c:pt>
                <c:pt idx="10">
                  <c:v>0.16732903009743583</c:v>
                </c:pt>
                <c:pt idx="11">
                  <c:v>0.19401386133374385</c:v>
                </c:pt>
                <c:pt idx="12">
                  <c:v>0.20649521800737533</c:v>
                </c:pt>
                <c:pt idx="13">
                  <c:v>0.21349410475722366</c:v>
                </c:pt>
                <c:pt idx="14">
                  <c:v>0.21114080436247368</c:v>
                </c:pt>
                <c:pt idx="15">
                  <c:v>0.19694940788409482</c:v>
                </c:pt>
                <c:pt idx="16">
                  <c:v>0.21847664807931405</c:v>
                </c:pt>
                <c:pt idx="17">
                  <c:v>0.21984822747535174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6E-4644-8317-EAE0C5943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1454351"/>
        <c:axId val="1551454767"/>
      </c:lineChart>
      <c:catAx>
        <c:axId val="1551454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1454767"/>
        <c:crosses val="autoZero"/>
        <c:auto val="1"/>
        <c:lblAlgn val="ctr"/>
        <c:lblOffset val="100"/>
        <c:tickLblSkip val="2"/>
        <c:noMultiLvlLbl val="0"/>
      </c:catAx>
      <c:valAx>
        <c:axId val="1551454767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551454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91838680368044E-2"/>
          <c:y val="2.8099632054598478E-2"/>
          <c:w val="0.58434756632071971"/>
          <c:h val="0.88547184554755975"/>
        </c:manualLayout>
      </c:layout>
      <c:lineChart>
        <c:grouping val="standar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Education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Sheet1!$G$2:$G$21</c:f>
              <c:strCache>
                <c:ptCount val="20"/>
                <c:pt idx="0">
                  <c:v>FY01</c:v>
                </c:pt>
                <c:pt idx="1">
                  <c:v>FY02</c:v>
                </c:pt>
                <c:pt idx="2">
                  <c:v>FY03</c:v>
                </c:pt>
                <c:pt idx="3">
                  <c:v>FY04</c:v>
                </c:pt>
                <c:pt idx="4">
                  <c:v>FY05</c:v>
                </c:pt>
                <c:pt idx="5">
                  <c:v>FY06</c:v>
                </c:pt>
                <c:pt idx="6">
                  <c:v>FY07</c:v>
                </c:pt>
                <c:pt idx="7">
                  <c:v>FY08</c:v>
                </c:pt>
                <c:pt idx="8">
                  <c:v>FY09</c:v>
                </c:pt>
                <c:pt idx="9">
                  <c:v>FY10</c:v>
                </c:pt>
                <c:pt idx="10">
                  <c:v>FY11</c:v>
                </c:pt>
                <c:pt idx="11">
                  <c:v>FY12</c:v>
                </c:pt>
                <c:pt idx="12">
                  <c:v>FY13</c:v>
                </c:pt>
                <c:pt idx="13">
                  <c:v>FY14</c:v>
                </c:pt>
                <c:pt idx="14">
                  <c:v>FY15</c:v>
                </c:pt>
                <c:pt idx="15">
                  <c:v>FY16</c:v>
                </c:pt>
                <c:pt idx="16">
                  <c:v>FY17</c:v>
                </c:pt>
                <c:pt idx="17">
                  <c:v>FY18</c:v>
                </c:pt>
                <c:pt idx="18">
                  <c:v>FY19</c:v>
                </c:pt>
                <c:pt idx="19">
                  <c:v>FY20</c:v>
                </c:pt>
              </c:strCache>
            </c:strRef>
          </c:cat>
          <c:val>
            <c:numRef>
              <c:f>Sheet1!$H$2:$H$21</c:f>
              <c:numCache>
                <c:formatCode>General</c:formatCode>
                <c:ptCount val="20"/>
                <c:pt idx="0">
                  <c:v>100</c:v>
                </c:pt>
                <c:pt idx="1">
                  <c:v>106.70921303345808</c:v>
                </c:pt>
                <c:pt idx="2">
                  <c:v>103.85812228258953</c:v>
                </c:pt>
                <c:pt idx="3">
                  <c:v>94.171438830454264</c:v>
                </c:pt>
                <c:pt idx="4">
                  <c:v>90.110041870997023</c:v>
                </c:pt>
                <c:pt idx="5">
                  <c:v>87.164488659529141</c:v>
                </c:pt>
                <c:pt idx="6">
                  <c:v>90.229026803564423</c:v>
                </c:pt>
                <c:pt idx="7">
                  <c:v>88.312683386721332</c:v>
                </c:pt>
                <c:pt idx="8">
                  <c:v>103.08039596657028</c:v>
                </c:pt>
                <c:pt idx="9">
                  <c:v>97.683138249072755</c:v>
                </c:pt>
                <c:pt idx="10">
                  <c:v>89.955722232715374</c:v>
                </c:pt>
                <c:pt idx="11">
                  <c:v>86.167846550562558</c:v>
                </c:pt>
                <c:pt idx="12">
                  <c:v>85.538688309344195</c:v>
                </c:pt>
                <c:pt idx="13">
                  <c:v>88.4204690302182</c:v>
                </c:pt>
                <c:pt idx="14">
                  <c:v>82.434541728210149</c:v>
                </c:pt>
                <c:pt idx="15">
                  <c:v>83.329909881535201</c:v>
                </c:pt>
                <c:pt idx="16">
                  <c:v>82.946971010310193</c:v>
                </c:pt>
                <c:pt idx="17">
                  <c:v>78.04788218596957</c:v>
                </c:pt>
                <c:pt idx="18">
                  <c:v>76.455561421129815</c:v>
                </c:pt>
                <c:pt idx="19">
                  <c:v>81.294801174081783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70-4774-998C-241926A55767}"/>
            </c:ext>
          </c:extLst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Environment &amp; Recreation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Sheet1!$G$2:$G$21</c:f>
              <c:strCache>
                <c:ptCount val="20"/>
                <c:pt idx="0">
                  <c:v>FY01</c:v>
                </c:pt>
                <c:pt idx="1">
                  <c:v>FY02</c:v>
                </c:pt>
                <c:pt idx="2">
                  <c:v>FY03</c:v>
                </c:pt>
                <c:pt idx="3">
                  <c:v>FY04</c:v>
                </c:pt>
                <c:pt idx="4">
                  <c:v>FY05</c:v>
                </c:pt>
                <c:pt idx="5">
                  <c:v>FY06</c:v>
                </c:pt>
                <c:pt idx="6">
                  <c:v>FY07</c:v>
                </c:pt>
                <c:pt idx="7">
                  <c:v>FY08</c:v>
                </c:pt>
                <c:pt idx="8">
                  <c:v>FY09</c:v>
                </c:pt>
                <c:pt idx="9">
                  <c:v>FY10</c:v>
                </c:pt>
                <c:pt idx="10">
                  <c:v>FY11</c:v>
                </c:pt>
                <c:pt idx="11">
                  <c:v>FY12</c:v>
                </c:pt>
                <c:pt idx="12">
                  <c:v>FY13</c:v>
                </c:pt>
                <c:pt idx="13">
                  <c:v>FY14</c:v>
                </c:pt>
                <c:pt idx="14">
                  <c:v>FY15</c:v>
                </c:pt>
                <c:pt idx="15">
                  <c:v>FY16</c:v>
                </c:pt>
                <c:pt idx="16">
                  <c:v>FY17</c:v>
                </c:pt>
                <c:pt idx="17">
                  <c:v>FY18</c:v>
                </c:pt>
                <c:pt idx="18">
                  <c:v>FY19</c:v>
                </c:pt>
                <c:pt idx="19">
                  <c:v>FY20</c:v>
                </c:pt>
              </c:strCache>
            </c:strRef>
          </c:cat>
          <c:val>
            <c:numRef>
              <c:f>Sheet1!$I$2:$I$21</c:f>
              <c:numCache>
                <c:formatCode>General</c:formatCode>
                <c:ptCount val="20"/>
                <c:pt idx="0">
                  <c:v>100</c:v>
                </c:pt>
                <c:pt idx="1">
                  <c:v>102.98139557989248</c:v>
                </c:pt>
                <c:pt idx="2">
                  <c:v>81.815183550774179</c:v>
                </c:pt>
                <c:pt idx="3">
                  <c:v>71.595752818200424</c:v>
                </c:pt>
                <c:pt idx="4">
                  <c:v>68.219494439327136</c:v>
                </c:pt>
                <c:pt idx="5">
                  <c:v>88.686868250956181</c:v>
                </c:pt>
                <c:pt idx="6">
                  <c:v>74.766653622263775</c:v>
                </c:pt>
                <c:pt idx="7">
                  <c:v>68.768929662906856</c:v>
                </c:pt>
                <c:pt idx="8">
                  <c:v>75.813573856632516</c:v>
                </c:pt>
                <c:pt idx="9">
                  <c:v>63.77613368801233</c:v>
                </c:pt>
                <c:pt idx="10">
                  <c:v>54.913469971118332</c:v>
                </c:pt>
                <c:pt idx="11">
                  <c:v>52.317335565867786</c:v>
                </c:pt>
                <c:pt idx="12">
                  <c:v>53.591465589649744</c:v>
                </c:pt>
                <c:pt idx="13">
                  <c:v>56.281699465842607</c:v>
                </c:pt>
                <c:pt idx="14">
                  <c:v>53.415537412273338</c:v>
                </c:pt>
                <c:pt idx="15">
                  <c:v>56.2836565867768</c:v>
                </c:pt>
                <c:pt idx="16">
                  <c:v>50.25090421947511</c:v>
                </c:pt>
                <c:pt idx="17">
                  <c:v>47.701811984354272</c:v>
                </c:pt>
                <c:pt idx="18">
                  <c:v>51.880876546157886</c:v>
                </c:pt>
                <c:pt idx="19">
                  <c:v>56.66017025316259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70-4774-998C-241926A55767}"/>
            </c:ext>
          </c:extLst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Health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70-4774-998C-241926A557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Sheet1!$G$2:$G$21</c:f>
              <c:strCache>
                <c:ptCount val="20"/>
                <c:pt idx="0">
                  <c:v>FY01</c:v>
                </c:pt>
                <c:pt idx="1">
                  <c:v>FY02</c:v>
                </c:pt>
                <c:pt idx="2">
                  <c:v>FY03</c:v>
                </c:pt>
                <c:pt idx="3">
                  <c:v>FY04</c:v>
                </c:pt>
                <c:pt idx="4">
                  <c:v>FY05</c:v>
                </c:pt>
                <c:pt idx="5">
                  <c:v>FY06</c:v>
                </c:pt>
                <c:pt idx="6">
                  <c:v>FY07</c:v>
                </c:pt>
                <c:pt idx="7">
                  <c:v>FY08</c:v>
                </c:pt>
                <c:pt idx="8">
                  <c:v>FY09</c:v>
                </c:pt>
                <c:pt idx="9">
                  <c:v>FY10</c:v>
                </c:pt>
                <c:pt idx="10">
                  <c:v>FY11</c:v>
                </c:pt>
                <c:pt idx="11">
                  <c:v>FY12</c:v>
                </c:pt>
                <c:pt idx="12">
                  <c:v>FY13</c:v>
                </c:pt>
                <c:pt idx="13">
                  <c:v>FY14</c:v>
                </c:pt>
                <c:pt idx="14">
                  <c:v>FY15</c:v>
                </c:pt>
                <c:pt idx="15">
                  <c:v>FY16</c:v>
                </c:pt>
                <c:pt idx="16">
                  <c:v>FY17</c:v>
                </c:pt>
                <c:pt idx="17">
                  <c:v>FY18</c:v>
                </c:pt>
                <c:pt idx="18">
                  <c:v>FY19</c:v>
                </c:pt>
                <c:pt idx="19">
                  <c:v>FY20</c:v>
                </c:pt>
              </c:strCache>
            </c:strRef>
          </c:cat>
          <c:val>
            <c:numRef>
              <c:f>Sheet1!$J$2:$J$21</c:f>
              <c:numCache>
                <c:formatCode>General</c:formatCode>
                <c:ptCount val="20"/>
                <c:pt idx="0">
                  <c:v>100</c:v>
                </c:pt>
                <c:pt idx="1">
                  <c:v>118.48006401365517</c:v>
                </c:pt>
                <c:pt idx="2">
                  <c:v>121.53680201541712</c:v>
                </c:pt>
                <c:pt idx="3">
                  <c:v>127.37594627218125</c:v>
                </c:pt>
                <c:pt idx="4">
                  <c:v>138.03240551153596</c:v>
                </c:pt>
                <c:pt idx="5">
                  <c:v>119.027194032553</c:v>
                </c:pt>
                <c:pt idx="6">
                  <c:v>123.56616983043769</c:v>
                </c:pt>
                <c:pt idx="7">
                  <c:v>120.23060378668298</c:v>
                </c:pt>
                <c:pt idx="8">
                  <c:v>140.31095867548933</c:v>
                </c:pt>
                <c:pt idx="9">
                  <c:v>143.84953918692099</c:v>
                </c:pt>
                <c:pt idx="10">
                  <c:v>146.19349167568657</c:v>
                </c:pt>
                <c:pt idx="11">
                  <c:v>140.46447546741462</c:v>
                </c:pt>
                <c:pt idx="12">
                  <c:v>136.47621833203954</c:v>
                </c:pt>
                <c:pt idx="13">
                  <c:v>146.13980308036139</c:v>
                </c:pt>
                <c:pt idx="14">
                  <c:v>145.06389487796022</c:v>
                </c:pt>
                <c:pt idx="15">
                  <c:v>153.92016180602104</c:v>
                </c:pt>
                <c:pt idx="16">
                  <c:v>152.02394161542634</c:v>
                </c:pt>
                <c:pt idx="17">
                  <c:v>143.78214509810613</c:v>
                </c:pt>
                <c:pt idx="18">
                  <c:v>139.32617328213922</c:v>
                </c:pt>
                <c:pt idx="19">
                  <c:v>148.386481365561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70-4774-998C-241926A55767}"/>
            </c:ext>
          </c:extLst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Human Services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Sheet1!$G$2:$G$21</c:f>
              <c:strCache>
                <c:ptCount val="20"/>
                <c:pt idx="0">
                  <c:v>FY01</c:v>
                </c:pt>
                <c:pt idx="1">
                  <c:v>FY02</c:v>
                </c:pt>
                <c:pt idx="2">
                  <c:v>FY03</c:v>
                </c:pt>
                <c:pt idx="3">
                  <c:v>FY04</c:v>
                </c:pt>
                <c:pt idx="4">
                  <c:v>FY05</c:v>
                </c:pt>
                <c:pt idx="5">
                  <c:v>FY06</c:v>
                </c:pt>
                <c:pt idx="6">
                  <c:v>FY07</c:v>
                </c:pt>
                <c:pt idx="7">
                  <c:v>FY08</c:v>
                </c:pt>
                <c:pt idx="8">
                  <c:v>FY09</c:v>
                </c:pt>
                <c:pt idx="9">
                  <c:v>FY10</c:v>
                </c:pt>
                <c:pt idx="10">
                  <c:v>FY11</c:v>
                </c:pt>
                <c:pt idx="11">
                  <c:v>FY12</c:v>
                </c:pt>
                <c:pt idx="12">
                  <c:v>FY13</c:v>
                </c:pt>
                <c:pt idx="13">
                  <c:v>FY14</c:v>
                </c:pt>
                <c:pt idx="14">
                  <c:v>FY15</c:v>
                </c:pt>
                <c:pt idx="15">
                  <c:v>FY16</c:v>
                </c:pt>
                <c:pt idx="16">
                  <c:v>FY17</c:v>
                </c:pt>
                <c:pt idx="17">
                  <c:v>FY18</c:v>
                </c:pt>
                <c:pt idx="18">
                  <c:v>FY19</c:v>
                </c:pt>
                <c:pt idx="19">
                  <c:v>FY20</c:v>
                </c:pt>
              </c:strCache>
            </c:strRef>
          </c:cat>
          <c:val>
            <c:numRef>
              <c:f>Sheet1!$K$2:$K$21</c:f>
              <c:numCache>
                <c:formatCode>General</c:formatCode>
                <c:ptCount val="20"/>
                <c:pt idx="0">
                  <c:v>100</c:v>
                </c:pt>
                <c:pt idx="1">
                  <c:v>108.33366031185645</c:v>
                </c:pt>
                <c:pt idx="2">
                  <c:v>109.19622524503441</c:v>
                </c:pt>
                <c:pt idx="3">
                  <c:v>103.3047691497532</c:v>
                </c:pt>
                <c:pt idx="4">
                  <c:v>100.66019639654944</c:v>
                </c:pt>
                <c:pt idx="5">
                  <c:v>96.101254998973744</c:v>
                </c:pt>
                <c:pt idx="6">
                  <c:v>94.51989432291748</c:v>
                </c:pt>
                <c:pt idx="7">
                  <c:v>90.682962749095225</c:v>
                </c:pt>
                <c:pt idx="8">
                  <c:v>103.69584063900321</c:v>
                </c:pt>
                <c:pt idx="9">
                  <c:v>97.827152169713457</c:v>
                </c:pt>
                <c:pt idx="10">
                  <c:v>90.405671302182199</c:v>
                </c:pt>
                <c:pt idx="11">
                  <c:v>88.48635487667255</c:v>
                </c:pt>
                <c:pt idx="12">
                  <c:v>85.878979329737987</c:v>
                </c:pt>
                <c:pt idx="13">
                  <c:v>89.12742580861223</c:v>
                </c:pt>
                <c:pt idx="14">
                  <c:v>86.431769190692336</c:v>
                </c:pt>
                <c:pt idx="15">
                  <c:v>88.00557235787106</c:v>
                </c:pt>
                <c:pt idx="16">
                  <c:v>87.977672407830426</c:v>
                </c:pt>
                <c:pt idx="17">
                  <c:v>87.126587694245345</c:v>
                </c:pt>
                <c:pt idx="18">
                  <c:v>83.683948324559992</c:v>
                </c:pt>
                <c:pt idx="19">
                  <c:v>87.531805706676309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70-4774-998C-241926A55767}"/>
            </c:ext>
          </c:extLst>
        </c:ser>
        <c:ser>
          <c:idx val="4"/>
          <c:order val="4"/>
          <c:tx>
            <c:strRef>
              <c:f>Sheet1!$L$1</c:f>
              <c:strCache>
                <c:ptCount val="1"/>
                <c:pt idx="0">
                  <c:v>Infrastructure, Housing &amp; Economic Development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Sheet1!$G$2:$G$21</c:f>
              <c:strCache>
                <c:ptCount val="20"/>
                <c:pt idx="0">
                  <c:v>FY01</c:v>
                </c:pt>
                <c:pt idx="1">
                  <c:v>FY02</c:v>
                </c:pt>
                <c:pt idx="2">
                  <c:v>FY03</c:v>
                </c:pt>
                <c:pt idx="3">
                  <c:v>FY04</c:v>
                </c:pt>
                <c:pt idx="4">
                  <c:v>FY05</c:v>
                </c:pt>
                <c:pt idx="5">
                  <c:v>FY06</c:v>
                </c:pt>
                <c:pt idx="6">
                  <c:v>FY07</c:v>
                </c:pt>
                <c:pt idx="7">
                  <c:v>FY08</c:v>
                </c:pt>
                <c:pt idx="8">
                  <c:v>FY09</c:v>
                </c:pt>
                <c:pt idx="9">
                  <c:v>FY10</c:v>
                </c:pt>
                <c:pt idx="10">
                  <c:v>FY11</c:v>
                </c:pt>
                <c:pt idx="11">
                  <c:v>FY12</c:v>
                </c:pt>
                <c:pt idx="12">
                  <c:v>FY13</c:v>
                </c:pt>
                <c:pt idx="13">
                  <c:v>FY14</c:v>
                </c:pt>
                <c:pt idx="14">
                  <c:v>FY15</c:v>
                </c:pt>
                <c:pt idx="15">
                  <c:v>FY16</c:v>
                </c:pt>
                <c:pt idx="16">
                  <c:v>FY17</c:v>
                </c:pt>
                <c:pt idx="17">
                  <c:v>FY18</c:v>
                </c:pt>
                <c:pt idx="18">
                  <c:v>FY19</c:v>
                </c:pt>
                <c:pt idx="19">
                  <c:v>FY20</c:v>
                </c:pt>
              </c:strCache>
            </c:strRef>
          </c:cat>
          <c:val>
            <c:numRef>
              <c:f>Sheet1!$L$2:$L$21</c:f>
              <c:numCache>
                <c:formatCode>General</c:formatCode>
                <c:ptCount val="20"/>
                <c:pt idx="0">
                  <c:v>100</c:v>
                </c:pt>
                <c:pt idx="1">
                  <c:v>91.277883836468462</c:v>
                </c:pt>
                <c:pt idx="2">
                  <c:v>88.00795100890511</c:v>
                </c:pt>
                <c:pt idx="3">
                  <c:v>78.103698917976232</c:v>
                </c:pt>
                <c:pt idx="4">
                  <c:v>75.787071400556869</c:v>
                </c:pt>
                <c:pt idx="5">
                  <c:v>77.866708055474817</c:v>
                </c:pt>
                <c:pt idx="6">
                  <c:v>91.622541172034261</c:v>
                </c:pt>
                <c:pt idx="7">
                  <c:v>73.112077457180419</c:v>
                </c:pt>
                <c:pt idx="8">
                  <c:v>81.844413928959966</c:v>
                </c:pt>
                <c:pt idx="9">
                  <c:v>88.890489206924343</c:v>
                </c:pt>
                <c:pt idx="10">
                  <c:v>80.455348963366404</c:v>
                </c:pt>
                <c:pt idx="11">
                  <c:v>80.368297690018736</c:v>
                </c:pt>
                <c:pt idx="12">
                  <c:v>77.577999479386634</c:v>
                </c:pt>
                <c:pt idx="13">
                  <c:v>92.398291197553192</c:v>
                </c:pt>
                <c:pt idx="14">
                  <c:v>87.242457240827846</c:v>
                </c:pt>
                <c:pt idx="15">
                  <c:v>87.394109880324493</c:v>
                </c:pt>
                <c:pt idx="16">
                  <c:v>86.753986280421316</c:v>
                </c:pt>
                <c:pt idx="17">
                  <c:v>77.227017556253685</c:v>
                </c:pt>
                <c:pt idx="18">
                  <c:v>80.226157745611005</c:v>
                </c:pt>
                <c:pt idx="19">
                  <c:v>80.47957453901887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F70-4774-998C-241926A55767}"/>
            </c:ext>
          </c:extLst>
        </c:ser>
        <c:ser>
          <c:idx val="5"/>
          <c:order val="5"/>
          <c:tx>
            <c:strRef>
              <c:f>Sheet1!$M$1</c:f>
              <c:strCache>
                <c:ptCount val="1"/>
                <c:pt idx="0">
                  <c:v>Law &amp; Public Safety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70-4774-998C-241926A5576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Sheet1!$G$2:$G$21</c:f>
              <c:strCache>
                <c:ptCount val="20"/>
                <c:pt idx="0">
                  <c:v>FY01</c:v>
                </c:pt>
                <c:pt idx="1">
                  <c:v>FY02</c:v>
                </c:pt>
                <c:pt idx="2">
                  <c:v>FY03</c:v>
                </c:pt>
                <c:pt idx="3">
                  <c:v>FY04</c:v>
                </c:pt>
                <c:pt idx="4">
                  <c:v>FY05</c:v>
                </c:pt>
                <c:pt idx="5">
                  <c:v>FY06</c:v>
                </c:pt>
                <c:pt idx="6">
                  <c:v>FY07</c:v>
                </c:pt>
                <c:pt idx="7">
                  <c:v>FY08</c:v>
                </c:pt>
                <c:pt idx="8">
                  <c:v>FY09</c:v>
                </c:pt>
                <c:pt idx="9">
                  <c:v>FY10</c:v>
                </c:pt>
                <c:pt idx="10">
                  <c:v>FY11</c:v>
                </c:pt>
                <c:pt idx="11">
                  <c:v>FY12</c:v>
                </c:pt>
                <c:pt idx="12">
                  <c:v>FY13</c:v>
                </c:pt>
                <c:pt idx="13">
                  <c:v>FY14</c:v>
                </c:pt>
                <c:pt idx="14">
                  <c:v>FY15</c:v>
                </c:pt>
                <c:pt idx="15">
                  <c:v>FY16</c:v>
                </c:pt>
                <c:pt idx="16">
                  <c:v>FY17</c:v>
                </c:pt>
                <c:pt idx="17">
                  <c:v>FY18</c:v>
                </c:pt>
                <c:pt idx="18">
                  <c:v>FY19</c:v>
                </c:pt>
                <c:pt idx="19">
                  <c:v>FY20</c:v>
                </c:pt>
              </c:strCache>
            </c:strRef>
          </c:cat>
          <c:val>
            <c:numRef>
              <c:f>Sheet1!$M$2:$M$21</c:f>
              <c:numCache>
                <c:formatCode>General</c:formatCode>
                <c:ptCount val="20"/>
                <c:pt idx="0">
                  <c:v>100</c:v>
                </c:pt>
                <c:pt idx="1">
                  <c:v>107.91698352712949</c:v>
                </c:pt>
                <c:pt idx="2">
                  <c:v>104.56450371145426</c:v>
                </c:pt>
                <c:pt idx="3">
                  <c:v>101.27595751920089</c:v>
                </c:pt>
                <c:pt idx="4">
                  <c:v>98.391733763748093</c:v>
                </c:pt>
                <c:pt idx="5">
                  <c:v>95.55705067049638</c:v>
                </c:pt>
                <c:pt idx="6">
                  <c:v>99.655054451471287</c:v>
                </c:pt>
                <c:pt idx="7">
                  <c:v>98.991729244086486</c:v>
                </c:pt>
                <c:pt idx="8">
                  <c:v>110.08995143836695</c:v>
                </c:pt>
                <c:pt idx="9">
                  <c:v>100.71159037179387</c:v>
                </c:pt>
                <c:pt idx="10">
                  <c:v>90.738143395217008</c:v>
                </c:pt>
                <c:pt idx="11">
                  <c:v>86.915301202501595</c:v>
                </c:pt>
                <c:pt idx="12">
                  <c:v>86.591390456819425</c:v>
                </c:pt>
                <c:pt idx="13">
                  <c:v>89.130250949865768</c:v>
                </c:pt>
                <c:pt idx="14">
                  <c:v>83.188933269969183</c:v>
                </c:pt>
                <c:pt idx="15">
                  <c:v>83.55928913920286</c:v>
                </c:pt>
                <c:pt idx="16">
                  <c:v>83.755860859583194</c:v>
                </c:pt>
                <c:pt idx="17">
                  <c:v>76.418167903331749</c:v>
                </c:pt>
                <c:pt idx="18">
                  <c:v>78.122508968032406</c:v>
                </c:pt>
                <c:pt idx="19">
                  <c:v>81.098843789705967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F70-4774-998C-241926A55767}"/>
            </c:ext>
          </c:extLst>
        </c:ser>
        <c:ser>
          <c:idx val="6"/>
          <c:order val="6"/>
          <c:tx>
            <c:strRef>
              <c:f>Sheet1!$N$1</c:f>
              <c:strCache>
                <c:ptCount val="1"/>
                <c:pt idx="0">
                  <c:v>Local Aid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Sheet1!$G$2:$G$21</c:f>
              <c:strCache>
                <c:ptCount val="20"/>
                <c:pt idx="0">
                  <c:v>FY01</c:v>
                </c:pt>
                <c:pt idx="1">
                  <c:v>FY02</c:v>
                </c:pt>
                <c:pt idx="2">
                  <c:v>FY03</c:v>
                </c:pt>
                <c:pt idx="3">
                  <c:v>FY04</c:v>
                </c:pt>
                <c:pt idx="4">
                  <c:v>FY05</c:v>
                </c:pt>
                <c:pt idx="5">
                  <c:v>FY06</c:v>
                </c:pt>
                <c:pt idx="6">
                  <c:v>FY07</c:v>
                </c:pt>
                <c:pt idx="7">
                  <c:v>FY08</c:v>
                </c:pt>
                <c:pt idx="8">
                  <c:v>FY09</c:v>
                </c:pt>
                <c:pt idx="9">
                  <c:v>FY10</c:v>
                </c:pt>
                <c:pt idx="10">
                  <c:v>FY11</c:v>
                </c:pt>
                <c:pt idx="11">
                  <c:v>FY12</c:v>
                </c:pt>
                <c:pt idx="12">
                  <c:v>FY13</c:v>
                </c:pt>
                <c:pt idx="13">
                  <c:v>FY14</c:v>
                </c:pt>
                <c:pt idx="14">
                  <c:v>FY15</c:v>
                </c:pt>
                <c:pt idx="15">
                  <c:v>FY16</c:v>
                </c:pt>
                <c:pt idx="16">
                  <c:v>FY17</c:v>
                </c:pt>
                <c:pt idx="17">
                  <c:v>FY18</c:v>
                </c:pt>
                <c:pt idx="18">
                  <c:v>FY19</c:v>
                </c:pt>
                <c:pt idx="19">
                  <c:v>FY20</c:v>
                </c:pt>
              </c:strCache>
            </c:strRef>
          </c:cat>
          <c:val>
            <c:numRef>
              <c:f>Sheet1!$N$2:$N$21</c:f>
              <c:numCache>
                <c:formatCode>General</c:formatCode>
                <c:ptCount val="20"/>
                <c:pt idx="0">
                  <c:v>100</c:v>
                </c:pt>
                <c:pt idx="1">
                  <c:v>103.35619771068913</c:v>
                </c:pt>
                <c:pt idx="2">
                  <c:v>90.626594173280978</c:v>
                </c:pt>
                <c:pt idx="3">
                  <c:v>83.448757669129961</c:v>
                </c:pt>
                <c:pt idx="4">
                  <c:v>79.733230992942254</c:v>
                </c:pt>
                <c:pt idx="5">
                  <c:v>73.923861392562188</c:v>
                </c:pt>
                <c:pt idx="6">
                  <c:v>79.801427075071345</c:v>
                </c:pt>
                <c:pt idx="7">
                  <c:v>75.673238065301192</c:v>
                </c:pt>
                <c:pt idx="8">
                  <c:v>77.171425882692859</c:v>
                </c:pt>
                <c:pt idx="9">
                  <c:v>59.387374768842861</c:v>
                </c:pt>
                <c:pt idx="10">
                  <c:v>52.263866193723999</c:v>
                </c:pt>
                <c:pt idx="11">
                  <c:v>50.858920773662831</c:v>
                </c:pt>
                <c:pt idx="12">
                  <c:v>48.140359126531088</c:v>
                </c:pt>
                <c:pt idx="13">
                  <c:v>50.076173680678806</c:v>
                </c:pt>
                <c:pt idx="14">
                  <c:v>45.313673081464394</c:v>
                </c:pt>
                <c:pt idx="15">
                  <c:v>45.774910401738474</c:v>
                </c:pt>
                <c:pt idx="16">
                  <c:v>46.63225526245219</c:v>
                </c:pt>
                <c:pt idx="17">
                  <c:v>44.752776487301354</c:v>
                </c:pt>
                <c:pt idx="18">
                  <c:v>43.436111941349495</c:v>
                </c:pt>
                <c:pt idx="19">
                  <c:v>44.558200422535748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F70-4774-998C-241926A55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9426367"/>
        <c:axId val="999426783"/>
      </c:lineChart>
      <c:catAx>
        <c:axId val="999426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426783"/>
        <c:crosses val="autoZero"/>
        <c:auto val="1"/>
        <c:lblAlgn val="ctr"/>
        <c:lblOffset val="100"/>
        <c:tickLblSkip val="2"/>
        <c:noMultiLvlLbl val="0"/>
      </c:catAx>
      <c:valAx>
        <c:axId val="9994267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426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83829805612787"/>
          <c:y val="0.16941443017465638"/>
          <c:w val="0.26907760451991863"/>
          <c:h val="0.801198650790731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604652979762239E-2"/>
          <c:y val="0.11412816071310593"/>
          <c:w val="0.97271317562968207"/>
          <c:h val="0.81067767997563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Sheet1!$F$2:$F$5</c:f>
              <c:strCache>
                <c:ptCount val="4"/>
                <c:pt idx="0">
                  <c:v>Boston</c:v>
                </c:pt>
                <c:pt idx="1">
                  <c:v>New Bedford</c:v>
                </c:pt>
                <c:pt idx="2">
                  <c:v>Springfield</c:v>
                </c:pt>
                <c:pt idx="3">
                  <c:v>Worcester</c:v>
                </c:pt>
              </c:strCache>
            </c:strRef>
          </c:cat>
          <c:val>
            <c:numRef>
              <c:f>Sheet1!$G$2:$G$5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0.65</c:v>
                </c:pt>
                <c:pt idx="2">
                  <c:v>0.68</c:v>
                </c:pt>
                <c:pt idx="3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4F-40D9-B136-FC2B00AFC7B9}"/>
            </c:ext>
          </c:extLst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Sheet1!$F$2:$F$5</c:f>
              <c:strCache>
                <c:ptCount val="4"/>
                <c:pt idx="0">
                  <c:v>Boston</c:v>
                </c:pt>
                <c:pt idx="1">
                  <c:v>New Bedford</c:v>
                </c:pt>
                <c:pt idx="2">
                  <c:v>Springfield</c:v>
                </c:pt>
                <c:pt idx="3">
                  <c:v>Worcester</c:v>
                </c:pt>
              </c:strCache>
            </c:strRef>
          </c:cat>
          <c:val>
            <c:numRef>
              <c:f>Sheet1!$H$2:$H$5</c:f>
              <c:numCache>
                <c:formatCode>0%</c:formatCode>
                <c:ptCount val="4"/>
                <c:pt idx="0">
                  <c:v>0.47</c:v>
                </c:pt>
                <c:pt idx="1">
                  <c:v>0.4</c:v>
                </c:pt>
                <c:pt idx="2">
                  <c:v>0.42</c:v>
                </c:pt>
                <c:pt idx="3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4F-40D9-B136-FC2B00AFC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6453887"/>
        <c:axId val="936454719"/>
      </c:barChart>
      <c:catAx>
        <c:axId val="936453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454719"/>
        <c:crosses val="autoZero"/>
        <c:auto val="1"/>
        <c:lblAlgn val="ctr"/>
        <c:lblOffset val="100"/>
        <c:noMultiLvlLbl val="0"/>
      </c:catAx>
      <c:valAx>
        <c:axId val="93645471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36453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765155565174171E-2"/>
          <c:y val="9.3730706521945484E-2"/>
          <c:w val="0.13209752861844876"/>
          <c:h val="0.105786923302990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90788-310F-4A28-961B-2BD5F03CF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F93D8-A3A6-4FDC-9024-219504C91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1331E-91E6-4DEB-A09B-BED4BF82F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0855-9DAA-40AF-B5B6-44DB4A44FE49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5838A-2326-450D-BD1E-61C5D067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20EC5-906C-465B-B022-BA0A4286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F0BD-C08A-40A7-A041-66C4D1349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3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C6126-EF6B-40C6-9840-69D84E8F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148B8-6C07-4AE6-AAAA-82021DCC6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575F3-75BC-4B9B-9C9B-9BC00C37B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0855-9DAA-40AF-B5B6-44DB4A44FE49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E0B9F-A1E0-4C30-8D7A-D97973182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F52BD-488D-42E8-8CFA-79526F6EC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F0BD-C08A-40A7-A041-66C4D1349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9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29A0E8-B15D-4A89-9253-D16107DE4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E78C1-28CB-4850-9F39-9B8CF627B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E249F-E9AB-4E74-8C31-FF775518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0855-9DAA-40AF-B5B6-44DB4A44FE49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8D29F-1AE8-42F9-9053-846BB2E6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77E32-F470-470E-B1C9-E454484B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F0BD-C08A-40A7-A041-66C4D1349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2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2EA66-1F6B-439B-97FB-58C11696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C8495-6CE4-4EBB-A1D0-4319A35F3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3709F-E2CC-4C89-9661-DE1DD35DE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0855-9DAA-40AF-B5B6-44DB4A44FE49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8DE4F-E256-47AE-A7C1-61FF63D9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09C9E-D13D-4D86-9494-87994C50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F0BD-C08A-40A7-A041-66C4D1349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2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2E392-C882-4601-8240-E94998AA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C28F3-5F5A-47B6-BC7D-6A2D8FC0F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DCF73-4FEC-49EC-A514-3BA04B50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0855-9DAA-40AF-B5B6-44DB4A44FE49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D6BB6-8FA0-4418-906B-08733C7AD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88AE7-DE9E-4BF4-9D96-3324D7F1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F0BD-C08A-40A7-A041-66C4D1349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8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A0A6-0A5E-448F-A31D-0893C23C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70989-215E-482C-92D2-FD6DE13D6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1C605-42FA-452D-B5F3-7C5844FB2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D7CFC-C463-4E33-ACBD-3C4F3F913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0855-9DAA-40AF-B5B6-44DB4A44FE49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89DC8-0314-4C84-8807-05D4B685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3DA99-CDCD-4EBA-AB82-D9AB7036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F0BD-C08A-40A7-A041-66C4D1349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0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28BA7-A79F-4717-9B0C-6C9C816F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DA20A-9809-4E02-9137-0F1674492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031D8-0ED4-4DEA-9B6E-1FF251265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6D0638-31A9-48A4-BB18-24983AA1F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BD2466-84EE-492A-A8CE-7AA4E2FC6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F6726-39B3-4144-A1AC-2CC149CD1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0855-9DAA-40AF-B5B6-44DB4A44FE49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EADB54-9548-4DFD-B6D6-7A5FEB12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096E6-F067-4A21-8DFA-04EBE927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F0BD-C08A-40A7-A041-66C4D1349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8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35BBC-1CF3-4A82-AD49-C121CF40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6887C-5232-4E76-8067-E255EABF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0855-9DAA-40AF-B5B6-44DB4A44FE49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A6681-122E-4461-B7C7-193138042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62EA9-F8A5-4E6C-BEB9-28BB511A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F0BD-C08A-40A7-A041-66C4D1349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2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3E4E80-E039-445D-88CD-B5C9167F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0855-9DAA-40AF-B5B6-44DB4A44FE49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975680-5954-4D8A-AAA4-2BAA7B271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7FBC4-A4CF-4E24-B7A4-4F4A19DAF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F0BD-C08A-40A7-A041-66C4D1349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5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FEB5-B3FB-49B7-8E15-151DEFEC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B6C54-8818-47FD-8963-8DA2A12A8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8A27A-0DF1-4ED0-B2E5-3FF9A4BC2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F1169-10F8-42A8-B5AC-E2EF3A7B6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0855-9DAA-40AF-B5B6-44DB4A44FE49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4715B-9CAF-47EB-B85B-2E890D768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5FEA9-10E3-42FD-85CE-10A40309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F0BD-C08A-40A7-A041-66C4D1349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0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98489-8F23-47EF-8979-DAEB87870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E8447-1313-46C4-B4BE-C3C775E40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A3D36-86BB-4323-A472-B2ABF8FA1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058FE-DEEF-46AC-9A92-1F25D920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0855-9DAA-40AF-B5B6-44DB4A44FE49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94778-C5B5-4C5E-BD11-58FBEC22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DA186-D097-45CD-809E-E5A01714A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F0BD-C08A-40A7-A041-66C4D1349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1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3557D7-7ACD-4202-A561-D80E9567D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0C92A-1CF6-4014-A28A-44BEAF688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3F2DD-E29F-476D-B2D6-5F107EBE3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20855-9DAA-40AF-B5B6-44DB4A44FE49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140E3-ABA3-4F33-9D2F-DD61A00F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6E681-3F26-4517-BBA7-62A4042D5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AF0BD-C08A-40A7-A041-66C4D1349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6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te Budget - The Arc of Massachusetts">
            <a:extLst>
              <a:ext uri="{FF2B5EF4-FFF2-40B4-BE49-F238E27FC236}">
                <a16:creationId xmlns:a16="http://schemas.microsoft.com/office/drawing/2014/main" id="{685B64EC-CB59-4A46-8073-E0A3B484F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AD9CC9-E358-439C-BA08-1C49DC3B7C7E}"/>
              </a:ext>
            </a:extLst>
          </p:cNvPr>
          <p:cNvSpPr txBox="1"/>
          <p:nvPr/>
        </p:nvSpPr>
        <p:spPr>
          <a:xfrm>
            <a:off x="0" y="2892803"/>
            <a:ext cx="1219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A50A4D"/>
                </a:solidFill>
              </a:rPr>
              <a:t>Interpreting Public Opinion through</a:t>
            </a:r>
          </a:p>
          <a:p>
            <a:pPr algn="ctr"/>
            <a:r>
              <a:rPr lang="en-US" sz="5400" b="1" dirty="0">
                <a:solidFill>
                  <a:srgbClr val="A50A4D"/>
                </a:solidFill>
              </a:rPr>
              <a:t>the Lens of Political Economy</a:t>
            </a:r>
          </a:p>
          <a:p>
            <a:pPr algn="ctr"/>
            <a:endParaRPr lang="en-US" sz="5400" b="1" dirty="0">
              <a:solidFill>
                <a:srgbClr val="A50A4D"/>
              </a:solidFill>
            </a:endParaRPr>
          </a:p>
        </p:txBody>
      </p:sp>
      <p:pic>
        <p:nvPicPr>
          <p:cNvPr id="4" name="Picture 2" descr="Home - MassINC">
            <a:extLst>
              <a:ext uri="{FF2B5EF4-FFF2-40B4-BE49-F238E27FC236}">
                <a16:creationId xmlns:a16="http://schemas.microsoft.com/office/drawing/2014/main" id="{66DB8B7B-D5F9-454D-B89C-7219F7966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3" y="6294550"/>
            <a:ext cx="1921637" cy="35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6BFD78-8A47-4112-8CC9-58BE028BEE09}"/>
              </a:ext>
            </a:extLst>
          </p:cNvPr>
          <p:cNvSpPr txBox="1"/>
          <p:nvPr/>
        </p:nvSpPr>
        <p:spPr>
          <a:xfrm>
            <a:off x="368300" y="6288812"/>
            <a:ext cx="177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January 13, 2021</a:t>
            </a:r>
          </a:p>
        </p:txBody>
      </p:sp>
    </p:spTree>
    <p:extLst>
      <p:ext uri="{BB962C8B-B14F-4D97-AF65-F5344CB8AC3E}">
        <p14:creationId xmlns:p14="http://schemas.microsoft.com/office/powerpoint/2010/main" val="2827642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AD9CC9-E358-439C-BA08-1C49DC3B7C7E}"/>
              </a:ext>
            </a:extLst>
          </p:cNvPr>
          <p:cNvSpPr txBox="1"/>
          <p:nvPr/>
        </p:nvSpPr>
        <p:spPr>
          <a:xfrm>
            <a:off x="1" y="3246511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Inequality is self-correcting in a democracy.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447BA-5C16-4948-AEBC-3FEE1BF61B0F}"/>
              </a:ext>
            </a:extLst>
          </p:cNvPr>
          <p:cNvSpPr txBox="1"/>
          <p:nvPr/>
        </p:nvSpPr>
        <p:spPr>
          <a:xfrm>
            <a:off x="435429" y="635726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Finding #4</a:t>
            </a:r>
          </a:p>
        </p:txBody>
      </p:sp>
    </p:spTree>
    <p:extLst>
      <p:ext uri="{BB962C8B-B14F-4D97-AF65-F5344CB8AC3E}">
        <p14:creationId xmlns:p14="http://schemas.microsoft.com/office/powerpoint/2010/main" val="44422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7"/>
          <a:stretch/>
        </p:blipFill>
        <p:spPr bwMode="auto">
          <a:xfrm>
            <a:off x="1025870" y="2361219"/>
            <a:ext cx="8488943" cy="395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28548" y="1976497"/>
            <a:ext cx="5806654" cy="38472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Newspaper Employment in Massachusetts</a:t>
            </a:r>
          </a:p>
        </p:txBody>
      </p:sp>
      <p:pic>
        <p:nvPicPr>
          <p:cNvPr id="5" name="Picture 2" descr="Home - MassINC">
            <a:extLst>
              <a:ext uri="{FF2B5EF4-FFF2-40B4-BE49-F238E27FC236}">
                <a16:creationId xmlns:a16="http://schemas.microsoft.com/office/drawing/2014/main" id="{991202D7-F20C-4BC5-8544-52F27234E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684" y="6455951"/>
            <a:ext cx="950096" cy="1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86B3FD-046A-4DC4-BC0B-502A6567C159}"/>
              </a:ext>
            </a:extLst>
          </p:cNvPr>
          <p:cNvSpPr/>
          <p:nvPr/>
        </p:nvSpPr>
        <p:spPr>
          <a:xfrm>
            <a:off x="282547" y="206593"/>
            <a:ext cx="11074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Access to reliable information about state and local policy to hold government accountable is steadily declining</a:t>
            </a:r>
            <a:br>
              <a:rPr lang="en-US" sz="3200" b="1" dirty="0"/>
            </a:br>
            <a:r>
              <a:rPr lang="en-US" sz="3200" b="1" dirty="0"/>
              <a:t>(and increasingly behind a pay wall).</a:t>
            </a:r>
          </a:p>
        </p:txBody>
      </p:sp>
    </p:spTree>
    <p:extLst>
      <p:ext uri="{BB962C8B-B14F-4D97-AF65-F5344CB8AC3E}">
        <p14:creationId xmlns:p14="http://schemas.microsoft.com/office/powerpoint/2010/main" val="2636169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E9CF5D1-C20C-4D33-957D-51DE1D38EE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7"/>
          <a:stretch/>
        </p:blipFill>
        <p:spPr>
          <a:xfrm>
            <a:off x="1443383" y="2051717"/>
            <a:ext cx="7453783" cy="4527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35B1AD-F6EF-4B04-9262-B0C21936D63C}"/>
              </a:ext>
            </a:extLst>
          </p:cNvPr>
          <p:cNvSpPr txBox="1"/>
          <p:nvPr/>
        </p:nvSpPr>
        <p:spPr>
          <a:xfrm>
            <a:off x="7487466" y="2440655"/>
            <a:ext cx="390525" cy="369332"/>
          </a:xfrm>
          <a:prstGeom prst="rect">
            <a:avLst/>
          </a:prstGeom>
          <a:solidFill>
            <a:srgbClr val="4B77A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FAE3A6-7F1F-4F2F-A4B1-0A5E4EAB415F}"/>
              </a:ext>
            </a:extLst>
          </p:cNvPr>
          <p:cNvSpPr txBox="1"/>
          <p:nvPr/>
        </p:nvSpPr>
        <p:spPr>
          <a:xfrm>
            <a:off x="7487466" y="2961996"/>
            <a:ext cx="390525" cy="369332"/>
          </a:xfrm>
          <a:prstGeom prst="rect">
            <a:avLst/>
          </a:prstGeom>
          <a:solidFill>
            <a:srgbClr val="DF4F5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282F16-CA3F-429E-AD6F-B5D3DE716B21}"/>
              </a:ext>
            </a:extLst>
          </p:cNvPr>
          <p:cNvSpPr txBox="1"/>
          <p:nvPr/>
        </p:nvSpPr>
        <p:spPr>
          <a:xfrm>
            <a:off x="7902891" y="2456044"/>
            <a:ext cx="1837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Democratic Primary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A19CE-908D-4376-80FA-D27CC0A79CA0}"/>
              </a:ext>
            </a:extLst>
          </p:cNvPr>
          <p:cNvSpPr txBox="1"/>
          <p:nvPr/>
        </p:nvSpPr>
        <p:spPr>
          <a:xfrm>
            <a:off x="7902891" y="2977385"/>
            <a:ext cx="1799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Republican Primary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FB0E72-F325-4ADB-BC5B-A1D29BA7ADD7}"/>
              </a:ext>
            </a:extLst>
          </p:cNvPr>
          <p:cNvSpPr/>
          <p:nvPr/>
        </p:nvSpPr>
        <p:spPr>
          <a:xfrm>
            <a:off x="1076296" y="1403987"/>
            <a:ext cx="5806654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Percent of seats contested in primary election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BD46EA-16F5-462A-A83A-BCB328902E84}"/>
              </a:ext>
            </a:extLst>
          </p:cNvPr>
          <p:cNvSpPr txBox="1"/>
          <p:nvPr/>
        </p:nvSpPr>
        <p:spPr>
          <a:xfrm>
            <a:off x="1443383" y="6456491"/>
            <a:ext cx="1572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MassINC’s analysis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E7E18D-67AA-4EA5-9296-86E2633C2752}"/>
              </a:ext>
            </a:extLst>
          </p:cNvPr>
          <p:cNvSpPr/>
          <p:nvPr/>
        </p:nvSpPr>
        <p:spPr>
          <a:xfrm>
            <a:off x="273839" y="324661"/>
            <a:ext cx="11074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Competitive elections and party competition has fallen.</a:t>
            </a:r>
          </a:p>
        </p:txBody>
      </p:sp>
      <p:pic>
        <p:nvPicPr>
          <p:cNvPr id="11" name="Picture 2" descr="Home - MassINC">
            <a:extLst>
              <a:ext uri="{FF2B5EF4-FFF2-40B4-BE49-F238E27FC236}">
                <a16:creationId xmlns:a16="http://schemas.microsoft.com/office/drawing/2014/main" id="{131A19F5-26F9-4A57-8FAB-46DC7463E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684" y="6455951"/>
            <a:ext cx="950096" cy="1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594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 b="13932"/>
          <a:stretch/>
        </p:blipFill>
        <p:spPr bwMode="auto">
          <a:xfrm>
            <a:off x="1734457" y="1901372"/>
            <a:ext cx="7424057" cy="453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34457" y="6439612"/>
            <a:ext cx="110598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Authors’ analysis of data from National Conference of State Legislatures and US Census Bureau</a:t>
            </a:r>
          </a:p>
        </p:txBody>
      </p:sp>
      <p:sp>
        <p:nvSpPr>
          <p:cNvPr id="5" name="Rectangle 4"/>
          <p:cNvSpPr/>
          <p:nvPr/>
        </p:nvSpPr>
        <p:spPr>
          <a:xfrm>
            <a:off x="992415" y="1401234"/>
            <a:ext cx="3306535" cy="38472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People of Color as a Share of: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E93C45-C59F-9C4E-AEF4-BB057ECE67DF}"/>
              </a:ext>
            </a:extLst>
          </p:cNvPr>
          <p:cNvSpPr txBox="1">
            <a:spLocks/>
          </p:cNvSpPr>
          <p:nvPr/>
        </p:nvSpPr>
        <p:spPr>
          <a:xfrm>
            <a:off x="527048" y="455776"/>
            <a:ext cx="1152343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US" dirty="0"/>
              <a:t>Elected officials do not represent our diversity.</a:t>
            </a:r>
          </a:p>
        </p:txBody>
      </p:sp>
      <p:pic>
        <p:nvPicPr>
          <p:cNvPr id="6" name="Picture 2" descr="Home - MassINC">
            <a:extLst>
              <a:ext uri="{FF2B5EF4-FFF2-40B4-BE49-F238E27FC236}">
                <a16:creationId xmlns:a16="http://schemas.microsoft.com/office/drawing/2014/main" id="{2ED6E9F1-BB86-4047-A48C-248201F9E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684" y="6455951"/>
            <a:ext cx="950096" cy="1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180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AD9CC9-E358-439C-BA08-1C49DC3B7C7E}"/>
              </a:ext>
            </a:extLst>
          </p:cNvPr>
          <p:cNvSpPr txBox="1"/>
          <p:nvPr/>
        </p:nvSpPr>
        <p:spPr>
          <a:xfrm>
            <a:off x="1" y="2436886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In economies with high requirements for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skilled labor and rapid industrial change,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businesses often side with labor.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447BA-5C16-4948-AEBC-3FEE1BF61B0F}"/>
              </a:ext>
            </a:extLst>
          </p:cNvPr>
          <p:cNvSpPr txBox="1"/>
          <p:nvPr/>
        </p:nvSpPr>
        <p:spPr>
          <a:xfrm>
            <a:off x="435429" y="635726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Finding #5</a:t>
            </a:r>
          </a:p>
        </p:txBody>
      </p:sp>
    </p:spTree>
    <p:extLst>
      <p:ext uri="{BB962C8B-B14F-4D97-AF65-F5344CB8AC3E}">
        <p14:creationId xmlns:p14="http://schemas.microsoft.com/office/powerpoint/2010/main" val="3031920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4DA577-FFB0-4984-B6DE-2B9216F9607A}"/>
              </a:ext>
            </a:extLst>
          </p:cNvPr>
          <p:cNvSpPr txBox="1"/>
          <p:nvPr/>
        </p:nvSpPr>
        <p:spPr>
          <a:xfrm>
            <a:off x="441921" y="476250"/>
            <a:ext cx="10692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Massachusetts already has a relatively high corporate tax burden.</a:t>
            </a:r>
          </a:p>
        </p:txBody>
      </p:sp>
      <p:pic>
        <p:nvPicPr>
          <p:cNvPr id="4" name="Picture 2" descr="Home - MassINC">
            <a:extLst>
              <a:ext uri="{FF2B5EF4-FFF2-40B4-BE49-F238E27FC236}">
                <a16:creationId xmlns:a16="http://schemas.microsoft.com/office/drawing/2014/main" id="{E9AD3819-2A1B-4386-AC60-568AE6A10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684" y="6455951"/>
            <a:ext cx="950096" cy="1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5A5CF1-BE75-4CC5-AA07-79196E23E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022" y="2256700"/>
            <a:ext cx="6455200" cy="25580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51473F-71E5-4F90-9BBB-D084410FC33C}"/>
              </a:ext>
            </a:extLst>
          </p:cNvPr>
          <p:cNvSpPr txBox="1"/>
          <p:nvPr/>
        </p:nvSpPr>
        <p:spPr>
          <a:xfrm>
            <a:off x="1596022" y="4814705"/>
            <a:ext cx="1636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Tax Foundation</a:t>
            </a:r>
          </a:p>
        </p:txBody>
      </p:sp>
    </p:spTree>
    <p:extLst>
      <p:ext uri="{BB962C8B-B14F-4D97-AF65-F5344CB8AC3E}">
        <p14:creationId xmlns:p14="http://schemas.microsoft.com/office/powerpoint/2010/main" val="3152053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A219FB-A4BD-4090-BCFF-EC9B5358867F}"/>
              </a:ext>
            </a:extLst>
          </p:cNvPr>
          <p:cNvSpPr txBox="1"/>
          <p:nvPr/>
        </p:nvSpPr>
        <p:spPr>
          <a:xfrm>
            <a:off x="1" y="2436886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Where do we go from here?</a:t>
            </a:r>
          </a:p>
        </p:txBody>
      </p:sp>
    </p:spTree>
    <p:extLst>
      <p:ext uri="{BB962C8B-B14F-4D97-AF65-F5344CB8AC3E}">
        <p14:creationId xmlns:p14="http://schemas.microsoft.com/office/powerpoint/2010/main" val="208433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EEA06-C463-4468-8194-D3AC22071BA6}"/>
              </a:ext>
            </a:extLst>
          </p:cNvPr>
          <p:cNvSpPr txBox="1"/>
          <p:nvPr/>
        </p:nvSpPr>
        <p:spPr>
          <a:xfrm>
            <a:off x="722313" y="931936"/>
            <a:ext cx="1074737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Double-down on efforts to generate more sustainable development patterns.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/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Take advantage of this opening to rebuild leadership in the business community.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/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Tackle the structural challenges that undermine the health of state and local democracy. </a:t>
            </a:r>
          </a:p>
        </p:txBody>
      </p:sp>
      <p:pic>
        <p:nvPicPr>
          <p:cNvPr id="5" name="Picture 2" descr="Home - MassINC">
            <a:extLst>
              <a:ext uri="{FF2B5EF4-FFF2-40B4-BE49-F238E27FC236}">
                <a16:creationId xmlns:a16="http://schemas.microsoft.com/office/drawing/2014/main" id="{5715C33E-3206-475C-B50D-B2E745B3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684" y="6455951"/>
            <a:ext cx="950096" cy="1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55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AD9CC9-E358-439C-BA08-1C49DC3B7C7E}"/>
              </a:ext>
            </a:extLst>
          </p:cNvPr>
          <p:cNvSpPr txBox="1"/>
          <p:nvPr/>
        </p:nvSpPr>
        <p:spPr>
          <a:xfrm>
            <a:off x="0" y="2548011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The demand for redistribution increases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when the income distribution skews to the right.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886D59-275E-4DD7-9EC6-7F450CBF42D4}"/>
              </a:ext>
            </a:extLst>
          </p:cNvPr>
          <p:cNvSpPr txBox="1"/>
          <p:nvPr/>
        </p:nvSpPr>
        <p:spPr>
          <a:xfrm>
            <a:off x="435429" y="635726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Finding #1</a:t>
            </a:r>
          </a:p>
        </p:txBody>
      </p:sp>
    </p:spTree>
    <p:extLst>
      <p:ext uri="{BB962C8B-B14F-4D97-AF65-F5344CB8AC3E}">
        <p14:creationId xmlns:p14="http://schemas.microsoft.com/office/powerpoint/2010/main" val="87486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C3CA3D-91C5-4590-B75D-F066375AC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63" t="35416" r="2500" b="14583"/>
          <a:stretch/>
        </p:blipFill>
        <p:spPr>
          <a:xfrm>
            <a:off x="409574" y="1809750"/>
            <a:ext cx="10916599" cy="4486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345098-CD4A-456C-AA13-5CFEE6301370}"/>
              </a:ext>
            </a:extLst>
          </p:cNvPr>
          <p:cNvSpPr txBox="1"/>
          <p:nvPr/>
        </p:nvSpPr>
        <p:spPr>
          <a:xfrm>
            <a:off x="323850" y="504825"/>
            <a:ext cx="9851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Massachusetts has one of the widest economic divides in the US.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FA068-6B88-4666-890B-135487F502B3}"/>
              </a:ext>
            </a:extLst>
          </p:cNvPr>
          <p:cNvSpPr txBox="1"/>
          <p:nvPr/>
        </p:nvSpPr>
        <p:spPr>
          <a:xfrm>
            <a:off x="638175" y="6410325"/>
            <a:ext cx="19094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Economic Policy Institute</a:t>
            </a:r>
          </a:p>
        </p:txBody>
      </p:sp>
      <p:pic>
        <p:nvPicPr>
          <p:cNvPr id="8" name="Picture 2" descr="Home - MassINC">
            <a:extLst>
              <a:ext uri="{FF2B5EF4-FFF2-40B4-BE49-F238E27FC236}">
                <a16:creationId xmlns:a16="http://schemas.microsoft.com/office/drawing/2014/main" id="{07AF9123-9BB9-41F0-97D2-E8FFEB3E1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684" y="6455951"/>
            <a:ext cx="950096" cy="1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66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7C33477-25FF-4D68-96E2-B51B8E6C4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589321"/>
              </p:ext>
            </p:extLst>
          </p:nvPr>
        </p:nvGraphicFramePr>
        <p:xfrm>
          <a:off x="1562099" y="1657272"/>
          <a:ext cx="8878521" cy="463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F8CBC3-FC94-40C2-B267-C7DAAD49AF07}"/>
              </a:ext>
            </a:extLst>
          </p:cNvPr>
          <p:cNvSpPr txBox="1"/>
          <p:nvPr/>
        </p:nvSpPr>
        <p:spPr>
          <a:xfrm>
            <a:off x="1562099" y="1953022"/>
            <a:ext cx="5901295" cy="3357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Medicaid spending as a share of state’s own-source revenues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1AC010-3AB7-4D2B-9A75-97E7ED298146}"/>
              </a:ext>
            </a:extLst>
          </p:cNvPr>
          <p:cNvSpPr txBox="1"/>
          <p:nvPr/>
        </p:nvSpPr>
        <p:spPr>
          <a:xfrm>
            <a:off x="1562099" y="6390840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Urban Institute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90CDB-2537-4BB6-A72B-2EAAAF8D8710}"/>
              </a:ext>
            </a:extLst>
          </p:cNvPr>
          <p:cNvSpPr txBox="1"/>
          <p:nvPr/>
        </p:nvSpPr>
        <p:spPr>
          <a:xfrm>
            <a:off x="441920" y="476250"/>
            <a:ext cx="10683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Massachusetts is increasingly redistributing income through health expenditure.</a:t>
            </a:r>
          </a:p>
        </p:txBody>
      </p:sp>
      <p:pic>
        <p:nvPicPr>
          <p:cNvPr id="6" name="Picture 2" descr="Home - MassINC">
            <a:extLst>
              <a:ext uri="{FF2B5EF4-FFF2-40B4-BE49-F238E27FC236}">
                <a16:creationId xmlns:a16="http://schemas.microsoft.com/office/drawing/2014/main" id="{F0AE8DF8-6B4D-433E-81CC-FCC918CC6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684" y="6455951"/>
            <a:ext cx="950096" cy="1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1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AD9CC9-E358-439C-BA08-1C49DC3B7C7E}"/>
              </a:ext>
            </a:extLst>
          </p:cNvPr>
          <p:cNvSpPr txBox="1"/>
          <p:nvPr/>
        </p:nvSpPr>
        <p:spPr>
          <a:xfrm>
            <a:off x="1" y="2721114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Means-tested programs do not reduce poverty.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2B6C6-312D-453B-9891-432B494E621E}"/>
              </a:ext>
            </a:extLst>
          </p:cNvPr>
          <p:cNvSpPr txBox="1"/>
          <p:nvPr/>
        </p:nvSpPr>
        <p:spPr>
          <a:xfrm>
            <a:off x="435429" y="635726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Finding #2</a:t>
            </a:r>
          </a:p>
        </p:txBody>
      </p:sp>
    </p:spTree>
    <p:extLst>
      <p:ext uri="{BB962C8B-B14F-4D97-AF65-F5344CB8AC3E}">
        <p14:creationId xmlns:p14="http://schemas.microsoft.com/office/powerpoint/2010/main" val="370664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49CC576-C92A-41A4-9402-E19998B6F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022973"/>
              </p:ext>
            </p:extLst>
          </p:nvPr>
        </p:nvGraphicFramePr>
        <p:xfrm>
          <a:off x="426721" y="1628775"/>
          <a:ext cx="10002304" cy="4675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C2E7CF0-0E9A-4275-B65C-A39504004398}"/>
              </a:ext>
            </a:extLst>
          </p:cNvPr>
          <p:cNvSpPr txBox="1"/>
          <p:nvPr/>
        </p:nvSpPr>
        <p:spPr>
          <a:xfrm>
            <a:off x="426721" y="6448288"/>
            <a:ext cx="2714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Massachusetts Budget and Policy Center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4EFB2-F458-4EFD-881A-81FA3E4C3F4B}"/>
              </a:ext>
            </a:extLst>
          </p:cNvPr>
          <p:cNvSpPr txBox="1"/>
          <p:nvPr/>
        </p:nvSpPr>
        <p:spPr>
          <a:xfrm>
            <a:off x="952498" y="1891495"/>
            <a:ext cx="528304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Trends in state spending by category (indexed to FY01)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06A787-01E3-4027-A275-9A582207D9F7}"/>
              </a:ext>
            </a:extLst>
          </p:cNvPr>
          <p:cNvSpPr txBox="1"/>
          <p:nvPr/>
        </p:nvSpPr>
        <p:spPr>
          <a:xfrm>
            <a:off x="426721" y="177590"/>
            <a:ext cx="10849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US" dirty="0"/>
              <a:t>Progressive spending increases the share of resources received</a:t>
            </a:r>
          </a:p>
          <a:p>
            <a:r>
              <a:rPr lang="en-US" dirty="0"/>
              <a:t>by those most in need, but reduces the total amount of social spending</a:t>
            </a:r>
          </a:p>
        </p:txBody>
      </p:sp>
      <p:pic>
        <p:nvPicPr>
          <p:cNvPr id="7" name="Picture 2" descr="Home - MassINC">
            <a:extLst>
              <a:ext uri="{FF2B5EF4-FFF2-40B4-BE49-F238E27FC236}">
                <a16:creationId xmlns:a16="http://schemas.microsoft.com/office/drawing/2014/main" id="{8640D340-4DA8-4ED7-B4A0-0E6191831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684" y="6455951"/>
            <a:ext cx="950096" cy="1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430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4F8FD0-5404-4A3F-A4D3-5FFBDDF7A8F0}"/>
              </a:ext>
            </a:extLst>
          </p:cNvPr>
          <p:cNvSpPr txBox="1"/>
          <p:nvPr/>
        </p:nvSpPr>
        <p:spPr>
          <a:xfrm>
            <a:off x="1" y="2370211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Public perceptions about access to opportunity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heavily influence attitudes about redistribution.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07B9A-563D-4800-9E66-057F4B2F077F}"/>
              </a:ext>
            </a:extLst>
          </p:cNvPr>
          <p:cNvSpPr txBox="1"/>
          <p:nvPr/>
        </p:nvSpPr>
        <p:spPr>
          <a:xfrm>
            <a:off x="435429" y="635726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Finding #3</a:t>
            </a:r>
          </a:p>
        </p:txBody>
      </p:sp>
    </p:spTree>
    <p:extLst>
      <p:ext uri="{BB962C8B-B14F-4D97-AF65-F5344CB8AC3E}">
        <p14:creationId xmlns:p14="http://schemas.microsoft.com/office/powerpoint/2010/main" val="397359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DBAE1B0-C84A-4129-A90D-D43AF1DA4C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295565"/>
              </p:ext>
            </p:extLst>
          </p:nvPr>
        </p:nvGraphicFramePr>
        <p:xfrm>
          <a:off x="1066801" y="1114426"/>
          <a:ext cx="10239374" cy="526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25AA968-828C-48D7-B706-B42971530EF7}"/>
              </a:ext>
            </a:extLst>
          </p:cNvPr>
          <p:cNvSpPr txBox="1"/>
          <p:nvPr/>
        </p:nvSpPr>
        <p:spPr>
          <a:xfrm>
            <a:off x="885823" y="1183549"/>
            <a:ext cx="695741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Share of residents living in middle-income neighborhoods by metro area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CCD8F-E1D0-451A-90A1-FE3428FC6359}"/>
              </a:ext>
            </a:extLst>
          </p:cNvPr>
          <p:cNvSpPr txBox="1"/>
          <p:nvPr/>
        </p:nvSpPr>
        <p:spPr>
          <a:xfrm>
            <a:off x="441920" y="476250"/>
            <a:ext cx="8957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Economic inequality leads to greater economic segregation.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C1B60-E837-4886-9AFE-E55D6A6E6B11}"/>
              </a:ext>
            </a:extLst>
          </p:cNvPr>
          <p:cNvSpPr txBox="1"/>
          <p:nvPr/>
        </p:nvSpPr>
        <p:spPr>
          <a:xfrm>
            <a:off x="638175" y="6429375"/>
            <a:ext cx="66095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B. Forman &amp; C. Koch. “Geographic Segregation: The Role of Income Inequality.” </a:t>
            </a:r>
            <a:r>
              <a:rPr lang="en-US" sz="1000" i="1" dirty="0"/>
              <a:t>Communities &amp; Banking</a:t>
            </a:r>
            <a:r>
              <a:rPr lang="en-US" sz="1000" dirty="0"/>
              <a:t> (Fall 2012).</a:t>
            </a:r>
          </a:p>
        </p:txBody>
      </p:sp>
      <p:pic>
        <p:nvPicPr>
          <p:cNvPr id="6" name="Picture 2" descr="Home - MassINC">
            <a:extLst>
              <a:ext uri="{FF2B5EF4-FFF2-40B4-BE49-F238E27FC236}">
                <a16:creationId xmlns:a16="http://schemas.microsoft.com/office/drawing/2014/main" id="{8B3E3692-AF01-4A6B-9201-0FF85BB17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684" y="6455951"/>
            <a:ext cx="950096" cy="1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07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8" t="20098" r="16562" b="31770"/>
          <a:stretch/>
        </p:blipFill>
        <p:spPr bwMode="auto">
          <a:xfrm>
            <a:off x="597002" y="1680513"/>
            <a:ext cx="10709084" cy="44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9333" y="206593"/>
            <a:ext cx="11074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Perceptions about access to opportunity heavily influence public attitudes about redistribution.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001" y="6450674"/>
            <a:ext cx="1922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</a:t>
            </a:r>
            <a:r>
              <a:rPr lang="en-US" sz="1200" dirty="0" err="1"/>
              <a:t>Pappay</a:t>
            </a:r>
            <a:r>
              <a:rPr lang="en-US" sz="1200" dirty="0"/>
              <a:t> et al (2020)</a:t>
            </a:r>
          </a:p>
        </p:txBody>
      </p:sp>
      <p:pic>
        <p:nvPicPr>
          <p:cNvPr id="7" name="Picture 2" descr="Home - MassI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684" y="6455951"/>
            <a:ext cx="950096" cy="1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24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469D3583C8CA4C9B47E4955851D681" ma:contentTypeVersion="11" ma:contentTypeDescription="Create a new document." ma:contentTypeScope="" ma:versionID="cb7ee2f5c35a7ed8943d2afdf7c822cb">
  <xsd:schema xmlns:xsd="http://www.w3.org/2001/XMLSchema" xmlns:xs="http://www.w3.org/2001/XMLSchema" xmlns:p="http://schemas.microsoft.com/office/2006/metadata/properties" xmlns:ns2="ac58f95b-d7f0-4395-82b0-1a765e6366cc" xmlns:ns3="de5bd894-3ed4-452f-9059-443805aeec4d" targetNamespace="http://schemas.microsoft.com/office/2006/metadata/properties" ma:root="true" ma:fieldsID="a3042a128f29d33923d8bfa287b35b8f" ns2:_="" ns3:_="">
    <xsd:import namespace="ac58f95b-d7f0-4395-82b0-1a765e6366cc"/>
    <xsd:import namespace="de5bd894-3ed4-452f-9059-443805aeec4d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8f95b-d7f0-4395-82b0-1a765e6366cc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bd894-3ed4-452f-9059-443805aeec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9DB2E1-BB5B-49B1-94E8-BB4BCBE553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CAB941-7420-4EAD-B221-7007795607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58f95b-d7f0-4395-82b0-1a765e6366cc"/>
    <ds:schemaRef ds:uri="de5bd894-3ed4-452f-9059-443805aee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6F9C09-938A-4FCD-98CE-944647D59F0B}">
  <ds:schemaRefs>
    <ds:schemaRef ds:uri="http://purl.org/dc/dcmitype/"/>
    <ds:schemaRef ds:uri="ac58f95b-d7f0-4395-82b0-1a765e6366cc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e5bd894-3ed4-452f-9059-443805aeec4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380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Forman</dc:creator>
  <cp:lastModifiedBy>Benjamin Forman</cp:lastModifiedBy>
  <cp:revision>24</cp:revision>
  <dcterms:created xsi:type="dcterms:W3CDTF">2021-01-12T15:21:44Z</dcterms:created>
  <dcterms:modified xsi:type="dcterms:W3CDTF">2021-01-13T16:56:06Z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0x010100CC469D3583C8CA4C9B47E4955851D681</vt:lpwstr>
  </property>
</Properties>
</file>