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4" r:id="rId5"/>
    <p:sldId id="272" r:id="rId6"/>
    <p:sldId id="282" r:id="rId7"/>
    <p:sldId id="277" r:id="rId8"/>
    <p:sldId id="276" r:id="rId9"/>
    <p:sldId id="280" r:id="rId10"/>
    <p:sldId id="256" r:id="rId11"/>
    <p:sldId id="257" r:id="rId12"/>
    <p:sldId id="258" r:id="rId13"/>
    <p:sldId id="281" r:id="rId14"/>
    <p:sldId id="270" r:id="rId15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70E37-7205-49CE-86CD-C9D83CCA3C01}" v="33" dt="2021-02-10T23:44:26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Forman" userId="944d0898-091b-4b85-bc7d-c554880211d3" providerId="ADAL" clId="{92670E37-7205-49CE-86CD-C9D83CCA3C01}"/>
    <pc:docChg chg="undo custSel modSld">
      <pc:chgData name="Benjamin Forman" userId="944d0898-091b-4b85-bc7d-c554880211d3" providerId="ADAL" clId="{92670E37-7205-49CE-86CD-C9D83CCA3C01}" dt="2021-02-11T14:34:26.686" v="149" actId="113"/>
      <pc:docMkLst>
        <pc:docMk/>
      </pc:docMkLst>
      <pc:sldChg chg="addSp modSp mod">
        <pc:chgData name="Benjamin Forman" userId="944d0898-091b-4b85-bc7d-c554880211d3" providerId="ADAL" clId="{92670E37-7205-49CE-86CD-C9D83CCA3C01}" dt="2021-02-11T14:31:49.066" v="134" actId="208"/>
        <pc:sldMkLst>
          <pc:docMk/>
          <pc:sldMk cId="355849527" sldId="270"/>
        </pc:sldMkLst>
        <pc:picChg chg="add mod modCrop">
          <ac:chgData name="Benjamin Forman" userId="944d0898-091b-4b85-bc7d-c554880211d3" providerId="ADAL" clId="{92670E37-7205-49CE-86CD-C9D83CCA3C01}" dt="2021-02-11T14:31:49.066" v="134" actId="208"/>
          <ac:picMkLst>
            <pc:docMk/>
            <pc:sldMk cId="355849527" sldId="270"/>
            <ac:picMk id="3" creationId="{A4B5F319-AA84-4B9A-AAE1-D0C9F547A785}"/>
          </ac:picMkLst>
        </pc:picChg>
      </pc:sldChg>
      <pc:sldChg chg="modSp mod">
        <pc:chgData name="Benjamin Forman" userId="944d0898-091b-4b85-bc7d-c554880211d3" providerId="ADAL" clId="{92670E37-7205-49CE-86CD-C9D83CCA3C01}" dt="2021-02-11T14:34:26.686" v="149" actId="113"/>
        <pc:sldMkLst>
          <pc:docMk/>
          <pc:sldMk cId="1773265447" sldId="280"/>
        </pc:sldMkLst>
        <pc:spChg chg="mod">
          <ac:chgData name="Benjamin Forman" userId="944d0898-091b-4b85-bc7d-c554880211d3" providerId="ADAL" clId="{92670E37-7205-49CE-86CD-C9D83CCA3C01}" dt="2021-02-11T14:34:26.686" v="149" actId="113"/>
          <ac:spMkLst>
            <pc:docMk/>
            <pc:sldMk cId="1773265447" sldId="280"/>
            <ac:spMk id="7" creationId="{E84DF187-A3C7-421A-8C26-9C110FCFB735}"/>
          </ac:spMkLst>
        </pc:spChg>
        <pc:spChg chg="mod">
          <ac:chgData name="Benjamin Forman" userId="944d0898-091b-4b85-bc7d-c554880211d3" providerId="ADAL" clId="{92670E37-7205-49CE-86CD-C9D83CCA3C01}" dt="2021-02-11T14:33:50.104" v="143" actId="6549"/>
          <ac:spMkLst>
            <pc:docMk/>
            <pc:sldMk cId="1773265447" sldId="280"/>
            <ac:spMk id="11" creationId="{88EE1CC1-5084-47D9-B484-9BA364512A05}"/>
          </ac:spMkLst>
        </pc:spChg>
      </pc:sldChg>
      <pc:sldChg chg="addSp delSp modSp mod">
        <pc:chgData name="Benjamin Forman" userId="944d0898-091b-4b85-bc7d-c554880211d3" providerId="ADAL" clId="{92670E37-7205-49CE-86CD-C9D83CCA3C01}" dt="2021-02-11T14:29:47.256" v="123" actId="6549"/>
        <pc:sldMkLst>
          <pc:docMk/>
          <pc:sldMk cId="1998971743" sldId="282"/>
        </pc:sldMkLst>
        <pc:spChg chg="mod">
          <ac:chgData name="Benjamin Forman" userId="944d0898-091b-4b85-bc7d-c554880211d3" providerId="ADAL" clId="{92670E37-7205-49CE-86CD-C9D83CCA3C01}" dt="2021-02-11T14:29:47.256" v="123" actId="6549"/>
          <ac:spMkLst>
            <pc:docMk/>
            <pc:sldMk cId="1998971743" sldId="282"/>
            <ac:spMk id="6" creationId="{A3D3DB6C-AD88-4CAB-B4CA-0C8855B16EBB}"/>
          </ac:spMkLst>
        </pc:spChg>
        <pc:spChg chg="add mod">
          <ac:chgData name="Benjamin Forman" userId="944d0898-091b-4b85-bc7d-c554880211d3" providerId="ADAL" clId="{92670E37-7205-49CE-86CD-C9D83CCA3C01}" dt="2021-02-10T23:40:48.284" v="92" actId="1076"/>
          <ac:spMkLst>
            <pc:docMk/>
            <pc:sldMk cId="1998971743" sldId="282"/>
            <ac:spMk id="7" creationId="{DC67958D-209B-4683-9245-1BAFC2883F36}"/>
          </ac:spMkLst>
        </pc:spChg>
        <pc:spChg chg="add mod">
          <ac:chgData name="Benjamin Forman" userId="944d0898-091b-4b85-bc7d-c554880211d3" providerId="ADAL" clId="{92670E37-7205-49CE-86CD-C9D83CCA3C01}" dt="2021-02-10T23:38:18.986" v="46" actId="313"/>
          <ac:spMkLst>
            <pc:docMk/>
            <pc:sldMk cId="1998971743" sldId="282"/>
            <ac:spMk id="9" creationId="{DD17FF38-B794-40F2-8541-EAD358CD332F}"/>
          </ac:spMkLst>
        </pc:spChg>
        <pc:graphicFrameChg chg="add mod">
          <ac:chgData name="Benjamin Forman" userId="944d0898-091b-4b85-bc7d-c554880211d3" providerId="ADAL" clId="{92670E37-7205-49CE-86CD-C9D83CCA3C01}" dt="2021-02-10T23:44:11.078" v="113"/>
          <ac:graphicFrameMkLst>
            <pc:docMk/>
            <pc:sldMk cId="1998971743" sldId="282"/>
            <ac:graphicFrameMk id="8" creationId="{9F999EB9-9CB1-4BFF-99D0-C42A30B29AD0}"/>
          </ac:graphicFrameMkLst>
        </pc:graphicFrameChg>
        <pc:picChg chg="del">
          <ac:chgData name="Benjamin Forman" userId="944d0898-091b-4b85-bc7d-c554880211d3" providerId="ADAL" clId="{92670E37-7205-49CE-86CD-C9D83CCA3C01}" dt="2021-02-10T23:35:24.810" v="0" actId="478"/>
          <ac:picMkLst>
            <pc:docMk/>
            <pc:sldMk cId="1998971743" sldId="282"/>
            <ac:picMk id="3" creationId="{A6DC311A-F1E9-4E4A-8E7B-F0462265DDEA}"/>
          </ac:picMkLst>
        </pc:picChg>
        <pc:cxnChg chg="add mod">
          <ac:chgData name="Benjamin Forman" userId="944d0898-091b-4b85-bc7d-c554880211d3" providerId="ADAL" clId="{92670E37-7205-49CE-86CD-C9D83CCA3C01}" dt="2021-02-10T23:43:42.156" v="112" actId="14100"/>
          <ac:cxnSpMkLst>
            <pc:docMk/>
            <pc:sldMk cId="1998971743" sldId="282"/>
            <ac:cxnSpMk id="11" creationId="{78F622D8-1272-450C-BC61-3FE05854627F}"/>
          </ac:cxnSpMkLst>
        </pc:cxnChg>
        <pc:cxnChg chg="add mod">
          <ac:chgData name="Benjamin Forman" userId="944d0898-091b-4b85-bc7d-c554880211d3" providerId="ADAL" clId="{92670E37-7205-49CE-86CD-C9D83CCA3C01}" dt="2021-02-10T23:42:33.963" v="103" actId="14100"/>
          <ac:cxnSpMkLst>
            <pc:docMk/>
            <pc:sldMk cId="1998971743" sldId="282"/>
            <ac:cxnSpMk id="13" creationId="{7B10F6AF-EF80-41C8-A235-5703FA5D36AB}"/>
          </ac:cxnSpMkLst>
        </pc:cxnChg>
        <pc:cxnChg chg="add mod">
          <ac:chgData name="Benjamin Forman" userId="944d0898-091b-4b85-bc7d-c554880211d3" providerId="ADAL" clId="{92670E37-7205-49CE-86CD-C9D83CCA3C01}" dt="2021-02-10T23:43:32.292" v="109" actId="14100"/>
          <ac:cxnSpMkLst>
            <pc:docMk/>
            <pc:sldMk cId="1998971743" sldId="282"/>
            <ac:cxnSpMk id="17" creationId="{242C2669-AEEC-4378-B162-E2E0053420A2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-my.sharepoint.com/personal/bforman_massinc_org/Documents/Desktop/CO%20Paper%20Tables%20and%20Figures_2-4-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-my.sharepoint.com/personal/bforman_massinc_org/Documents/Desktop/CO%20Paper%20Tables%20and%20Figures_2-4-2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-my.sharepoint.com/personal/bforman_massinc_org/Documents/Desktop/CO%20Paper%20Tables%20and%20Figures_2-4-2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-my.sharepoint.com/personal/bforman_massinc_org/Documents/Desktop/CO%20Paper%20Tables%20and%20Figures_2-4-2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-my.sharepoint.com/personal/bforman_massinc_org/Documents/Desktop/CO%20Paper%20Tables%20and%20Figures_2-4-21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-my.sharepoint.com/personal/bforman_massinc_org/Documents/Desktop/CO%20Paper%20Tables%20and%20Figures_2-4-2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'Fig1&amp;2 data'!$G$23</c:f>
              <c:strCache>
                <c:ptCount val="1"/>
                <c:pt idx="0">
                  <c:v>Race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'Fig1&amp;2 data'!$H$22:$J$22</c:f>
              <c:strCache>
                <c:ptCount val="3"/>
                <c:pt idx="0">
                  <c:v>Black</c:v>
                </c:pt>
                <c:pt idx="1">
                  <c:v>Latinx</c:v>
                </c:pt>
                <c:pt idx="2">
                  <c:v>White</c:v>
                </c:pt>
              </c:strCache>
            </c:strRef>
          </c:cat>
          <c:val>
            <c:numRef>
              <c:f>'Fig1&amp;2 data'!$H$23:$J$23</c:f>
              <c:numCache>
                <c:formatCode>_(* #,##0_);_(* \(#,##0\);_(* "-"??_);_(@_)</c:formatCode>
                <c:ptCount val="3"/>
                <c:pt idx="0">
                  <c:v>1041</c:v>
                </c:pt>
                <c:pt idx="1">
                  <c:v>765</c:v>
                </c:pt>
                <c:pt idx="2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9-442C-B5D1-5DFF5B13C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922447"/>
        <c:axId val="110931183"/>
      </c:barChart>
      <c:catAx>
        <c:axId val="11092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31183"/>
        <c:crosses val="autoZero"/>
        <c:auto val="1"/>
        <c:lblAlgn val="ctr"/>
        <c:lblOffset val="100"/>
        <c:noMultiLvlLbl val="0"/>
      </c:catAx>
      <c:valAx>
        <c:axId val="110931183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1092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2037965628858E-2"/>
          <c:y val="0.18186739146311601"/>
          <c:w val="0.96775924068742281"/>
          <c:h val="0.69381327867446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'FacilityCrowding data'!$L$55</c:f>
              <c:strCache>
                <c:ptCount val="1"/>
                <c:pt idx="0">
                  <c:v>DOC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'FacilityCrowding data'!$M$54:$S$54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'FacilityCrowding data'!$M$55:$S$55</c:f>
              <c:numCache>
                <c:formatCode>0%</c:formatCode>
                <c:ptCount val="7"/>
                <c:pt idx="0">
                  <c:v>0.32258064516129031</c:v>
                </c:pt>
                <c:pt idx="1">
                  <c:v>0.32142857142857145</c:v>
                </c:pt>
                <c:pt idx="2">
                  <c:v>0.23333333333333334</c:v>
                </c:pt>
                <c:pt idx="3">
                  <c:v>0.22727272727272727</c:v>
                </c:pt>
                <c:pt idx="4">
                  <c:v>0.375</c:v>
                </c:pt>
                <c:pt idx="5">
                  <c:v>0.29166666666666669</c:v>
                </c:pt>
                <c:pt idx="6">
                  <c:v>0.10526315789473684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C-4B19-BD97-AAF37B00D412}"/>
            </c:ext>
          </c:extLst>
        </c:ser>
        <c:ser>
          <c:idx val="1"/>
          <c:order val="1"/>
          <c:tx>
            <c:strRef>
              <c:f>'FacilityCrowding data'!$L$56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'FacilityCrowding data'!$M$54:$S$54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'FacilityCrowding data'!$M$56:$S$56</c:f>
              <c:numCache>
                <c:formatCode>0%</c:formatCode>
                <c:ptCount val="7"/>
                <c:pt idx="0">
                  <c:v>0.61111111111111116</c:v>
                </c:pt>
                <c:pt idx="1">
                  <c:v>0.29411764705882354</c:v>
                </c:pt>
                <c:pt idx="2">
                  <c:v>0.41666666666666669</c:v>
                </c:pt>
                <c:pt idx="3">
                  <c:v>0.55555555555555558</c:v>
                </c:pt>
                <c:pt idx="4">
                  <c:v>0.45</c:v>
                </c:pt>
                <c:pt idx="5">
                  <c:v>0.21052631578947367</c:v>
                </c:pt>
                <c:pt idx="6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AC-4B19-BD97-AAF37B00D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9760559"/>
        <c:axId val="1619765135"/>
      </c:barChart>
      <c:catAx>
        <c:axId val="161976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765135"/>
        <c:crosses val="autoZero"/>
        <c:auto val="1"/>
        <c:lblAlgn val="ctr"/>
        <c:lblOffset val="100"/>
        <c:noMultiLvlLbl val="0"/>
      </c:catAx>
      <c:valAx>
        <c:axId val="16197651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19760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233880860816736"/>
          <c:y val="0.23236781319498054"/>
          <c:w val="0.16401718937891996"/>
          <c:h val="0.11088882874376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8343197013402E-2"/>
          <c:y val="0.22776922033196367"/>
          <c:w val="0.91948898017483349"/>
          <c:h val="0.62967965110460833"/>
        </c:manualLayout>
      </c:layout>
      <c:areaChart>
        <c:grouping val="stacked"/>
        <c:varyColors val="0"/>
        <c:ser>
          <c:idx val="0"/>
          <c:order val="0"/>
          <c:tx>
            <c:strRef>
              <c:f>'Fig1&amp;2 data'!$E$53</c:f>
              <c:strCache>
                <c:ptCount val="1"/>
                <c:pt idx="0">
                  <c:v>DOC 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'Fig1&amp;2 data'!$F$52:$AK$52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'Fig1&amp;2 data'!$F$53:$AK$53</c:f>
              <c:numCache>
                <c:formatCode>_(* #,##0_);_(* \(#,##0\);_(* "-"??_);_(@_)</c:formatCode>
                <c:ptCount val="32"/>
                <c:pt idx="0">
                  <c:v>8859</c:v>
                </c:pt>
                <c:pt idx="1">
                  <c:v>9354</c:v>
                </c:pt>
                <c:pt idx="2">
                  <c:v>10006</c:v>
                </c:pt>
                <c:pt idx="3">
                  <c:v>10542</c:v>
                </c:pt>
                <c:pt idx="4">
                  <c:v>10607</c:v>
                </c:pt>
                <c:pt idx="5">
                  <c:v>10652</c:v>
                </c:pt>
                <c:pt idx="6">
                  <c:v>10273</c:v>
                </c:pt>
                <c:pt idx="7">
                  <c:v>10761</c:v>
                </c:pt>
                <c:pt idx="8">
                  <c:v>10849</c:v>
                </c:pt>
                <c:pt idx="9">
                  <c:v>10909</c:v>
                </c:pt>
                <c:pt idx="10">
                  <c:v>10569</c:v>
                </c:pt>
                <c:pt idx="11">
                  <c:v>10343</c:v>
                </c:pt>
                <c:pt idx="12">
                  <c:v>10178</c:v>
                </c:pt>
                <c:pt idx="13">
                  <c:v>9908</c:v>
                </c:pt>
                <c:pt idx="14">
                  <c:v>9960</c:v>
                </c:pt>
                <c:pt idx="15">
                  <c:v>9824</c:v>
                </c:pt>
                <c:pt idx="16">
                  <c:v>10882</c:v>
                </c:pt>
                <c:pt idx="17">
                  <c:v>11148</c:v>
                </c:pt>
                <c:pt idx="18">
                  <c:v>11460</c:v>
                </c:pt>
                <c:pt idx="19">
                  <c:v>11519</c:v>
                </c:pt>
                <c:pt idx="20">
                  <c:v>11439</c:v>
                </c:pt>
                <c:pt idx="21">
                  <c:v>11641</c:v>
                </c:pt>
                <c:pt idx="22">
                  <c:v>11735</c:v>
                </c:pt>
                <c:pt idx="23">
                  <c:v>10892</c:v>
                </c:pt>
                <c:pt idx="24">
                  <c:v>10531</c:v>
                </c:pt>
                <c:pt idx="25">
                  <c:v>10173</c:v>
                </c:pt>
                <c:pt idx="26">
                  <c:v>9363</c:v>
                </c:pt>
                <c:pt idx="27">
                  <c:v>9123</c:v>
                </c:pt>
                <c:pt idx="28">
                  <c:v>8755</c:v>
                </c:pt>
                <c:pt idx="29">
                  <c:v>7646</c:v>
                </c:pt>
                <c:pt idx="30">
                  <c:v>6559</c:v>
                </c:pt>
                <c:pt idx="31">
                  <c:v>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B-4322-AED0-285ED38638B4}"/>
            </c:ext>
          </c:extLst>
        </c:ser>
        <c:ser>
          <c:idx val="1"/>
          <c:order val="1"/>
          <c:tx>
            <c:strRef>
              <c:f>'Fig1&amp;2 data'!$E$54</c:f>
              <c:strCache>
                <c:ptCount val="1"/>
                <c:pt idx="0">
                  <c:v>County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'Fig1&amp;2 data'!$F$52:$AK$52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'Fig1&amp;2 data'!$F$54:$AK$54</c:f>
              <c:numCache>
                <c:formatCode>_(* #,##0_);_(* \(#,##0\);_(* "-"??_);_(@_)</c:formatCode>
                <c:ptCount val="32"/>
                <c:pt idx="0">
                  <c:v>6201</c:v>
                </c:pt>
                <c:pt idx="1">
                  <c:v>6669</c:v>
                </c:pt>
                <c:pt idx="2">
                  <c:v>7541</c:v>
                </c:pt>
                <c:pt idx="3">
                  <c:v>8823</c:v>
                </c:pt>
                <c:pt idx="4">
                  <c:v>9534</c:v>
                </c:pt>
                <c:pt idx="5">
                  <c:v>10620</c:v>
                </c:pt>
                <c:pt idx="6">
                  <c:v>11398</c:v>
                </c:pt>
                <c:pt idx="7">
                  <c:v>12411</c:v>
                </c:pt>
                <c:pt idx="8">
                  <c:v>12476</c:v>
                </c:pt>
                <c:pt idx="9">
                  <c:v>12422</c:v>
                </c:pt>
                <c:pt idx="10">
                  <c:v>11764</c:v>
                </c:pt>
                <c:pt idx="11">
                  <c:v>11180</c:v>
                </c:pt>
                <c:pt idx="12">
                  <c:v>11476</c:v>
                </c:pt>
                <c:pt idx="13">
                  <c:v>11963</c:v>
                </c:pt>
                <c:pt idx="14">
                  <c:v>12612</c:v>
                </c:pt>
                <c:pt idx="15">
                  <c:v>12326</c:v>
                </c:pt>
                <c:pt idx="16">
                  <c:v>13261</c:v>
                </c:pt>
                <c:pt idx="17">
                  <c:v>13619</c:v>
                </c:pt>
                <c:pt idx="18">
                  <c:v>13771</c:v>
                </c:pt>
                <c:pt idx="19">
                  <c:v>12986</c:v>
                </c:pt>
                <c:pt idx="20">
                  <c:v>12205</c:v>
                </c:pt>
                <c:pt idx="21">
                  <c:v>12160</c:v>
                </c:pt>
                <c:pt idx="22">
                  <c:v>12335</c:v>
                </c:pt>
                <c:pt idx="23">
                  <c:v>11120</c:v>
                </c:pt>
                <c:pt idx="24">
                  <c:v>11210</c:v>
                </c:pt>
                <c:pt idx="25">
                  <c:v>10363</c:v>
                </c:pt>
                <c:pt idx="26">
                  <c:v>11042</c:v>
                </c:pt>
                <c:pt idx="27">
                  <c:v>10346</c:v>
                </c:pt>
                <c:pt idx="28">
                  <c:v>9319</c:v>
                </c:pt>
                <c:pt idx="29">
                  <c:v>9155</c:v>
                </c:pt>
                <c:pt idx="30">
                  <c:v>5590</c:v>
                </c:pt>
                <c:pt idx="31">
                  <c:v>6813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2B-4322-AED0-285ED3863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7760783"/>
        <c:axId val="1727759119"/>
      </c:areaChart>
      <c:catAx>
        <c:axId val="172776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759119"/>
        <c:crosses val="autoZero"/>
        <c:auto val="1"/>
        <c:lblAlgn val="ctr"/>
        <c:lblOffset val="100"/>
        <c:tickLblSkip val="5"/>
        <c:noMultiLvlLbl val="0"/>
      </c:catAx>
      <c:valAx>
        <c:axId val="1727759119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7607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07752907894082"/>
          <c:y val="0.18897132422895044"/>
          <c:w val="0.22745055703495379"/>
          <c:h val="9.4599200732622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64951207299532E-2"/>
          <c:y val="0.10898359677055702"/>
          <c:w val="0.9420882825499336"/>
          <c:h val="0.75159501185024868"/>
        </c:manualLayout>
      </c:layout>
      <c:lineChart>
        <c:grouping val="standard"/>
        <c:varyColors val="0"/>
        <c:ser>
          <c:idx val="0"/>
          <c:order val="0"/>
          <c:tx>
            <c:strRef>
              <c:f>'Fig1&amp;2 data'!$A$7</c:f>
              <c:strCache>
                <c:ptCount val="1"/>
                <c:pt idx="0">
                  <c:v>DOC Incarceration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layout>
                <c:manualLayout>
                  <c:x val="-2.0536999807682203E-2"/>
                  <c:y val="-2.22282367343809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19-4DA6-B36F-FB3E0D2455C4}"/>
                </c:ext>
              </c:extLst>
            </c:dLbl>
            <c:dLbl>
              <c:idx val="30"/>
              <c:layout>
                <c:manualLayout>
                  <c:x val="-1.0757351819892112E-16"/>
                  <c:y val="-1.01037439701731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19-4DA6-B36F-FB3E0D245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'Fig1&amp;2 data'!$B$6:$AF$6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'Fig1&amp;2 data'!$B$7:$AF$7</c:f>
              <c:numCache>
                <c:formatCode>0</c:formatCode>
                <c:ptCount val="31"/>
                <c:pt idx="0">
                  <c:v>100</c:v>
                </c:pt>
                <c:pt idx="1">
                  <c:v>105.93978687080758</c:v>
                </c:pt>
                <c:pt idx="2">
                  <c:v>113.42199192182936</c:v>
                </c:pt>
                <c:pt idx="3">
                  <c:v>119.15165039506471</c:v>
                </c:pt>
                <c:pt idx="4">
                  <c:v>119.47947090016642</c:v>
                </c:pt>
                <c:pt idx="5">
                  <c:v>119.37314159540252</c:v>
                </c:pt>
                <c:pt idx="6">
                  <c:v>114.68960441167528</c:v>
                </c:pt>
                <c:pt idx="7">
                  <c:v>119.54674686996196</c:v>
                </c:pt>
                <c:pt idx="8">
                  <c:v>119.95687162287727</c:v>
                </c:pt>
                <c:pt idx="9">
                  <c:v>120.01941104324656</c:v>
                </c:pt>
                <c:pt idx="10">
                  <c:v>112.87994758173274</c:v>
                </c:pt>
                <c:pt idx="11">
                  <c:v>109.83544928695785</c:v>
                </c:pt>
                <c:pt idx="12">
                  <c:v>107.75361841786015</c:v>
                </c:pt>
                <c:pt idx="13">
                  <c:v>104.80762672642146</c:v>
                </c:pt>
                <c:pt idx="14">
                  <c:v>105.52665933038132</c:v>
                </c:pt>
                <c:pt idx="15">
                  <c:v>104.2318821201994</c:v>
                </c:pt>
                <c:pt idx="16">
                  <c:v>115.33480829952485</c:v>
                </c:pt>
                <c:pt idx="17">
                  <c:v>117.75953966352817</c:v>
                </c:pt>
                <c:pt idx="18">
                  <c:v>120.35526104674965</c:v>
                </c:pt>
                <c:pt idx="19">
                  <c:v>120.07196167518703</c:v>
                </c:pt>
                <c:pt idx="20">
                  <c:v>118.35142106173622</c:v>
                </c:pt>
                <c:pt idx="21">
                  <c:v>119.57136349680917</c:v>
                </c:pt>
                <c:pt idx="22">
                  <c:v>119.63161684184715</c:v>
                </c:pt>
                <c:pt idx="23">
                  <c:v>110.19624459364704</c:v>
                </c:pt>
                <c:pt idx="24">
                  <c:v>105.76109532892907</c:v>
                </c:pt>
                <c:pt idx="25">
                  <c:v>101.67548383611285</c:v>
                </c:pt>
                <c:pt idx="26">
                  <c:v>93.171418208768984</c:v>
                </c:pt>
                <c:pt idx="27">
                  <c:v>90.303303389078437</c:v>
                </c:pt>
                <c:pt idx="28">
                  <c:v>86.381787969450414</c:v>
                </c:pt>
                <c:pt idx="29">
                  <c:v>75.339509769204184</c:v>
                </c:pt>
                <c:pt idx="30">
                  <c:v>64.64107737135059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19-4DA6-B36F-FB3E0D2455C4}"/>
            </c:ext>
          </c:extLst>
        </c:ser>
        <c:ser>
          <c:idx val="1"/>
          <c:order val="1"/>
          <c:tx>
            <c:strRef>
              <c:f>'Fig1&amp;2 data'!$A$8</c:f>
              <c:strCache>
                <c:ptCount val="1"/>
                <c:pt idx="0">
                  <c:v>County Incarceration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layout>
                <c:manualLayout>
                  <c:x val="-2.1981346906080404E-2"/>
                  <c:y val="-2.6231308272547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1651894388055E-2"/>
                      <c:h val="4.1436647377266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D19-4DA6-B36F-FB3E0D2455C4}"/>
                </c:ext>
              </c:extLst>
            </c:dLbl>
            <c:dLbl>
              <c:idx val="30"/>
              <c:layout>
                <c:manualLayout>
                  <c:x val="-1.0757351819892112E-16"/>
                  <c:y val="-2.4248985528415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19-4DA6-B36F-FB3E0D245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'Fig1&amp;2 data'!$B$6:$AF$6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'Fig1&amp;2 data'!$B$8:$AF$8</c:f>
              <c:numCache>
                <c:formatCode>0</c:formatCode>
                <c:ptCount val="31"/>
                <c:pt idx="0">
                  <c:v>100</c:v>
                </c:pt>
                <c:pt idx="1">
                  <c:v>107.90595607901292</c:v>
                </c:pt>
                <c:pt idx="2">
                  <c:v>122.12053062872809</c:v>
                </c:pt>
                <c:pt idx="3">
                  <c:v>142.46766286935983</c:v>
                </c:pt>
                <c:pt idx="4">
                  <c:v>153.42595661239571</c:v>
                </c:pt>
                <c:pt idx="5">
                  <c:v>170.02898131036827</c:v>
                </c:pt>
                <c:pt idx="6">
                  <c:v>181.79351615892722</c:v>
                </c:pt>
                <c:pt idx="7">
                  <c:v>196.97670894944764</c:v>
                </c:pt>
                <c:pt idx="8">
                  <c:v>197.07600884133043</c:v>
                </c:pt>
                <c:pt idx="9">
                  <c:v>195.24550525187868</c:v>
                </c:pt>
                <c:pt idx="10">
                  <c:v>179.49852630588009</c:v>
                </c:pt>
                <c:pt idx="11">
                  <c:v>169.6136421984865</c:v>
                </c:pt>
                <c:pt idx="12">
                  <c:v>173.57330234058298</c:v>
                </c:pt>
                <c:pt idx="13">
                  <c:v>180.78815057765672</c:v>
                </c:pt>
                <c:pt idx="14">
                  <c:v>190.9016947195164</c:v>
                </c:pt>
                <c:pt idx="15">
                  <c:v>186.83462292059133</c:v>
                </c:pt>
                <c:pt idx="16">
                  <c:v>200.79408811502665</c:v>
                </c:pt>
                <c:pt idx="17">
                  <c:v>205.52626477529685</c:v>
                </c:pt>
                <c:pt idx="18">
                  <c:v>206.61836004876153</c:v>
                </c:pt>
                <c:pt idx="19">
                  <c:v>193.38607393313575</c:v>
                </c:pt>
                <c:pt idx="20">
                  <c:v>180.40400346393554</c:v>
                </c:pt>
                <c:pt idx="21">
                  <c:v>178.44050253696855</c:v>
                </c:pt>
                <c:pt idx="22">
                  <c:v>179.64908210345735</c:v>
                </c:pt>
                <c:pt idx="23">
                  <c:v>160.72628967637937</c:v>
                </c:pt>
                <c:pt idx="24">
                  <c:v>160.83660977130953</c:v>
                </c:pt>
                <c:pt idx="25">
                  <c:v>147.97068071888077</c:v>
                </c:pt>
                <c:pt idx="26">
                  <c:v>156.97785697814882</c:v>
                </c:pt>
                <c:pt idx="27">
                  <c:v>146.30575414916936</c:v>
                </c:pt>
                <c:pt idx="28">
                  <c:v>131.35854238818106</c:v>
                </c:pt>
                <c:pt idx="29">
                  <c:v>128.87533738325797</c:v>
                </c:pt>
                <c:pt idx="30">
                  <c:v>78.705618028679467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19-4DA6-B36F-FB3E0D2455C4}"/>
            </c:ext>
          </c:extLst>
        </c:ser>
        <c:ser>
          <c:idx val="2"/>
          <c:order val="2"/>
          <c:tx>
            <c:strRef>
              <c:f>'Fig1&amp;2 data'!$A$9</c:f>
              <c:strCache>
                <c:ptCount val="1"/>
                <c:pt idx="0">
                  <c:v>Violent Crime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layout>
                <c:manualLayout>
                  <c:x val="-2.3446254105522986E-2"/>
                  <c:y val="-2.77068526773887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19-4DA6-B36F-FB3E0D245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'Fig1&amp;2 data'!$B$6:$AF$6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'Fig1&amp;2 data'!$B$9:$AF$9</c:f>
              <c:numCache>
                <c:formatCode>0</c:formatCode>
                <c:ptCount val="31"/>
                <c:pt idx="0">
                  <c:v>100</c:v>
                </c:pt>
                <c:pt idx="1">
                  <c:v>99.972837158766808</c:v>
                </c:pt>
                <c:pt idx="2">
                  <c:v>105.79926660328671</c:v>
                </c:pt>
                <c:pt idx="3">
                  <c:v>109.31685454298521</c:v>
                </c:pt>
                <c:pt idx="4">
                  <c:v>96.102132283036809</c:v>
                </c:pt>
                <c:pt idx="5">
                  <c:v>93.331522477251127</c:v>
                </c:pt>
                <c:pt idx="6">
                  <c:v>87.219883199782714</c:v>
                </c:pt>
                <c:pt idx="7">
                  <c:v>87.491511612114635</c:v>
                </c:pt>
                <c:pt idx="8">
                  <c:v>84.381366290914031</c:v>
                </c:pt>
                <c:pt idx="9">
                  <c:v>74.833627597446693</c:v>
                </c:pt>
                <c:pt idx="10">
                  <c:v>64.661143555615936</c:v>
                </c:pt>
                <c:pt idx="11">
                  <c:v>64.892027706098062</c:v>
                </c:pt>
                <c:pt idx="12">
                  <c:v>65.856308569876404</c:v>
                </c:pt>
                <c:pt idx="13">
                  <c:v>64.253700937118026</c:v>
                </c:pt>
                <c:pt idx="14">
                  <c:v>62.50169767757707</c:v>
                </c:pt>
                <c:pt idx="15">
                  <c:v>62.583186201276661</c:v>
                </c:pt>
                <c:pt idx="16">
                  <c:v>67.975010186065461</c:v>
                </c:pt>
                <c:pt idx="17">
                  <c:v>59.98913486350672</c:v>
                </c:pt>
                <c:pt idx="18">
                  <c:v>62.99062881977455</c:v>
                </c:pt>
                <c:pt idx="19">
                  <c:v>62.82765177237539</c:v>
                </c:pt>
                <c:pt idx="20">
                  <c:v>63.68328127122097</c:v>
                </c:pt>
                <c:pt idx="21">
                  <c:v>58.033410294716838</c:v>
                </c:pt>
                <c:pt idx="22">
                  <c:v>55.276381909547744</c:v>
                </c:pt>
                <c:pt idx="23">
                  <c:v>55.194893385848168</c:v>
                </c:pt>
                <c:pt idx="24">
                  <c:v>53.660192856172763</c:v>
                </c:pt>
                <c:pt idx="25">
                  <c:v>52.95395898410974</c:v>
                </c:pt>
                <c:pt idx="26">
                  <c:v>51.704468287382866</c:v>
                </c:pt>
                <c:pt idx="27">
                  <c:v>48.118973244601385</c:v>
                </c:pt>
                <c:pt idx="28">
                  <c:v>46.217574358277879</c:v>
                </c:pt>
                <c:pt idx="29">
                  <c:v>44.492733939970122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D19-4DA6-B36F-FB3E0D2455C4}"/>
            </c:ext>
          </c:extLst>
        </c:ser>
        <c:ser>
          <c:idx val="3"/>
          <c:order val="3"/>
          <c:tx>
            <c:strRef>
              <c:f>'Fig1&amp;2 data'!$A$10</c:f>
              <c:strCache>
                <c:ptCount val="1"/>
                <c:pt idx="0">
                  <c:v>Property Crime Rate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layout>
                <c:manualLayout>
                  <c:x val="-2.2003928365373786E-2"/>
                  <c:y val="-2.42489855284154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19-4DA6-B36F-FB3E0D245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'Fig1&amp;2 data'!$B$6:$AF$6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'Fig1&amp;2 data'!$B$10:$AF$10</c:f>
              <c:numCache>
                <c:formatCode>0</c:formatCode>
                <c:ptCount val="31"/>
                <c:pt idx="0">
                  <c:v>100</c:v>
                </c:pt>
                <c:pt idx="1">
                  <c:v>100.5414885454346</c:v>
                </c:pt>
                <c:pt idx="2">
                  <c:v>92.596733530636854</c:v>
                </c:pt>
                <c:pt idx="3">
                  <c:v>89.641565274580728</c:v>
                </c:pt>
                <c:pt idx="4">
                  <c:v>81.845884029376307</c:v>
                </c:pt>
                <c:pt idx="5">
                  <c:v>80.113997588512547</c:v>
                </c:pt>
                <c:pt idx="6">
                  <c:v>70.040556834374655</c:v>
                </c:pt>
                <c:pt idx="7">
                  <c:v>66.447440534911763</c:v>
                </c:pt>
                <c:pt idx="8">
                  <c:v>61.703387043735617</c:v>
                </c:pt>
                <c:pt idx="9">
                  <c:v>59.443165625342544</c:v>
                </c:pt>
                <c:pt idx="10">
                  <c:v>55.902663597500826</c:v>
                </c:pt>
                <c:pt idx="11">
                  <c:v>57.2202126493478</c:v>
                </c:pt>
                <c:pt idx="12">
                  <c:v>57.266250137016328</c:v>
                </c:pt>
                <c:pt idx="13">
                  <c:v>56.183273046147107</c:v>
                </c:pt>
                <c:pt idx="14">
                  <c:v>54.109393839745692</c:v>
                </c:pt>
                <c:pt idx="15">
                  <c:v>51.702290913076844</c:v>
                </c:pt>
                <c:pt idx="16">
                  <c:v>52.427929409185566</c:v>
                </c:pt>
                <c:pt idx="17">
                  <c:v>52.596733530636854</c:v>
                </c:pt>
                <c:pt idx="18">
                  <c:v>52.6033103145895</c:v>
                </c:pt>
                <c:pt idx="19">
                  <c:v>50.928422667982019</c:v>
                </c:pt>
                <c:pt idx="20">
                  <c:v>51.667214731996062</c:v>
                </c:pt>
                <c:pt idx="21">
                  <c:v>49.382878439109938</c:v>
                </c:pt>
                <c:pt idx="22">
                  <c:v>47.282692096897954</c:v>
                </c:pt>
                <c:pt idx="23">
                  <c:v>44.8580510796887</c:v>
                </c:pt>
                <c:pt idx="24">
                  <c:v>40.723446234791183</c:v>
                </c:pt>
                <c:pt idx="25">
                  <c:v>37.014140085498191</c:v>
                </c:pt>
                <c:pt idx="26">
                  <c:v>34.192699769812563</c:v>
                </c:pt>
                <c:pt idx="27">
                  <c:v>31.29672256933026</c:v>
                </c:pt>
                <c:pt idx="28">
                  <c:v>27.92064014030472</c:v>
                </c:pt>
                <c:pt idx="29">
                  <c:v>25.864299024443717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D19-4DA6-B36F-FB3E0D245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7492239"/>
        <c:axId val="627492655"/>
      </c:lineChart>
      <c:catAx>
        <c:axId val="62749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492655"/>
        <c:crosses val="autoZero"/>
        <c:auto val="1"/>
        <c:lblAlgn val="ctr"/>
        <c:lblOffset val="100"/>
        <c:tickLblSkip val="5"/>
        <c:tickMarkSkip val="2"/>
        <c:noMultiLvlLbl val="0"/>
      </c:catAx>
      <c:valAx>
        <c:axId val="627492655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492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02537382133158"/>
          <c:y val="0.11015308524584477"/>
          <c:w val="0.64776746756730685"/>
          <c:h val="9.935878617597794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27047286196498E-2"/>
          <c:y val="0.24955308833265791"/>
          <c:w val="0.94542412660335096"/>
          <c:h val="0.59972944242130899"/>
        </c:manualLayout>
      </c:layout>
      <c:lineChart>
        <c:grouping val="standard"/>
        <c:varyColors val="0"/>
        <c:ser>
          <c:idx val="0"/>
          <c:order val="0"/>
          <c:tx>
            <c:strRef>
              <c:f>'Fig3-Fig5 data'!$A$31</c:f>
              <c:strCache>
                <c:ptCount val="1"/>
                <c:pt idx="0">
                  <c:v>Sheriffs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522010858705266E-2"/>
                  <c:y val="-1.41468326990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8C-4C08-AB13-16D98F0435D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8C-4C08-AB13-16D98F043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'Fig3-Fig5 data'!$B$30:$L$30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'Fig3-Fig5 data'!$B$31:$L$31</c:f>
              <c:numCache>
                <c:formatCode>0.0</c:formatCode>
                <c:ptCount val="11"/>
                <c:pt idx="0">
                  <c:v>2.9315332690453229</c:v>
                </c:pt>
                <c:pt idx="1">
                  <c:v>2.8467574428802216</c:v>
                </c:pt>
                <c:pt idx="2">
                  <c:v>2.5657591139824643</c:v>
                </c:pt>
                <c:pt idx="3">
                  <c:v>2.4949922101046074</c:v>
                </c:pt>
                <c:pt idx="4">
                  <c:v>2.2611826314641066</c:v>
                </c:pt>
                <c:pt idx="5">
                  <c:v>2.407762756214566</c:v>
                </c:pt>
                <c:pt idx="6">
                  <c:v>2.2540305010893245</c:v>
                </c:pt>
                <c:pt idx="7">
                  <c:v>1.9844548551959114</c:v>
                </c:pt>
                <c:pt idx="8">
                  <c:v>1.9072916666666666</c:v>
                </c:pt>
                <c:pt idx="9">
                  <c:v>1.2422222222222221</c:v>
                </c:pt>
                <c:pt idx="10">
                  <c:v>1.5449695121951219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8C-4C08-AB13-16D98F0435DA}"/>
            </c:ext>
          </c:extLst>
        </c:ser>
        <c:ser>
          <c:idx val="1"/>
          <c:order val="1"/>
          <c:tx>
            <c:strRef>
              <c:f>'Fig3-Fig5 data'!$A$32</c:f>
              <c:strCache>
                <c:ptCount val="1"/>
                <c:pt idx="0">
                  <c:v>DOC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695430425838898E-2"/>
                  <c:y val="-1.0104857768721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8C-4C08-AB13-16D98F0435D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8C-4C08-AB13-16D98F043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'Fig3-Fig5 data'!$B$30:$L$30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'Fig3-Fig5 data'!$B$32:$L$32</c:f>
              <c:numCache>
                <c:formatCode>0.0</c:formatCode>
                <c:ptCount val="11"/>
                <c:pt idx="0">
                  <c:v>2.7922763252578555</c:v>
                </c:pt>
                <c:pt idx="1">
                  <c:v>2.7967111534795044</c:v>
                </c:pt>
                <c:pt idx="2">
                  <c:v>2.4603569008357806</c:v>
                </c:pt>
                <c:pt idx="3">
                  <c:v>2.3879818594104307</c:v>
                </c:pt>
                <c:pt idx="4">
                  <c:v>2.4181126693605894</c:v>
                </c:pt>
                <c:pt idx="5">
                  <c:v>2.3192965073074063</c:v>
                </c:pt>
                <c:pt idx="6">
                  <c:v>2.3838515808727463</c:v>
                </c:pt>
                <c:pt idx="7">
                  <c:v>2.3204346673734428</c:v>
                </c:pt>
                <c:pt idx="8">
                  <c:v>2.010518012095714</c:v>
                </c:pt>
                <c:pt idx="9">
                  <c:v>1.8234639977759244</c:v>
                </c:pt>
                <c:pt idx="10">
                  <c:v>1.79585087191822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8C-4C08-AB13-16D98F04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9433375"/>
        <c:axId val="759428383"/>
      </c:lineChart>
      <c:catAx>
        <c:axId val="759433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28383"/>
        <c:crosses val="autoZero"/>
        <c:auto val="1"/>
        <c:lblAlgn val="ctr"/>
        <c:lblOffset val="100"/>
        <c:tickLblSkip val="2"/>
        <c:noMultiLvlLbl val="0"/>
      </c:catAx>
      <c:valAx>
        <c:axId val="759428383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759433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891021408454445"/>
          <c:y val="0.30507928734077255"/>
          <c:w val="0.18176438414913546"/>
          <c:h val="8.664494419461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94463290018326E-2"/>
          <c:y val="0.24451060407818928"/>
          <c:w val="0.93528515705369308"/>
          <c:h val="0.66238665707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'Fig3-Fig5 data'!$P$11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('Fig3-Fig5 data'!$Q$10,'Fig3-Fig5 data'!$S$10)</c:f>
              <c:strCache>
                <c:ptCount val="2"/>
                <c:pt idx="0">
                  <c:v>Average Daily Population</c:v>
                </c:pt>
                <c:pt idx="1">
                  <c:v>Security and Supervision Staff</c:v>
                </c:pt>
              </c:strCache>
              <c:extLst/>
            </c:strRef>
          </c:cat>
          <c:val>
            <c:numRef>
              <c:f>('Fig3-Fig5 data'!$Q$11,'Fig3-Fig5 data'!$S$11)</c:f>
              <c:numCache>
                <c:formatCode>0%</c:formatCode>
                <c:ptCount val="2"/>
                <c:pt idx="0">
                  <c:v>-0.5</c:v>
                </c:pt>
                <c:pt idx="1">
                  <c:v>-0.05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2AD-4639-8480-0B9356BB1A32}"/>
            </c:ext>
          </c:extLst>
        </c:ser>
        <c:ser>
          <c:idx val="1"/>
          <c:order val="1"/>
          <c:tx>
            <c:strRef>
              <c:f>'Fig3-Fig5 data'!$P$12</c:f>
              <c:strCache>
                <c:ptCount val="1"/>
                <c:pt idx="0">
                  <c:v>DOC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('Fig3-Fig5 data'!$Q$10,'Fig3-Fig5 data'!$S$10)</c:f>
              <c:strCache>
                <c:ptCount val="2"/>
                <c:pt idx="0">
                  <c:v>Average Daily Population</c:v>
                </c:pt>
                <c:pt idx="1">
                  <c:v>Security and Supervision Staff</c:v>
                </c:pt>
              </c:strCache>
              <c:extLst/>
            </c:strRef>
          </c:cat>
          <c:val>
            <c:numRef>
              <c:f>('Fig3-Fig5 data'!$Q$12,'Fig3-Fig5 data'!$S$12)</c:f>
              <c:numCache>
                <c:formatCode>0%</c:formatCode>
                <c:ptCount val="2"/>
                <c:pt idx="0">
                  <c:v>-0.49</c:v>
                </c:pt>
                <c:pt idx="1">
                  <c:v>-0.2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2AD-4639-8480-0B9356BB1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208543"/>
        <c:axId val="146222687"/>
      </c:barChart>
      <c:catAx>
        <c:axId val="14620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22687"/>
        <c:crosses val="autoZero"/>
        <c:auto val="1"/>
        <c:lblAlgn val="ctr"/>
        <c:lblOffset val="100"/>
        <c:noMultiLvlLbl val="0"/>
      </c:catAx>
      <c:valAx>
        <c:axId val="1462226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6208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509968383515945"/>
          <c:y val="0.52537638833000067"/>
          <c:w val="0.25205017680529795"/>
          <c:h val="0.10482658236166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0.2535</cdr:x>
      <cdr:y>0.09591</cdr:y>
    </cdr:from>
    <cdr:to>
      <cdr:x>0.86989</cdr:x>
      <cdr:y>0.28198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16B1A64-7781-4155-824F-0012CFEDED89}"/>
            </a:ext>
          </a:extLst>
        </cdr:cNvPr>
        <cdr:cNvSpPr txBox="1"/>
      </cdr:nvSpPr>
      <cdr:spPr>
        <a:xfrm xmlns:a="http://schemas.openxmlformats.org/drawingml/2006/main">
          <a:off x="1317442" y="471282"/>
          <a:ext cx="320348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/>
            <a:t>5.5 x</a:t>
          </a:r>
        </a:p>
      </cdr:txBody>
    </cdr:sp>
  </cdr:relSizeAnchor>
  <cdr:relSizeAnchor xmlns:cdr="http://schemas.openxmlformats.org/drawingml/2006/chartDrawing">
    <cdr:from>
      <cdr:x>0.57382</cdr:x>
      <cdr:y>0.29583</cdr:y>
    </cdr:from>
    <cdr:to>
      <cdr:x>0.86989</cdr:x>
      <cdr:y>0.48191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EA81B2C-C192-46C2-9134-90CE47B60A77}"/>
            </a:ext>
          </a:extLst>
        </cdr:cNvPr>
        <cdr:cNvSpPr txBox="1"/>
      </cdr:nvSpPr>
      <cdr:spPr>
        <a:xfrm xmlns:a="http://schemas.openxmlformats.org/drawingml/2006/main">
          <a:off x="2982207" y="1453709"/>
          <a:ext cx="15387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/>
            <a:t>4</a:t>
          </a:r>
          <a:r>
            <a:rPr lang="en-US" sz="1100" b="1" dirty="0"/>
            <a:t> x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0.00881</cdr:x>
      <cdr:y>0.94173</cdr:y>
    </cdr:from>
    <cdr:to>
      <cdr:x>0.96095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285B603-7AA9-489F-B741-F404FD01D0FF}"/>
            </a:ext>
          </a:extLst>
        </cdr:cNvPr>
        <cdr:cNvSpPr txBox="1"/>
      </cdr:nvSpPr>
      <cdr:spPr>
        <a:xfrm xmlns:a="http://schemas.openxmlformats.org/drawingml/2006/main">
          <a:off x="76314" y="5918584"/>
          <a:ext cx="8251333" cy="36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Source: Massachusetts</a:t>
          </a:r>
          <a:r>
            <a:rPr lang="en-US" sz="1100" baseline="0"/>
            <a:t> Department of Correction, Quarterly Overcrowding Reports</a:t>
          </a:r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0.07268</cdr:y>
    </cdr:from>
    <cdr:to>
      <cdr:x>0.90538</cdr:x>
      <cdr:y>0.218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DB8E31-A93C-4B71-8E8F-7D36168BD272}"/>
            </a:ext>
          </a:extLst>
        </cdr:cNvPr>
        <cdr:cNvSpPr txBox="1"/>
      </cdr:nvSpPr>
      <cdr:spPr>
        <a:xfrm xmlns:a="http://schemas.openxmlformats.org/drawingml/2006/main">
          <a:off x="-297083" y="440835"/>
          <a:ext cx="10500446" cy="881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dirty="0"/>
        </a:p>
      </cdr:txBody>
    </cdr:sp>
  </cdr:relSizeAnchor>
  <cdr:relSizeAnchor xmlns:cdr="http://schemas.openxmlformats.org/drawingml/2006/chartDrawing">
    <cdr:from>
      <cdr:x>0.62723</cdr:x>
      <cdr:y>0.18758</cdr:y>
    </cdr:from>
    <cdr:to>
      <cdr:x>0.62723</cdr:x>
      <cdr:y>0.88486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A1195CA-AD5B-4B09-88FF-E6FB7E6C12E9}"/>
            </a:ext>
          </a:extLst>
        </cdr:cNvPr>
        <cdr:cNvCxnSpPr/>
      </cdr:nvCxnSpPr>
      <cdr:spPr>
        <a:xfrm xmlns:a="http://schemas.openxmlformats.org/drawingml/2006/main" flipV="1">
          <a:off x="5438205" y="1180450"/>
          <a:ext cx="0" cy="43880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0.71102</cdr:x>
      <cdr:y>0.18789</cdr:y>
    </cdr:from>
    <cdr:to>
      <cdr:x>0.71102</cdr:x>
      <cdr:y>0.88875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66408544-0586-4F6C-97D9-904AEB361D95}"/>
            </a:ext>
          </a:extLst>
        </cdr:cNvPr>
        <cdr:cNvCxnSpPr/>
      </cdr:nvCxnSpPr>
      <cdr:spPr>
        <a:xfrm xmlns:a="http://schemas.openxmlformats.org/drawingml/2006/main" flipV="1">
          <a:off x="6164710" y="1182404"/>
          <a:ext cx="0" cy="44104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0.88402</cdr:x>
      <cdr:y>0.1882</cdr:y>
    </cdr:from>
    <cdr:to>
      <cdr:x>0.88402</cdr:x>
      <cdr:y>0.88745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28815B92-3DB8-48BA-AE06-D99E99BBBF53}"/>
            </a:ext>
          </a:extLst>
        </cdr:cNvPr>
        <cdr:cNvCxnSpPr/>
      </cdr:nvCxnSpPr>
      <cdr:spPr>
        <a:xfrm xmlns:a="http://schemas.openxmlformats.org/drawingml/2006/main" flipV="1">
          <a:off x="7664612" y="1184358"/>
          <a:ext cx="0" cy="440038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0.56257</cdr:x>
      <cdr:y>0.18629</cdr:y>
    </cdr:from>
    <cdr:to>
      <cdr:x>0.67887</cdr:x>
      <cdr:y>0.27615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9DD72F3-61B0-48D2-9C9C-D8583C72EEF2}"/>
            </a:ext>
          </a:extLst>
        </cdr:cNvPr>
        <cdr:cNvSpPr txBox="1"/>
      </cdr:nvSpPr>
      <cdr:spPr>
        <a:xfrm xmlns:a="http://schemas.openxmlformats.org/drawingml/2006/main">
          <a:off x="6524631" y="1129950"/>
          <a:ext cx="1348790" cy="5450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shade val="95000"/>
              <a:satMod val="105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Marijuana</a:t>
          </a:r>
          <a:br>
            <a:rPr lang="en-US" sz="1400" dirty="0"/>
          </a:br>
          <a:r>
            <a:rPr lang="en-US" sz="1400" dirty="0"/>
            <a:t>Decriminalization</a:t>
          </a:r>
        </a:p>
      </cdr:txBody>
    </cdr:sp>
  </cdr:relSizeAnchor>
  <cdr:relSizeAnchor xmlns:cdr="http://schemas.openxmlformats.org/drawingml/2006/chartDrawing">
    <cdr:from>
      <cdr:x>0.68661</cdr:x>
      <cdr:y>0.1866</cdr:y>
    </cdr:from>
    <cdr:to>
      <cdr:x>0.83414</cdr:x>
      <cdr:y>0.27764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5B89C2ED-E7AA-4AAC-84E3-98DF0A12450F}"/>
            </a:ext>
          </a:extLst>
        </cdr:cNvPr>
        <cdr:cNvSpPr txBox="1"/>
      </cdr:nvSpPr>
      <cdr:spPr>
        <a:xfrm xmlns:a="http://schemas.openxmlformats.org/drawingml/2006/main">
          <a:off x="7963187" y="1131830"/>
          <a:ext cx="1711043" cy="5522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shade val="95000"/>
              <a:satMod val="10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Drug Mandatory</a:t>
          </a:r>
          <a:br>
            <a:rPr lang="en-US" sz="1400" dirty="0"/>
          </a:br>
          <a:r>
            <a:rPr lang="en-US" sz="1400" dirty="0"/>
            <a:t>Minimum</a:t>
          </a:r>
          <a:r>
            <a:rPr lang="en-US" sz="1400" baseline="0" dirty="0"/>
            <a:t> </a:t>
          </a:r>
          <a:r>
            <a:rPr lang="en-US" sz="1400" dirty="0"/>
            <a:t>Reductions</a:t>
          </a:r>
        </a:p>
      </cdr:txBody>
    </cdr:sp>
  </cdr:relSizeAnchor>
  <cdr:relSizeAnchor xmlns:cdr="http://schemas.openxmlformats.org/drawingml/2006/chartDrawing">
    <cdr:from>
      <cdr:x>0.86093</cdr:x>
      <cdr:y>0.18789</cdr:y>
    </cdr:from>
    <cdr:to>
      <cdr:x>0.97526</cdr:x>
      <cdr:y>0.27764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AB9F1FD7-00BA-4804-A2A3-75F1830E1115}"/>
            </a:ext>
          </a:extLst>
        </cdr:cNvPr>
        <cdr:cNvSpPr txBox="1"/>
      </cdr:nvSpPr>
      <cdr:spPr>
        <a:xfrm xmlns:a="http://schemas.openxmlformats.org/drawingml/2006/main">
          <a:off x="9984951" y="1139654"/>
          <a:ext cx="1325980" cy="5443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shade val="95000"/>
              <a:satMod val="105000"/>
            </a:schemeClr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CJ Reform</a:t>
          </a:r>
        </a:p>
      </cdr:txBody>
    </cdr:sp>
  </cdr:relSizeAnchor>
  <cdr:relSizeAnchor xmlns:cdr="http://schemas.openxmlformats.org/drawingml/2006/chartDrawing">
    <cdr:from>
      <cdr:x>0.02415</cdr:x>
      <cdr:y>0.94181</cdr:y>
    </cdr:from>
    <cdr:to>
      <cdr:x>0.97584</cdr:x>
      <cdr:y>1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0C5119B2-5A56-4446-A2BB-C0276A2AEEEE}"/>
            </a:ext>
          </a:extLst>
        </cdr:cNvPr>
        <cdr:cNvSpPr txBox="1"/>
      </cdr:nvSpPr>
      <cdr:spPr>
        <a:xfrm xmlns:a="http://schemas.openxmlformats.org/drawingml/2006/main">
          <a:off x="280145" y="5712589"/>
          <a:ext cx="11037541" cy="352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Source: Massachusetts</a:t>
          </a:r>
          <a:r>
            <a:rPr lang="en-US" sz="900" baseline="0" dirty="0"/>
            <a:t> Department of Correction, Quarterly Overcrowding Reports and Weekly Count Sheets</a:t>
          </a:r>
          <a:endParaRPr lang="en-US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0.00586</cdr:x>
      <cdr:y>0.00807</cdr:y>
    </cdr:from>
    <cdr:to>
      <cdr:x>0.91116</cdr:x>
      <cdr:y>0.15339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7847784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dirty="0"/>
        </a:p>
      </cdr:txBody>
    </cdr:sp>
  </cdr:relSizeAnchor>
  <cdr:relSizeAnchor xmlns:cdr="http://schemas.openxmlformats.org/drawingml/2006/chartDrawing">
    <cdr:from>
      <cdr:x>0.02564</cdr:x>
      <cdr:y>0.93395</cdr:y>
    </cdr:from>
    <cdr:to>
      <cdr:x>0.97872</cdr:x>
      <cdr:y>0.99222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4720" y="5763705"/>
          <a:ext cx="10954378" cy="359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Source: Massachusetts</a:t>
          </a:r>
          <a:r>
            <a:rPr lang="en-US" sz="1100" baseline="0" dirty="0"/>
            <a:t> Department of Correction and FBI Uniform Crime Reports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0.02134</cdr:x>
      <cdr:y>0.92443</cdr:y>
    </cdr:from>
    <cdr:to>
      <cdr:x>0.97589</cdr:x>
      <cdr:y>0.98277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06" y="5809855"/>
          <a:ext cx="10628767" cy="366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Source: Massachusetts</a:t>
          </a:r>
          <a:r>
            <a:rPr lang="en-US" sz="900" baseline="0" dirty="0"/>
            <a:t> Department of Correction, Weekly Count Sheets and Massachusetts Office of the Comptroller, CTHRU Payroll</a:t>
          </a:r>
          <a:endParaRPr lang="en-US" sz="9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0.90187</cdr:y>
    </cdr:from>
    <cdr:to>
      <cdr:x>0.95361</cdr:x>
      <cdr:y>0.99434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DB7C378-F924-4FD5-ABFC-6715A36BEDCC}"/>
            </a:ext>
          </a:extLst>
        </cdr:cNvPr>
        <cdr:cNvSpPr txBox="1"/>
      </cdr:nvSpPr>
      <cdr:spPr>
        <a:xfrm xmlns:a="http://schemas.openxmlformats.org/drawingml/2006/main">
          <a:off x="0" y="4553123"/>
          <a:ext cx="4127961" cy="466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Source: Massachusetts</a:t>
          </a:r>
          <a:r>
            <a:rPr lang="en-US" sz="900" baseline="0" dirty="0"/>
            <a:t> Department of Correction, Weekly Count Sheets and Massachusetts Office of the Comptroller, CTHRU Payroll</a:t>
          </a:r>
          <a:endParaRPr lang="en-US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1E93A-3FC8-43F0-9743-67006D4B27B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1AC39-D871-42DC-BDB4-97C72C6C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7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109D-59D1-4E62-BC30-B647702F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152DC-FF96-4DFA-A083-C1C5F4A5E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C10BE-9226-4BFB-87C4-C844F44B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011F-4ABB-429B-9D54-BCA570BC1ECD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24B0-1A22-4F3C-8A31-9420D3D1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3F993-736D-443D-8767-A6746D70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4D29-D076-4733-A96A-C2860EFC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6DEF5-4614-4BE7-9EDA-8C1863EFE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02323-6939-4182-9556-B1C1BBF5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2F74-898F-4BE8-8D63-2360374F3808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E7E55-B475-4EE3-A62D-B269A708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72BA3-ACB0-47E2-B640-92485A78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0C5E2-591D-4685-A138-F51C1B662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209F5-62BC-4887-9390-A5EF3412B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7AE55-F240-4244-AFE3-748A6D5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5AD5-1979-44C6-ACB1-590EF785757C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1C87A-AC1A-4CDA-94D4-509EB230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85724-95EF-4978-8059-4BFDAB02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5EDE-89C3-4A3C-AFE1-DBF5AFF3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3CAE3-6A5E-4CB2-94DC-9284F41CE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8EB05-20B5-48EA-A4CE-B057A2F8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7E47-48B9-4289-A8CA-25F13286215C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499A6-0BB4-4A3C-A8A6-44EEA01D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E9304-CE68-43FC-8584-6C24844F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3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C761-D803-46F0-9BC8-AD42A7E5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166A3-90BB-4E09-8F29-266E75A1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32E5B-8BA9-4D10-AB24-E0826F16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7E5C-9948-4E37-93E6-D063CED76464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71573-5C08-4DC6-A5B0-E5129AEA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FD349-C6A9-480A-86BD-2474AABA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CD2F-559F-42E0-9DA0-574C33A2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86E2-1A3F-45CB-92DA-6C438B1E2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CF70B-B6C9-48FC-B0BF-36B940C27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8EA6E-6D11-4714-9756-FA3435E2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947-0AF0-4577-AEDD-F560E8F4A832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1CC8C-DF01-4854-8404-FAFF41E5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34A56-4489-43C4-920B-F05023E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796C-682D-4F2C-9D85-8CBE8AAD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D353-8024-4B45-BF61-41FD832B3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DC610-3C58-4896-A3EA-EB6E733B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F916F-9805-4ADF-8C14-003B3CF09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EE3A3-07F6-4375-90C9-6DC51C1D6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D23AF8-C4A8-46C8-985A-42EE3F21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2E3-E1C4-40F5-AF43-2CC474FBC299}" type="datetime1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344E34-CB56-4DDC-9397-2D780BA3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E9C51-D808-4FB8-8D4A-98FD1DF7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F336-06B4-43C6-8141-99CEE14E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03A68-AE17-4CCE-80EE-7D7A6CC9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BA-E96F-432C-822D-2B99AE36A3A0}" type="datetime1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FBC7A-14FB-4FB5-9737-EAB5EA64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F9852-6C17-4D8F-BAD9-896E2605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5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D179E-61B5-414D-A60D-21018F6C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ACE9-69BE-4584-B5C8-21BE4C78ADB7}" type="datetime1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C067A8-8D71-472F-B329-7E561BA3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593F-7BB7-4C32-8400-F261612C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22BE-442F-488A-A32B-15619FBD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48F25-6374-4D41-8038-F79CA5B88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7C83C-6092-4449-832B-D2A276B6A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32E5D-6713-4B38-BA80-9C9AC92F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52CE-C1DC-4EE9-AA0E-624731FC9D1F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156E9-7AC1-4EF3-B579-1F4B464B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A009D-888E-4D1A-AFC4-4E35A701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EE3E-54B1-4FF0-93D8-6BABF3E5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E2185-8521-4B33-B5C2-3056A42F7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FA0F0-A1DB-4565-8478-93ED83E97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DC493-D851-4881-B148-EA6318E2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CE7-8E17-4E22-A52D-67A837C4937C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4A253-A78C-4151-B3BA-159CA567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79FD9-FEC3-4BA0-ADEA-93604E24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A4638-6220-4CC0-BC12-CD928C0C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8577F-76FE-495D-B844-AEB43FC85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60742-C411-480F-9A3B-FD58F1488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ABB3-E3E4-46F2-B431-4B477C195D68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866A-E3A2-487A-83F3-16DF6CA3A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567B-AA0D-438C-81A8-3E0139E41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F616-0FCA-4C96-8194-C66ACA6F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3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result for massachusetts correctional officer">
            <a:extLst>
              <a:ext uri="{FF2B5EF4-FFF2-40B4-BE49-F238E27FC236}">
                <a16:creationId xmlns:a16="http://schemas.microsoft.com/office/drawing/2014/main" id="{C61A4E4C-C7B4-4657-AF4E-2BC01C54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47D9DC-A8C6-4A53-B7AC-ADD9ABC52C17}"/>
              </a:ext>
            </a:extLst>
          </p:cNvPr>
          <p:cNvSpPr txBox="1"/>
          <p:nvPr/>
        </p:nvSpPr>
        <p:spPr>
          <a:xfrm>
            <a:off x="0" y="2124075"/>
            <a:ext cx="121920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5400" b="1" cap="small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Viewing Justice Reinvestment from a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5400" b="1" cap="small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Correctional Officer’s Perspective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41D477-413C-4121-853F-1A526866E4BC}"/>
              </a:ext>
            </a:extLst>
          </p:cNvPr>
          <p:cNvSpPr txBox="1"/>
          <p:nvPr/>
        </p:nvSpPr>
        <p:spPr>
          <a:xfrm>
            <a:off x="-277914" y="612551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Massachusetts Criminal Justice Reform Coalition Policy Summit</a:t>
            </a:r>
          </a:p>
          <a:p>
            <a:pPr algn="r"/>
            <a:r>
              <a:rPr lang="en-US" sz="1200" b="1" dirty="0"/>
              <a:t>February 11, 2021</a:t>
            </a:r>
          </a:p>
        </p:txBody>
      </p:sp>
      <p:pic>
        <p:nvPicPr>
          <p:cNvPr id="3076" name="Picture 4" descr="Image result for massinc">
            <a:extLst>
              <a:ext uri="{FF2B5EF4-FFF2-40B4-BE49-F238E27FC236}">
                <a16:creationId xmlns:a16="http://schemas.microsoft.com/office/drawing/2014/main" id="{E2754787-3ED3-4317-9B8D-1D9BCA47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33134"/>
            <a:ext cx="3619500" cy="6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5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427E5CD-0595-4E2E-A7D4-51B13487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601F5146-19E5-47C6-B001-D5A39386247C}"/>
              </a:ext>
            </a:extLst>
          </p:cNvPr>
          <p:cNvSpPr txBox="1"/>
          <p:nvPr/>
        </p:nvSpPr>
        <p:spPr>
          <a:xfrm>
            <a:off x="721856" y="1789229"/>
            <a:ext cx="10748288" cy="896820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en-US"/>
            </a:defPPr>
            <a:lvl1pPr indent="0">
              <a:defRPr sz="2400" b="1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just">
              <a:lnSpc>
                <a:spcPct val="150000"/>
              </a:lnSpc>
            </a:pPr>
            <a:r>
              <a:rPr lang="en-US" sz="3600" b="0" dirty="0">
                <a:solidFill>
                  <a:schemeClr val="accent1">
                    <a:lumMod val="75000"/>
                  </a:schemeClr>
                </a:solidFill>
              </a:rPr>
              <a:t>How do we take advantage of this opportunity to ensure that all correctional facilities in Massachusetts are healthy workplaces for officers and therapeutic environments for prisoners? </a:t>
            </a:r>
          </a:p>
        </p:txBody>
      </p:sp>
    </p:spTree>
    <p:extLst>
      <p:ext uri="{BB962C8B-B14F-4D97-AF65-F5344CB8AC3E}">
        <p14:creationId xmlns:p14="http://schemas.microsoft.com/office/powerpoint/2010/main" val="404203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4DF187-A3C7-421A-8C26-9C110FCFB735}"/>
              </a:ext>
            </a:extLst>
          </p:cNvPr>
          <p:cNvSpPr txBox="1"/>
          <p:nvPr/>
        </p:nvSpPr>
        <p:spPr>
          <a:xfrm>
            <a:off x="501649" y="2031206"/>
            <a:ext cx="68165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HydraText-Bold"/>
              </a:rPr>
              <a:t>Develop minimum staffing levels for all facilities.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HydraText-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HydraText-Bold"/>
              </a:rPr>
              <a:t>Provide rotations in the community to give officers opportunities to build relationships with communities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HydraText-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HydraText-Bold"/>
              </a:rPr>
              <a:t>Increase correctional officer educational incentives and benefits.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HydraText-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HydraText-Bold"/>
              </a:rPr>
              <a:t>Develop clear budgets for training and employee wellness programs.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HydraText-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HydraText-Bold"/>
              </a:rPr>
              <a:t>Update the corrections masterplan with heavy involvement of officers.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i="0" u="none" strike="noStrike" baseline="0" dirty="0">
              <a:latin typeface="HydraText-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HydraText-Bold"/>
              </a:rPr>
              <a:t>Survey correctional officers.</a:t>
            </a:r>
            <a:endParaRPr lang="en-US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27729D4-12AF-4F16-961A-EF4885D0DC19}"/>
              </a:ext>
            </a:extLst>
          </p:cNvPr>
          <p:cNvSpPr txBox="1"/>
          <p:nvPr/>
        </p:nvSpPr>
        <p:spPr>
          <a:xfrm>
            <a:off x="349169" y="285990"/>
            <a:ext cx="10748288" cy="896820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en-US"/>
            </a:defPPr>
            <a:lvl1pPr indent="0">
              <a:defRPr sz="2400" b="1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Justice reinvestment must include a strategy to increase return on investment in corrections.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396DF2-B4E3-4377-9B30-ACF2AB3EFE98}"/>
              </a:ext>
            </a:extLst>
          </p:cNvPr>
          <p:cNvSpPr txBox="1"/>
          <p:nvPr/>
        </p:nvSpPr>
        <p:spPr>
          <a:xfrm>
            <a:off x="501649" y="1534830"/>
            <a:ext cx="7213601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Policy Recommendations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5F319-AA84-4B9A-AAE1-D0C9F547A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5" t="12488" r="38643" b="5651"/>
          <a:stretch/>
        </p:blipFill>
        <p:spPr>
          <a:xfrm>
            <a:off x="8281851" y="2031206"/>
            <a:ext cx="3329851" cy="4362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84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3860657-2460-499F-9CE7-200FBF2A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208" y="2583014"/>
            <a:ext cx="2263784" cy="30029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2023A0C-2CF0-497C-9FEA-98FDA98C2AC9}"/>
              </a:ext>
            </a:extLst>
          </p:cNvPr>
          <p:cNvGrpSpPr/>
          <p:nvPr/>
        </p:nvGrpSpPr>
        <p:grpSpPr>
          <a:xfrm>
            <a:off x="4152464" y="1663771"/>
            <a:ext cx="1637474" cy="4607366"/>
            <a:chOff x="4216510" y="1663771"/>
            <a:chExt cx="1637474" cy="460736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E35D575-BCD0-4225-8EA6-1DB871541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510" y="1663771"/>
              <a:ext cx="1637474" cy="21721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1A893631-4C11-421C-9901-19F900202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466" y="4103619"/>
              <a:ext cx="1633975" cy="2167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FB654BD-4A25-4EC9-9AC9-488EA01E4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350" y="6923088"/>
            <a:ext cx="4667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E6D270-384D-4BF0-BE96-E87F3A407CE4}"/>
              </a:ext>
            </a:extLst>
          </p:cNvPr>
          <p:cNvGrpSpPr/>
          <p:nvPr/>
        </p:nvGrpSpPr>
        <p:grpSpPr>
          <a:xfrm>
            <a:off x="6013984" y="1880149"/>
            <a:ext cx="1639244" cy="4619290"/>
            <a:chOff x="6090060" y="1880149"/>
            <a:chExt cx="1639244" cy="4619290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7FA8450E-08FD-437D-8A3D-6083DA695E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0" t="5128" r="5262" b="5333"/>
            <a:stretch/>
          </p:blipFill>
          <p:spPr bwMode="auto">
            <a:xfrm>
              <a:off x="6090060" y="4321439"/>
              <a:ext cx="1633973" cy="217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238229BA-EBD1-43A9-9918-A8C400685E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7" t="5956" r="5790" b="5663"/>
            <a:stretch/>
          </p:blipFill>
          <p:spPr bwMode="auto">
            <a:xfrm>
              <a:off x="6095330" y="1880149"/>
              <a:ext cx="1633974" cy="2172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405D51-8374-42F4-999F-4AE54B6F4551}"/>
              </a:ext>
            </a:extLst>
          </p:cNvPr>
          <p:cNvGrpSpPr/>
          <p:nvPr/>
        </p:nvGrpSpPr>
        <p:grpSpPr>
          <a:xfrm>
            <a:off x="339235" y="1670622"/>
            <a:ext cx="1633975" cy="4581399"/>
            <a:chOff x="339235" y="1670622"/>
            <a:chExt cx="1633975" cy="4581399"/>
          </a:xfrm>
        </p:grpSpPr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EAF98B9D-87DB-452B-AA9C-1DA49BD84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35" y="4084503"/>
              <a:ext cx="1633975" cy="2167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6B82A43C-6B28-416B-A4FF-ABE92034B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35" y="1670622"/>
              <a:ext cx="1633975" cy="2167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">
            <a:extLst>
              <a:ext uri="{FF2B5EF4-FFF2-40B4-BE49-F238E27FC236}">
                <a16:creationId xmlns:a16="http://schemas.microsoft.com/office/drawing/2014/main" id="{8F28F3B2-F6F3-4772-B632-1AF7D94BFA62}"/>
              </a:ext>
            </a:extLst>
          </p:cNvPr>
          <p:cNvSpPr txBox="1"/>
          <p:nvPr/>
        </p:nvSpPr>
        <p:spPr>
          <a:xfrm>
            <a:off x="297083" y="344047"/>
            <a:ext cx="11285317" cy="896820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MassINC has explored criminal justice reform from many vantage points, but never from the perspective of frontline workers.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175402-0821-492F-8C9B-C5366DD5BC15}"/>
              </a:ext>
            </a:extLst>
          </p:cNvPr>
          <p:cNvGrpSpPr/>
          <p:nvPr/>
        </p:nvGrpSpPr>
        <p:grpSpPr>
          <a:xfrm>
            <a:off x="2197256" y="1482025"/>
            <a:ext cx="1731162" cy="4593993"/>
            <a:chOff x="2354007" y="1482025"/>
            <a:chExt cx="1731162" cy="4593993"/>
          </a:xfrm>
        </p:grpSpPr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6B340225-B37F-4BCC-BA7C-EE0144D262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1" t="5612" r="4364" b="5383"/>
            <a:stretch/>
          </p:blipFill>
          <p:spPr bwMode="auto">
            <a:xfrm>
              <a:off x="2368521" y="1482025"/>
              <a:ext cx="1716648" cy="2167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02BD246-7620-4541-888B-BEC53893A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7215" t="16332" r="32143" b="37426"/>
            <a:stretch/>
          </p:blipFill>
          <p:spPr>
            <a:xfrm>
              <a:off x="2354007" y="3908500"/>
              <a:ext cx="1720148" cy="21675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8BE658-B5AB-4D4A-8537-B7E64BD94E5A}"/>
              </a:ext>
            </a:extLst>
          </p:cNvPr>
          <p:cNvGrpSpPr/>
          <p:nvPr/>
        </p:nvGrpSpPr>
        <p:grpSpPr>
          <a:xfrm>
            <a:off x="7877274" y="1623417"/>
            <a:ext cx="1643887" cy="4614764"/>
            <a:chOff x="7889673" y="1623417"/>
            <a:chExt cx="1643887" cy="4614764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541E6DE-FDC9-418C-9AE6-C4236C3E1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674" y="4070666"/>
              <a:ext cx="1643886" cy="21675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256213-60B0-48D6-8383-1F03A0803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2738" t="15450" r="28095" b="16613"/>
            <a:stretch/>
          </p:blipFill>
          <p:spPr>
            <a:xfrm>
              <a:off x="7889673" y="1623417"/>
              <a:ext cx="1643887" cy="21538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6723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0F7029E-8FA6-4DE5-9EB8-BB5809B9E63E}"/>
              </a:ext>
            </a:extLst>
          </p:cNvPr>
          <p:cNvSpPr txBox="1"/>
          <p:nvPr/>
        </p:nvSpPr>
        <p:spPr>
          <a:xfrm>
            <a:off x="297083" y="344047"/>
            <a:ext cx="11285317" cy="896820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From the perspective of racial justice, this research reveals two imperatives: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3DB6C-AD88-4CAB-B4CA-0C8855B16EBB}"/>
              </a:ext>
            </a:extLst>
          </p:cNvPr>
          <p:cNvSpPr txBox="1"/>
          <p:nvPr/>
        </p:nvSpPr>
        <p:spPr>
          <a:xfrm>
            <a:off x="765375" y="1804784"/>
            <a:ext cx="58008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i="0" u="none" strike="noStrike" baseline="0" dirty="0">
                <a:latin typeface="HydraText-Bold"/>
              </a:rPr>
              <a:t>To run effective correctional facilities with limited resources, we must eliminate racial disparities.</a:t>
            </a:r>
            <a:endParaRPr lang="en-US" sz="2200" dirty="0">
              <a:latin typeface="HydraText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b="0" i="0" u="none" strike="noStrike" baseline="0" dirty="0">
              <a:latin typeface="HydraText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latin typeface="MinionPro-Regular"/>
              </a:rPr>
              <a:t>Given persistent racial disparities, we must make extra effort to dramatically improve prison conditions.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MinionPro-Regular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999EB9-9CB1-4BFF-99D0-C42A30B29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62405"/>
              </p:ext>
            </p:extLst>
          </p:nvPr>
        </p:nvGraphicFramePr>
        <p:xfrm>
          <a:off x="6842488" y="1599904"/>
          <a:ext cx="5197112" cy="491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17FF38-B794-40F2-8541-EAD358CD332F}"/>
              </a:ext>
            </a:extLst>
          </p:cNvPr>
          <p:cNvSpPr txBox="1"/>
          <p:nvPr/>
        </p:nvSpPr>
        <p:spPr>
          <a:xfrm>
            <a:off x="7278689" y="1635507"/>
            <a:ext cx="4084730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Incarcerations per 100,000 residents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7958D-209B-4683-9245-1BAFC2883F36}"/>
              </a:ext>
            </a:extLst>
          </p:cNvPr>
          <p:cNvSpPr txBox="1"/>
          <p:nvPr/>
        </p:nvSpPr>
        <p:spPr>
          <a:xfrm>
            <a:off x="7421732" y="6513953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ACS PUMS, 2018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F622D8-1272-450C-BC61-3FE05854627F}"/>
              </a:ext>
            </a:extLst>
          </p:cNvPr>
          <p:cNvCxnSpPr>
            <a:cxnSpLocks/>
          </p:cNvCxnSpPr>
          <p:nvPr/>
        </p:nvCxnSpPr>
        <p:spPr>
          <a:xfrm>
            <a:off x="8159931" y="2308194"/>
            <a:ext cx="3203488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10F6AF-EF80-41C8-A235-5703FA5D36AB}"/>
              </a:ext>
            </a:extLst>
          </p:cNvPr>
          <p:cNvCxnSpPr>
            <a:cxnSpLocks/>
          </p:cNvCxnSpPr>
          <p:nvPr/>
        </p:nvCxnSpPr>
        <p:spPr>
          <a:xfrm>
            <a:off x="11363419" y="2308194"/>
            <a:ext cx="0" cy="3053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2C2669-AEEC-4378-B162-E2E0053420A2}"/>
              </a:ext>
            </a:extLst>
          </p:cNvPr>
          <p:cNvCxnSpPr>
            <a:cxnSpLocks/>
          </p:cNvCxnSpPr>
          <p:nvPr/>
        </p:nvCxnSpPr>
        <p:spPr>
          <a:xfrm>
            <a:off x="9824696" y="3327369"/>
            <a:ext cx="1538723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97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correctional officer">
            <a:extLst>
              <a:ext uri="{FF2B5EF4-FFF2-40B4-BE49-F238E27FC236}">
                <a16:creationId xmlns:a16="http://schemas.microsoft.com/office/drawing/2014/main" id="{5F28D0B6-4718-44A2-AEB4-23CEBD371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r="37599" b="14642"/>
          <a:stretch/>
        </p:blipFill>
        <p:spPr bwMode="auto">
          <a:xfrm>
            <a:off x="7899747" y="2282553"/>
            <a:ext cx="3526878" cy="30763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4DF187-A3C7-421A-8C26-9C110FCFB735}"/>
              </a:ext>
            </a:extLst>
          </p:cNvPr>
          <p:cNvSpPr txBox="1"/>
          <p:nvPr/>
        </p:nvSpPr>
        <p:spPr>
          <a:xfrm>
            <a:off x="765375" y="1804784"/>
            <a:ext cx="68165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HydraText-Bold"/>
              </a:rPr>
              <a:t>Officers believe rehabilitation is an important goal; they believe they can play the most important role in their agency helping individuals desist from crime.</a:t>
            </a:r>
            <a:endParaRPr lang="en-US" dirty="0">
              <a:latin typeface="HydraText-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HydraText-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MinionPro-Regular"/>
              </a:rPr>
              <a:t>Officers support treatment teams by helping determine what works and encouraging inmates to comply with treatment protocols.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MinionPro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MinionPro-Regular"/>
              </a:rPr>
              <a:t>Officers recognize criminal thinking and help correct thought distortions.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MinionPro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MinionPro-Regular"/>
              </a:rPr>
              <a:t>Officers aid in the transition to the community by serving as liaisons to partner organizations.</a:t>
            </a:r>
            <a:endParaRPr lang="en-US" sz="1800" i="0" u="none" strike="noStrike" baseline="0" dirty="0">
              <a:latin typeface="HydraText-Bold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27729D4-12AF-4F16-961A-EF4885D0DC19}"/>
              </a:ext>
            </a:extLst>
          </p:cNvPr>
          <p:cNvSpPr txBox="1"/>
          <p:nvPr/>
        </p:nvSpPr>
        <p:spPr>
          <a:xfrm>
            <a:off x="349169" y="285990"/>
            <a:ext cx="10748288" cy="896820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en-US"/>
            </a:defPPr>
            <a:lvl1pPr indent="0">
              <a:defRPr sz="2400" b="1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Correctional officers play a major role supporting rehabilitation by performing complex human services work. </a:t>
            </a:r>
          </a:p>
        </p:txBody>
      </p:sp>
    </p:spTree>
    <p:extLst>
      <p:ext uri="{BB962C8B-B14F-4D97-AF65-F5344CB8AC3E}">
        <p14:creationId xmlns:p14="http://schemas.microsoft.com/office/powerpoint/2010/main" val="384743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C125C7-185B-4174-8150-ACA8DF10D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882102"/>
              </p:ext>
            </p:extLst>
          </p:nvPr>
        </p:nvGraphicFramePr>
        <p:xfrm>
          <a:off x="1767227" y="573201"/>
          <a:ext cx="8657545" cy="62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CBC14B-BE27-4027-9EF9-24D24DE3A680}"/>
              </a:ext>
            </a:extLst>
          </p:cNvPr>
          <p:cNvSpPr txBox="1"/>
          <p:nvPr/>
        </p:nvSpPr>
        <p:spPr>
          <a:xfrm>
            <a:off x="1767227" y="1419910"/>
            <a:ext cx="7800975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Share of State and County Correctional Facilities Operating above 150% of Design Capacity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FCC622C-2F9B-4CD0-9AE9-E6E37B900A9D}"/>
              </a:ext>
            </a:extLst>
          </p:cNvPr>
          <p:cNvSpPr txBox="1"/>
          <p:nvPr/>
        </p:nvSpPr>
        <p:spPr>
          <a:xfrm>
            <a:off x="349169" y="285990"/>
            <a:ext cx="10748288" cy="896820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en-US"/>
            </a:defPPr>
            <a:lvl1pPr indent="0">
              <a:defRPr sz="2400" b="1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The overcrowding that plagued correctional facilities made it hard for officers to perform their rehabilitative role. </a:t>
            </a:r>
          </a:p>
        </p:txBody>
      </p:sp>
    </p:spTree>
    <p:extLst>
      <p:ext uri="{BB962C8B-B14F-4D97-AF65-F5344CB8AC3E}">
        <p14:creationId xmlns:p14="http://schemas.microsoft.com/office/powerpoint/2010/main" val="93784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4DF187-A3C7-421A-8C26-9C110FCFB735}"/>
              </a:ext>
            </a:extLst>
          </p:cNvPr>
          <p:cNvSpPr txBox="1"/>
          <p:nvPr/>
        </p:nvSpPr>
        <p:spPr>
          <a:xfrm>
            <a:off x="566059" y="2056686"/>
            <a:ext cx="38840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HydraText-Bold"/>
              </a:rPr>
              <a:t>Exposure to violence and the constant threat of violence.</a:t>
            </a:r>
            <a:endParaRPr lang="en-US" dirty="0">
              <a:latin typeface="HydraText-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Minion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MinionPro-Regular"/>
              </a:rPr>
              <a:t>Work-family conflict.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Minion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MinionPro-Regular"/>
              </a:rPr>
              <a:t>Exposure to pathogens</a:t>
            </a:r>
            <a:r>
              <a:rPr lang="en-US" sz="1800" b="0" i="0" u="none" strike="noStrike" baseline="0" dirty="0">
                <a:latin typeface="MinionPro-Regular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i="0" u="none" strike="noStrike" baseline="0" dirty="0">
              <a:latin typeface="Minion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MinionPro-Regular"/>
              </a:rPr>
              <a:t>Role strain</a:t>
            </a:r>
            <a:r>
              <a:rPr lang="en-US" sz="1800" b="0" i="0" u="none" strike="noStrike" baseline="0" dirty="0">
                <a:latin typeface="MinionPro-Regular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Minion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MinionPro-Regular"/>
              </a:rPr>
              <a:t>Organizational stressors</a:t>
            </a:r>
            <a:r>
              <a:rPr lang="en-US" sz="1800" b="0" i="0" u="none" strike="noStrike" baseline="0" dirty="0">
                <a:latin typeface="MinionPro-Regular"/>
              </a:rPr>
              <a:t>.</a:t>
            </a:r>
            <a:br>
              <a:rPr lang="en-US" sz="1800" b="0" i="0" u="none" strike="noStrike" baseline="0" dirty="0">
                <a:latin typeface="MinionPro-Regular"/>
              </a:rPr>
            </a:br>
            <a:endParaRPr lang="en-US" dirty="0">
              <a:latin typeface="Minion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i="0" u="none" strike="noStrike" baseline="0" dirty="0">
              <a:latin typeface="HydraText-Bold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27729D4-12AF-4F16-961A-EF4885D0DC19}"/>
              </a:ext>
            </a:extLst>
          </p:cNvPr>
          <p:cNvSpPr txBox="1"/>
          <p:nvPr/>
        </p:nvSpPr>
        <p:spPr>
          <a:xfrm>
            <a:off x="349169" y="285990"/>
            <a:ext cx="10748288" cy="896820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en-US"/>
            </a:defPPr>
            <a:lvl1pPr indent="0">
              <a:defRPr sz="2400" b="1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Tough on crime policies put correctional officers under tremendous stress with serious implications for their health and wellbeing.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E1CC1-5084-47D9-B484-9BA364512A05}"/>
              </a:ext>
            </a:extLst>
          </p:cNvPr>
          <p:cNvSpPr txBox="1"/>
          <p:nvPr/>
        </p:nvSpPr>
        <p:spPr>
          <a:xfrm>
            <a:off x="7395359" y="2056686"/>
            <a:ext cx="412608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MinionPro-Regular"/>
              </a:rPr>
              <a:t>Chronic illnesses induced by stress, including heart disease and hypertension, are alarmingly elevated.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MinionPro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MinionPro-Regular"/>
              </a:rPr>
              <a:t>Between 20 and 50 percent of officers experience symptoms of PTSD.</a:t>
            </a:r>
            <a:endParaRPr lang="en-US" sz="1800" i="0" u="none" strike="noStrike" baseline="0" dirty="0">
              <a:latin typeface="HydraText-Bol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MinionPro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MinionPro-Regular"/>
              </a:rPr>
              <a:t>On average, studies find the stress of the job reduces the life span of officers by 16 years.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MinionPro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MinionPro-Regular"/>
              </a:rPr>
              <a:t>The incidence of suicide among DOC officers is roughly four times higher than those with similar demographics nationally.</a:t>
            </a:r>
            <a:endParaRPr lang="en-US" sz="1800" b="0" i="0" u="none" strike="noStrike" baseline="0" dirty="0">
              <a:latin typeface="MinionPro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MinionPro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MinionPro-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E24AB-3AD4-4AE7-9DAD-1D88B4A94595}"/>
              </a:ext>
            </a:extLst>
          </p:cNvPr>
          <p:cNvSpPr txBox="1"/>
          <p:nvPr/>
        </p:nvSpPr>
        <p:spPr>
          <a:xfrm>
            <a:off x="566058" y="1451083"/>
            <a:ext cx="2979214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Multiple sources of job strain: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35E2C-4B55-4F38-BE13-7DC3B3B019B4}"/>
              </a:ext>
            </a:extLst>
          </p:cNvPr>
          <p:cNvSpPr txBox="1"/>
          <p:nvPr/>
        </p:nvSpPr>
        <p:spPr>
          <a:xfrm>
            <a:off x="7395359" y="1451083"/>
            <a:ext cx="3172022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Documented health consequences:</a:t>
            </a:r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03852AEA-FB7B-40F2-AF7D-D13A28906025}"/>
              </a:ext>
            </a:extLst>
          </p:cNvPr>
          <p:cNvSpPr/>
          <p:nvPr/>
        </p:nvSpPr>
        <p:spPr>
          <a:xfrm>
            <a:off x="4621570" y="2865119"/>
            <a:ext cx="2516777" cy="99277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6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FF5EA75-D4AE-4DE5-B02A-9CBC7036A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91950"/>
              </p:ext>
            </p:extLst>
          </p:nvPr>
        </p:nvGraphicFramePr>
        <p:xfrm>
          <a:off x="297083" y="792457"/>
          <a:ext cx="11597833" cy="606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623EDD-6037-40BF-82EE-DA63DB17DFA1}"/>
              </a:ext>
            </a:extLst>
          </p:cNvPr>
          <p:cNvSpPr txBox="1"/>
          <p:nvPr/>
        </p:nvSpPr>
        <p:spPr>
          <a:xfrm>
            <a:off x="365760" y="1391585"/>
            <a:ext cx="6096000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DOC</a:t>
            </a:r>
            <a:r>
              <a:rPr lang="en-US" sz="1600" b="1" baseline="0" dirty="0">
                <a:solidFill>
                  <a:schemeClr val="bg1"/>
                </a:solidFill>
              </a:rPr>
              <a:t> and County Correctional Populations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baseline="0" dirty="0">
                <a:solidFill>
                  <a:schemeClr val="bg1"/>
                </a:solidFill>
              </a:rPr>
              <a:t> 1990 - 2021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5D76973-858B-4114-8722-9AD8CCAFA872}"/>
              </a:ext>
            </a:extLst>
          </p:cNvPr>
          <p:cNvSpPr txBox="1"/>
          <p:nvPr/>
        </p:nvSpPr>
        <p:spPr>
          <a:xfrm>
            <a:off x="297083" y="344047"/>
            <a:ext cx="9862917" cy="896820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en-US"/>
            </a:defPPr>
            <a:lvl1pPr indent="0">
              <a:defRPr sz="2400" b="1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While not entirely by design, Massachusetts has halved its incarcerated population. </a:t>
            </a:r>
          </a:p>
        </p:txBody>
      </p:sp>
    </p:spTree>
    <p:extLst>
      <p:ext uri="{BB962C8B-B14F-4D97-AF65-F5344CB8AC3E}">
        <p14:creationId xmlns:p14="http://schemas.microsoft.com/office/powerpoint/2010/main" val="139720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477094"/>
              </p:ext>
            </p:extLst>
          </p:nvPr>
        </p:nvGraphicFramePr>
        <p:xfrm>
          <a:off x="349169" y="1320800"/>
          <a:ext cx="11493661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EC83061-37D1-46D0-89D7-F4FD04A62B88}"/>
              </a:ext>
            </a:extLst>
          </p:cNvPr>
          <p:cNvSpPr txBox="1"/>
          <p:nvPr/>
        </p:nvSpPr>
        <p:spPr>
          <a:xfrm>
            <a:off x="349169" y="1320800"/>
            <a:ext cx="6096000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Relative Change in Incarceration and Crime Rates, 1990 - 2020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73CF6EB-F210-4877-987D-18D9A7FB1B88}"/>
              </a:ext>
            </a:extLst>
          </p:cNvPr>
          <p:cNvSpPr txBox="1"/>
          <p:nvPr/>
        </p:nvSpPr>
        <p:spPr>
          <a:xfrm>
            <a:off x="349169" y="285990"/>
            <a:ext cx="10748288" cy="896820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en-US"/>
            </a:defPPr>
            <a:lvl1pPr indent="0">
              <a:defRPr sz="2400" b="1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Relative to crime rates, incarceration rates in Massachusetts are now much closer to pre-tough on crime era levels. </a:t>
            </a:r>
          </a:p>
        </p:txBody>
      </p:sp>
    </p:spTree>
    <p:extLst>
      <p:ext uri="{BB962C8B-B14F-4D97-AF65-F5344CB8AC3E}">
        <p14:creationId xmlns:p14="http://schemas.microsoft.com/office/powerpoint/2010/main" val="243103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61097"/>
              </p:ext>
            </p:extLst>
          </p:nvPr>
        </p:nvGraphicFramePr>
        <p:xfrm>
          <a:off x="6400800" y="286600"/>
          <a:ext cx="5278055" cy="62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F8D254-D252-4576-9AE7-6905156774ED}"/>
              </a:ext>
            </a:extLst>
          </p:cNvPr>
          <p:cNvSpPr txBox="1"/>
          <p:nvPr/>
        </p:nvSpPr>
        <p:spPr>
          <a:xfrm>
            <a:off x="6559549" y="1522869"/>
            <a:ext cx="4828607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Population-to-Staff Ratios, Sheriffs and DOC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D46D6FDB-1518-425F-B63D-70B9B9C6F77B}"/>
              </a:ext>
            </a:extLst>
          </p:cNvPr>
          <p:cNvSpPr txBox="1"/>
          <p:nvPr/>
        </p:nvSpPr>
        <p:spPr>
          <a:xfrm>
            <a:off x="349169" y="285990"/>
            <a:ext cx="10748288" cy="896820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en-US"/>
            </a:defPPr>
            <a:lvl1pPr indent="0">
              <a:defRPr sz="2400" b="1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Lower staff ratios now provide much greater opportunity for rehabilitation.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048F558-9160-4445-918C-21511C11B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90250"/>
              </p:ext>
            </p:extLst>
          </p:nvPr>
        </p:nvGraphicFramePr>
        <p:xfrm>
          <a:off x="851622" y="1551444"/>
          <a:ext cx="4328773" cy="504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3A28D6F-45F8-4B8C-87DE-B47CE90E21EC}"/>
              </a:ext>
            </a:extLst>
          </p:cNvPr>
          <p:cNvSpPr txBox="1"/>
          <p:nvPr/>
        </p:nvSpPr>
        <p:spPr>
          <a:xfrm>
            <a:off x="959372" y="1522869"/>
            <a:ext cx="4831226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Change Population vs. Staff, 2011 - 2021</a:t>
            </a:r>
          </a:p>
        </p:txBody>
      </p:sp>
    </p:spTree>
    <p:extLst>
      <p:ext uri="{BB962C8B-B14F-4D97-AF65-F5344CB8AC3E}">
        <p14:creationId xmlns:p14="http://schemas.microsoft.com/office/powerpoint/2010/main" val="1558481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69D3583C8CA4C9B47E4955851D681" ma:contentTypeVersion="11" ma:contentTypeDescription="Create a new document." ma:contentTypeScope="" ma:versionID="cb7ee2f5c35a7ed8943d2afdf7c822cb">
  <xsd:schema xmlns:xsd="http://www.w3.org/2001/XMLSchema" xmlns:xs="http://www.w3.org/2001/XMLSchema" xmlns:p="http://schemas.microsoft.com/office/2006/metadata/properties" xmlns:ns2="ac58f95b-d7f0-4395-82b0-1a765e6366cc" xmlns:ns3="de5bd894-3ed4-452f-9059-443805aeec4d" targetNamespace="http://schemas.microsoft.com/office/2006/metadata/properties" ma:root="true" ma:fieldsID="a3042a128f29d33923d8bfa287b35b8f" ns2:_="" ns3:_="">
    <xsd:import namespace="ac58f95b-d7f0-4395-82b0-1a765e6366cc"/>
    <xsd:import namespace="de5bd894-3ed4-452f-9059-443805aeec4d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8f95b-d7f0-4395-82b0-1a765e6366cc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bd894-3ed4-452f-9059-443805aee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9B7719-32AA-4EAF-8360-0AD8520E0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8f95b-d7f0-4395-82b0-1a765e6366cc"/>
    <ds:schemaRef ds:uri="de5bd894-3ed4-452f-9059-443805aee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DE768F-A981-4912-A417-BD36CD375E93}">
  <ds:schemaRefs>
    <ds:schemaRef ds:uri="http://purl.org/dc/elements/1.1/"/>
    <ds:schemaRef ds:uri="ac58f95b-d7f0-4395-82b0-1a765e6366cc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e5bd894-3ed4-452f-9059-443805aeec4d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D600C52-43E4-4D56-BB21-8675573EC6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Words>602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HydraText-Bold</vt:lpstr>
      <vt:lpstr>MinionPro-Regular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Forman</dc:creator>
  <cp:lastModifiedBy>Benjamin Forman</cp:lastModifiedBy>
  <cp:revision>9</cp:revision>
  <cp:lastPrinted>2021-02-04T21:57:32Z</cp:lastPrinted>
  <dcterms:created xsi:type="dcterms:W3CDTF">2021-02-04T19:22:05Z</dcterms:created>
  <dcterms:modified xsi:type="dcterms:W3CDTF">2021-02-11T14:34:44Z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0x010100CC469D3583C8CA4C9B47E4955851D681</vt:lpwstr>
  </property>
</Properties>
</file>