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93" r:id="rId5"/>
    <p:sldId id="300" r:id="rId6"/>
    <p:sldId id="279" r:id="rId7"/>
    <p:sldId id="285" r:id="rId8"/>
    <p:sldId id="290" r:id="rId9"/>
    <p:sldId id="296" r:id="rId10"/>
    <p:sldId id="299" r:id="rId11"/>
    <p:sldId id="295" r:id="rId12"/>
    <p:sldId id="297" r:id="rId13"/>
    <p:sldId id="298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049"/>
    <a:srgbClr val="AB1253"/>
    <a:srgbClr val="336699"/>
    <a:srgbClr val="F6EB6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F70B89-29F7-4DC5-8AB7-47DB6D8996B4}" v="381" dt="2021-04-14T12:48:20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Forman" userId="944d0898-091b-4b85-bc7d-c554880211d3" providerId="ADAL" clId="{ADF70B89-29F7-4DC5-8AB7-47DB6D8996B4}"/>
    <pc:docChg chg="undo redo custSel addSld delSld modSld sldOrd">
      <pc:chgData name="Benjamin Forman" userId="944d0898-091b-4b85-bc7d-c554880211d3" providerId="ADAL" clId="{ADF70B89-29F7-4DC5-8AB7-47DB6D8996B4}" dt="2021-04-14T13:58:23.994" v="1931" actId="20577"/>
      <pc:docMkLst>
        <pc:docMk/>
      </pc:docMkLst>
      <pc:sldChg chg="delSp mod">
        <pc:chgData name="Benjamin Forman" userId="944d0898-091b-4b85-bc7d-c554880211d3" providerId="ADAL" clId="{ADF70B89-29F7-4DC5-8AB7-47DB6D8996B4}" dt="2021-04-13T19:54:26.073" v="882" actId="27918"/>
        <pc:sldMkLst>
          <pc:docMk/>
          <pc:sldMk cId="3663491305" sldId="279"/>
        </pc:sldMkLst>
        <pc:spChg chg="del">
          <ac:chgData name="Benjamin Forman" userId="944d0898-091b-4b85-bc7d-c554880211d3" providerId="ADAL" clId="{ADF70B89-29F7-4DC5-8AB7-47DB6D8996B4}" dt="2021-04-13T16:20:33.701" v="493" actId="478"/>
          <ac:spMkLst>
            <pc:docMk/>
            <pc:sldMk cId="3663491305" sldId="279"/>
            <ac:spMk id="8" creationId="{B7E41E5B-2F76-4290-9C54-39F08E8E32C7}"/>
          </ac:spMkLst>
        </pc:spChg>
      </pc:sldChg>
      <pc:sldChg chg="modSp mod">
        <pc:chgData name="Benjamin Forman" userId="944d0898-091b-4b85-bc7d-c554880211d3" providerId="ADAL" clId="{ADF70B89-29F7-4DC5-8AB7-47DB6D8996B4}" dt="2021-04-14T13:58:23.994" v="1931" actId="20577"/>
        <pc:sldMkLst>
          <pc:docMk/>
          <pc:sldMk cId="1516053610" sldId="285"/>
        </pc:sldMkLst>
        <pc:spChg chg="mod">
          <ac:chgData name="Benjamin Forman" userId="944d0898-091b-4b85-bc7d-c554880211d3" providerId="ADAL" clId="{ADF70B89-29F7-4DC5-8AB7-47DB6D8996B4}" dt="2021-04-14T13:58:23.994" v="1931" actId="20577"/>
          <ac:spMkLst>
            <pc:docMk/>
            <pc:sldMk cId="1516053610" sldId="285"/>
            <ac:spMk id="4" creationId="{00000000-0000-0000-0000-000000000000}"/>
          </ac:spMkLst>
        </pc:spChg>
      </pc:sldChg>
      <pc:sldChg chg="modSp mod">
        <pc:chgData name="Benjamin Forman" userId="944d0898-091b-4b85-bc7d-c554880211d3" providerId="ADAL" clId="{ADF70B89-29F7-4DC5-8AB7-47DB6D8996B4}" dt="2021-04-13T19:51:19.096" v="881" actId="20577"/>
        <pc:sldMkLst>
          <pc:docMk/>
          <pc:sldMk cId="3984450714" sldId="292"/>
        </pc:sldMkLst>
        <pc:spChg chg="mod">
          <ac:chgData name="Benjamin Forman" userId="944d0898-091b-4b85-bc7d-c554880211d3" providerId="ADAL" clId="{ADF70B89-29F7-4DC5-8AB7-47DB6D8996B4}" dt="2021-04-13T16:25:18.871" v="631" actId="108"/>
          <ac:spMkLst>
            <pc:docMk/>
            <pc:sldMk cId="3984450714" sldId="292"/>
            <ac:spMk id="2" creationId="{00000000-0000-0000-0000-000000000000}"/>
          </ac:spMkLst>
        </pc:spChg>
        <pc:spChg chg="mod">
          <ac:chgData name="Benjamin Forman" userId="944d0898-091b-4b85-bc7d-c554880211d3" providerId="ADAL" clId="{ADF70B89-29F7-4DC5-8AB7-47DB6D8996B4}" dt="2021-04-13T19:51:19.096" v="881" actId="20577"/>
          <ac:spMkLst>
            <pc:docMk/>
            <pc:sldMk cId="3984450714" sldId="292"/>
            <ac:spMk id="4" creationId="{B3FB6584-5D45-48C0-B280-054CCB1F00AB}"/>
          </ac:spMkLst>
        </pc:spChg>
      </pc:sldChg>
      <pc:sldChg chg="addSp delSp modSp mod">
        <pc:chgData name="Benjamin Forman" userId="944d0898-091b-4b85-bc7d-c554880211d3" providerId="ADAL" clId="{ADF70B89-29F7-4DC5-8AB7-47DB6D8996B4}" dt="2021-04-13T20:05:03.308" v="912" actId="1036"/>
        <pc:sldMkLst>
          <pc:docMk/>
          <pc:sldMk cId="4142849214" sldId="293"/>
        </pc:sldMkLst>
        <pc:spChg chg="del">
          <ac:chgData name="Benjamin Forman" userId="944d0898-091b-4b85-bc7d-c554880211d3" providerId="ADAL" clId="{ADF70B89-29F7-4DC5-8AB7-47DB6D8996B4}" dt="2021-04-13T15:56:50.607" v="13" actId="478"/>
          <ac:spMkLst>
            <pc:docMk/>
            <pc:sldMk cId="4142849214" sldId="293"/>
            <ac:spMk id="2" creationId="{00000000-0000-0000-0000-000000000000}"/>
          </ac:spMkLst>
        </pc:spChg>
        <pc:spChg chg="mod">
          <ac:chgData name="Benjamin Forman" userId="944d0898-091b-4b85-bc7d-c554880211d3" providerId="ADAL" clId="{ADF70B89-29F7-4DC5-8AB7-47DB6D8996B4}" dt="2021-04-13T15:58:47.565" v="49" actId="12788"/>
          <ac:spMkLst>
            <pc:docMk/>
            <pc:sldMk cId="4142849214" sldId="293"/>
            <ac:spMk id="6" creationId="{00000000-0000-0000-0000-000000000000}"/>
          </ac:spMkLst>
        </pc:spChg>
        <pc:spChg chg="add mod">
          <ac:chgData name="Benjamin Forman" userId="944d0898-091b-4b85-bc7d-c554880211d3" providerId="ADAL" clId="{ADF70B89-29F7-4DC5-8AB7-47DB6D8996B4}" dt="2021-04-13T20:04:37.305" v="897" actId="207"/>
          <ac:spMkLst>
            <pc:docMk/>
            <pc:sldMk cId="4142849214" sldId="293"/>
            <ac:spMk id="14" creationId="{B9BDF4EE-BC1C-404B-BE3F-C5FCE0F6B108}"/>
          </ac:spMkLst>
        </pc:spChg>
        <pc:spChg chg="add del">
          <ac:chgData name="Benjamin Forman" userId="944d0898-091b-4b85-bc7d-c554880211d3" providerId="ADAL" clId="{ADF70B89-29F7-4DC5-8AB7-47DB6D8996B4}" dt="2021-04-13T15:58:54.786" v="51" actId="22"/>
          <ac:spMkLst>
            <pc:docMk/>
            <pc:sldMk cId="4142849214" sldId="293"/>
            <ac:spMk id="16" creationId="{0D0BBB71-B481-491D-AFA0-8D005B9A1475}"/>
          </ac:spMkLst>
        </pc:spChg>
        <pc:picChg chg="add mod modCrop">
          <ac:chgData name="Benjamin Forman" userId="944d0898-091b-4b85-bc7d-c554880211d3" providerId="ADAL" clId="{ADF70B89-29F7-4DC5-8AB7-47DB6D8996B4}" dt="2021-04-13T15:58:47.565" v="49" actId="12788"/>
          <ac:picMkLst>
            <pc:docMk/>
            <pc:sldMk cId="4142849214" sldId="293"/>
            <ac:picMk id="8" creationId="{5549EA98-E362-4DD6-BAC3-250C6E8F46C0}"/>
          </ac:picMkLst>
        </pc:picChg>
        <pc:picChg chg="mod">
          <ac:chgData name="Benjamin Forman" userId="944d0898-091b-4b85-bc7d-c554880211d3" providerId="ADAL" clId="{ADF70B89-29F7-4DC5-8AB7-47DB6D8996B4}" dt="2021-04-13T20:05:03.308" v="912" actId="1036"/>
          <ac:picMkLst>
            <pc:docMk/>
            <pc:sldMk cId="4142849214" sldId="293"/>
            <ac:picMk id="11" creationId="{00000000-0000-0000-0000-000000000000}"/>
          </ac:picMkLst>
        </pc:picChg>
        <pc:picChg chg="add mod">
          <ac:chgData name="Benjamin Forman" userId="944d0898-091b-4b85-bc7d-c554880211d3" providerId="ADAL" clId="{ADF70B89-29F7-4DC5-8AB7-47DB6D8996B4}" dt="2021-04-13T20:05:03.308" v="912" actId="1036"/>
          <ac:picMkLst>
            <pc:docMk/>
            <pc:sldMk cId="4142849214" sldId="293"/>
            <ac:picMk id="1026" creationId="{02843F33-30FA-4C1E-9E10-19396B4460C9}"/>
          </ac:picMkLst>
        </pc:picChg>
        <pc:picChg chg="del">
          <ac:chgData name="Benjamin Forman" userId="944d0898-091b-4b85-bc7d-c554880211d3" providerId="ADAL" clId="{ADF70B89-29F7-4DC5-8AB7-47DB6D8996B4}" dt="2021-04-13T15:57:15.609" v="19" actId="478"/>
          <ac:picMkLst>
            <pc:docMk/>
            <pc:sldMk cId="4142849214" sldId="293"/>
            <ac:picMk id="6146" creationId="{00000000-0000-0000-0000-000000000000}"/>
          </ac:picMkLst>
        </pc:picChg>
        <pc:picChg chg="del mod">
          <ac:chgData name="Benjamin Forman" userId="944d0898-091b-4b85-bc7d-c554880211d3" providerId="ADAL" clId="{ADF70B89-29F7-4DC5-8AB7-47DB6D8996B4}" dt="2021-04-13T15:57:17.270" v="20" actId="478"/>
          <ac:picMkLst>
            <pc:docMk/>
            <pc:sldMk cId="4142849214" sldId="293"/>
            <ac:picMk id="6148" creationId="{00000000-0000-0000-0000-000000000000}"/>
          </ac:picMkLst>
        </pc:picChg>
        <pc:picChg chg="del">
          <ac:chgData name="Benjamin Forman" userId="944d0898-091b-4b85-bc7d-c554880211d3" providerId="ADAL" clId="{ADF70B89-29F7-4DC5-8AB7-47DB6D8996B4}" dt="2021-04-13T15:55:57.586" v="0" actId="478"/>
          <ac:picMkLst>
            <pc:docMk/>
            <pc:sldMk cId="4142849214" sldId="293"/>
            <ac:picMk id="6154" creationId="{00000000-0000-0000-0000-000000000000}"/>
          </ac:picMkLst>
        </pc:picChg>
      </pc:sldChg>
      <pc:sldChg chg="modSp mod">
        <pc:chgData name="Benjamin Forman" userId="944d0898-091b-4b85-bc7d-c554880211d3" providerId="ADAL" clId="{ADF70B89-29F7-4DC5-8AB7-47DB6D8996B4}" dt="2021-04-13T16:14:48.025" v="248" actId="20577"/>
        <pc:sldMkLst>
          <pc:docMk/>
          <pc:sldMk cId="583036786" sldId="295"/>
        </pc:sldMkLst>
        <pc:spChg chg="mod">
          <ac:chgData name="Benjamin Forman" userId="944d0898-091b-4b85-bc7d-c554880211d3" providerId="ADAL" clId="{ADF70B89-29F7-4DC5-8AB7-47DB6D8996B4}" dt="2021-04-13T16:14:48.025" v="248" actId="20577"/>
          <ac:spMkLst>
            <pc:docMk/>
            <pc:sldMk cId="583036786" sldId="295"/>
            <ac:spMk id="5" creationId="{CB7DA41D-A220-4ACE-9A1E-38172B313671}"/>
          </ac:spMkLst>
        </pc:spChg>
      </pc:sldChg>
      <pc:sldChg chg="addSp modSp new mod setBg">
        <pc:chgData name="Benjamin Forman" userId="944d0898-091b-4b85-bc7d-c554880211d3" providerId="ADAL" clId="{ADF70B89-29F7-4DC5-8AB7-47DB6D8996B4}" dt="2021-04-13T16:11:11.140" v="216" actId="14100"/>
        <pc:sldMkLst>
          <pc:docMk/>
          <pc:sldMk cId="1813390884" sldId="296"/>
        </pc:sldMkLst>
        <pc:spChg chg="add mod">
          <ac:chgData name="Benjamin Forman" userId="944d0898-091b-4b85-bc7d-c554880211d3" providerId="ADAL" clId="{ADF70B89-29F7-4DC5-8AB7-47DB6D8996B4}" dt="2021-04-13T16:07:10.422" v="168" actId="20577"/>
          <ac:spMkLst>
            <pc:docMk/>
            <pc:sldMk cId="1813390884" sldId="296"/>
            <ac:spMk id="4" creationId="{5C82A234-8309-4E08-A774-34665AD1EBD8}"/>
          </ac:spMkLst>
        </pc:spChg>
        <pc:spChg chg="add mod">
          <ac:chgData name="Benjamin Forman" userId="944d0898-091b-4b85-bc7d-c554880211d3" providerId="ADAL" clId="{ADF70B89-29F7-4DC5-8AB7-47DB6D8996B4}" dt="2021-04-13T16:11:01.076" v="214" actId="14100"/>
          <ac:spMkLst>
            <pc:docMk/>
            <pc:sldMk cId="1813390884" sldId="296"/>
            <ac:spMk id="5" creationId="{75557311-85FE-4517-A489-4EBDCA5147E4}"/>
          </ac:spMkLst>
        </pc:spChg>
        <pc:spChg chg="add mod">
          <ac:chgData name="Benjamin Forman" userId="944d0898-091b-4b85-bc7d-c554880211d3" providerId="ADAL" clId="{ADF70B89-29F7-4DC5-8AB7-47DB6D8996B4}" dt="2021-04-13T16:11:11.140" v="216" actId="14100"/>
          <ac:spMkLst>
            <pc:docMk/>
            <pc:sldMk cId="1813390884" sldId="296"/>
            <ac:spMk id="6" creationId="{2E5EAD4E-79E4-4FC7-AA8B-614A4E47EFE0}"/>
          </ac:spMkLst>
        </pc:spChg>
        <pc:spChg chg="add mod">
          <ac:chgData name="Benjamin Forman" userId="944d0898-091b-4b85-bc7d-c554880211d3" providerId="ADAL" clId="{ADF70B89-29F7-4DC5-8AB7-47DB6D8996B4}" dt="2021-04-13T16:10:29.812" v="205" actId="1035"/>
          <ac:spMkLst>
            <pc:docMk/>
            <pc:sldMk cId="1813390884" sldId="296"/>
            <ac:spMk id="7" creationId="{BCDAB3E2-4FED-4053-A206-F0F64CEB7B6D}"/>
          </ac:spMkLst>
        </pc:spChg>
        <pc:spChg chg="add mod">
          <ac:chgData name="Benjamin Forman" userId="944d0898-091b-4b85-bc7d-c554880211d3" providerId="ADAL" clId="{ADF70B89-29F7-4DC5-8AB7-47DB6D8996B4}" dt="2021-04-13T16:10:36.485" v="212" actId="1037"/>
          <ac:spMkLst>
            <pc:docMk/>
            <pc:sldMk cId="1813390884" sldId="296"/>
            <ac:spMk id="8" creationId="{B096B6AF-E0FF-4D76-948B-F282C6F41C0D}"/>
          </ac:spMkLst>
        </pc:spChg>
        <pc:graphicFrameChg chg="add mod">
          <ac:chgData name="Benjamin Forman" userId="944d0898-091b-4b85-bc7d-c554880211d3" providerId="ADAL" clId="{ADF70B89-29F7-4DC5-8AB7-47DB6D8996B4}" dt="2021-04-13T16:03:46.615" v="74"/>
          <ac:graphicFrameMkLst>
            <pc:docMk/>
            <pc:sldMk cId="1813390884" sldId="296"/>
            <ac:graphicFrameMk id="2" creationId="{A93EE34F-E617-4E68-98C8-710738F48981}"/>
          </ac:graphicFrameMkLst>
        </pc:graphicFrameChg>
      </pc:sldChg>
      <pc:sldChg chg="addSp delSp modSp add mod">
        <pc:chgData name="Benjamin Forman" userId="944d0898-091b-4b85-bc7d-c554880211d3" providerId="ADAL" clId="{ADF70B89-29F7-4DC5-8AB7-47DB6D8996B4}" dt="2021-04-13T16:18:53.334" v="492" actId="20577"/>
        <pc:sldMkLst>
          <pc:docMk/>
          <pc:sldMk cId="299140466" sldId="297"/>
        </pc:sldMkLst>
        <pc:spChg chg="mod">
          <ac:chgData name="Benjamin Forman" userId="944d0898-091b-4b85-bc7d-c554880211d3" providerId="ADAL" clId="{ADF70B89-29F7-4DC5-8AB7-47DB6D8996B4}" dt="2021-04-13T16:18:53.334" v="492" actId="20577"/>
          <ac:spMkLst>
            <pc:docMk/>
            <pc:sldMk cId="299140466" sldId="297"/>
            <ac:spMk id="3" creationId="{D3CC2C46-8D1C-4F63-9DB9-4129EB083336}"/>
          </ac:spMkLst>
        </pc:spChg>
        <pc:spChg chg="del">
          <ac:chgData name="Benjamin Forman" userId="944d0898-091b-4b85-bc7d-c554880211d3" providerId="ADAL" clId="{ADF70B89-29F7-4DC5-8AB7-47DB6D8996B4}" dt="2021-04-13T16:13:02.935" v="222" actId="478"/>
          <ac:spMkLst>
            <pc:docMk/>
            <pc:sldMk cId="299140466" sldId="297"/>
            <ac:spMk id="5" creationId="{CB7DA41D-A220-4ACE-9A1E-38172B313671}"/>
          </ac:spMkLst>
        </pc:spChg>
        <pc:spChg chg="del">
          <ac:chgData name="Benjamin Forman" userId="944d0898-091b-4b85-bc7d-c554880211d3" providerId="ADAL" clId="{ADF70B89-29F7-4DC5-8AB7-47DB6D8996B4}" dt="2021-04-13T16:12:41.751" v="219" actId="478"/>
          <ac:spMkLst>
            <pc:docMk/>
            <pc:sldMk cId="299140466" sldId="297"/>
            <ac:spMk id="6" creationId="{8E06D875-8281-49C4-944E-4438AAFE8531}"/>
          </ac:spMkLst>
        </pc:spChg>
        <pc:spChg chg="add mod">
          <ac:chgData name="Benjamin Forman" userId="944d0898-091b-4b85-bc7d-c554880211d3" providerId="ADAL" clId="{ADF70B89-29F7-4DC5-8AB7-47DB6D8996B4}" dt="2021-04-13T16:14:52.045" v="249"/>
          <ac:spMkLst>
            <pc:docMk/>
            <pc:sldMk cId="299140466" sldId="297"/>
            <ac:spMk id="8" creationId="{53416BA8-D4EF-4311-8903-88C743CB7A36}"/>
          </ac:spMkLst>
        </pc:spChg>
        <pc:graphicFrameChg chg="del">
          <ac:chgData name="Benjamin Forman" userId="944d0898-091b-4b85-bc7d-c554880211d3" providerId="ADAL" clId="{ADF70B89-29F7-4DC5-8AB7-47DB6D8996B4}" dt="2021-04-13T16:12:33.304" v="218" actId="478"/>
          <ac:graphicFrameMkLst>
            <pc:docMk/>
            <pc:sldMk cId="299140466" sldId="297"/>
            <ac:graphicFrameMk id="4" creationId="{490E7BA1-913B-4F3A-8AE3-DF2C20838A93}"/>
          </ac:graphicFrameMkLst>
        </pc:graphicFrameChg>
        <pc:graphicFrameChg chg="add mod">
          <ac:chgData name="Benjamin Forman" userId="944d0898-091b-4b85-bc7d-c554880211d3" providerId="ADAL" clId="{ADF70B89-29F7-4DC5-8AB7-47DB6D8996B4}" dt="2021-04-13T16:18:43.068" v="479"/>
          <ac:graphicFrameMkLst>
            <pc:docMk/>
            <pc:sldMk cId="299140466" sldId="297"/>
            <ac:graphicFrameMk id="7" creationId="{5532A45A-798C-44EC-8084-5FA32C5CB891}"/>
          </ac:graphicFrameMkLst>
        </pc:graphicFrameChg>
      </pc:sldChg>
      <pc:sldChg chg="addSp delSp modSp new mod ord modAnim">
        <pc:chgData name="Benjamin Forman" userId="944d0898-091b-4b85-bc7d-c554880211d3" providerId="ADAL" clId="{ADF70B89-29F7-4DC5-8AB7-47DB6D8996B4}" dt="2021-04-13T20:27:42.503" v="955"/>
        <pc:sldMkLst>
          <pc:docMk/>
          <pc:sldMk cId="1714919322" sldId="298"/>
        </pc:sldMkLst>
        <pc:spChg chg="add mod">
          <ac:chgData name="Benjamin Forman" userId="944d0898-091b-4b85-bc7d-c554880211d3" providerId="ADAL" clId="{ADF70B89-29F7-4DC5-8AB7-47DB6D8996B4}" dt="2021-04-13T16:54:09.732" v="822" actId="1036"/>
          <ac:spMkLst>
            <pc:docMk/>
            <pc:sldMk cId="1714919322" sldId="298"/>
            <ac:spMk id="2" creationId="{F5D11AD0-1566-4D16-AAF8-2370078D2D25}"/>
          </ac:spMkLst>
        </pc:spChg>
        <pc:spChg chg="add mod">
          <ac:chgData name="Benjamin Forman" userId="944d0898-091b-4b85-bc7d-c554880211d3" providerId="ADAL" clId="{ADF70B89-29F7-4DC5-8AB7-47DB6D8996B4}" dt="2021-04-13T20:27:17.353" v="953" actId="255"/>
          <ac:spMkLst>
            <pc:docMk/>
            <pc:sldMk cId="1714919322" sldId="298"/>
            <ac:spMk id="8" creationId="{53C118B8-EB1F-4232-95E5-1DE116F0AB10}"/>
          </ac:spMkLst>
        </pc:spChg>
        <pc:graphicFrameChg chg="add del mod">
          <ac:chgData name="Benjamin Forman" userId="944d0898-091b-4b85-bc7d-c554880211d3" providerId="ADAL" clId="{ADF70B89-29F7-4DC5-8AB7-47DB6D8996B4}" dt="2021-04-13T20:20:43.646" v="914" actId="478"/>
          <ac:graphicFrameMkLst>
            <pc:docMk/>
            <pc:sldMk cId="1714919322" sldId="298"/>
            <ac:graphicFrameMk id="3" creationId="{9EC35F2E-83FB-4D4A-B95D-DD3220152041}"/>
          </ac:graphicFrameMkLst>
        </pc:graphicFrameChg>
        <pc:graphicFrameChg chg="add del mod">
          <ac:chgData name="Benjamin Forman" userId="944d0898-091b-4b85-bc7d-c554880211d3" providerId="ADAL" clId="{ADF70B89-29F7-4DC5-8AB7-47DB6D8996B4}" dt="2021-04-13T20:20:52.356" v="919"/>
          <ac:graphicFrameMkLst>
            <pc:docMk/>
            <pc:sldMk cId="1714919322" sldId="298"/>
            <ac:graphicFrameMk id="4" creationId="{DE4A2975-98BD-4F87-A5C6-471359F3DA05}"/>
          </ac:graphicFrameMkLst>
        </pc:graphicFrameChg>
        <pc:graphicFrameChg chg="add del mod">
          <ac:chgData name="Benjamin Forman" userId="944d0898-091b-4b85-bc7d-c554880211d3" providerId="ADAL" clId="{ADF70B89-29F7-4DC5-8AB7-47DB6D8996B4}" dt="2021-04-13T20:21:06.626" v="924" actId="478"/>
          <ac:graphicFrameMkLst>
            <pc:docMk/>
            <pc:sldMk cId="1714919322" sldId="298"/>
            <ac:graphicFrameMk id="5" creationId="{9226BCD0-DCBF-48C1-B6AF-E3693AF9BA74}"/>
          </ac:graphicFrameMkLst>
        </pc:graphicFrameChg>
        <pc:graphicFrameChg chg="add del mod">
          <ac:chgData name="Benjamin Forman" userId="944d0898-091b-4b85-bc7d-c554880211d3" providerId="ADAL" clId="{ADF70B89-29F7-4DC5-8AB7-47DB6D8996B4}" dt="2021-04-13T20:20:59.012" v="923"/>
          <ac:graphicFrameMkLst>
            <pc:docMk/>
            <pc:sldMk cId="1714919322" sldId="298"/>
            <ac:graphicFrameMk id="6" creationId="{AF7C3509-0846-4D89-A603-3AFC682BB379}"/>
          </ac:graphicFrameMkLst>
        </pc:graphicFrameChg>
        <pc:graphicFrameChg chg="add del mod">
          <ac:chgData name="Benjamin Forman" userId="944d0898-091b-4b85-bc7d-c554880211d3" providerId="ADAL" clId="{ADF70B89-29F7-4DC5-8AB7-47DB6D8996B4}" dt="2021-04-13T20:26:40.234" v="943"/>
          <ac:graphicFrameMkLst>
            <pc:docMk/>
            <pc:sldMk cId="1714919322" sldId="298"/>
            <ac:graphicFrameMk id="7" creationId="{DA00C42E-84A6-4472-B215-0E0458BFBDF3}"/>
          </ac:graphicFrameMkLst>
        </pc:graphicFrameChg>
      </pc:sldChg>
      <pc:sldChg chg="addSp delSp modSp new mod ord">
        <pc:chgData name="Benjamin Forman" userId="944d0898-091b-4b85-bc7d-c554880211d3" providerId="ADAL" clId="{ADF70B89-29F7-4DC5-8AB7-47DB6D8996B4}" dt="2021-04-14T13:30:12.640" v="1917"/>
        <pc:sldMkLst>
          <pc:docMk/>
          <pc:sldMk cId="2362290668" sldId="299"/>
        </pc:sldMkLst>
        <pc:spChg chg="add mod">
          <ac:chgData name="Benjamin Forman" userId="944d0898-091b-4b85-bc7d-c554880211d3" providerId="ADAL" clId="{ADF70B89-29F7-4DC5-8AB7-47DB6D8996B4}" dt="2021-04-13T20:28:38.279" v="958" actId="108"/>
          <ac:spMkLst>
            <pc:docMk/>
            <pc:sldMk cId="2362290668" sldId="299"/>
            <ac:spMk id="3" creationId="{5858A59A-DF9A-406B-BED7-0788DFFFFFAF}"/>
          </ac:spMkLst>
        </pc:spChg>
        <pc:spChg chg="add mod">
          <ac:chgData name="Benjamin Forman" userId="944d0898-091b-4b85-bc7d-c554880211d3" providerId="ADAL" clId="{ADF70B89-29F7-4DC5-8AB7-47DB6D8996B4}" dt="2021-04-13T20:29:48.309" v="974" actId="1076"/>
          <ac:spMkLst>
            <pc:docMk/>
            <pc:sldMk cId="2362290668" sldId="299"/>
            <ac:spMk id="4" creationId="{273925AC-B519-4EE8-85B5-46B1F46A2786}"/>
          </ac:spMkLst>
        </pc:spChg>
        <pc:spChg chg="add del">
          <ac:chgData name="Benjamin Forman" userId="944d0898-091b-4b85-bc7d-c554880211d3" providerId="ADAL" clId="{ADF70B89-29F7-4DC5-8AB7-47DB6D8996B4}" dt="2021-04-13T20:29:19.180" v="966" actId="22"/>
          <ac:spMkLst>
            <pc:docMk/>
            <pc:sldMk cId="2362290668" sldId="299"/>
            <ac:spMk id="6" creationId="{A577F77E-B2EE-4743-8132-44A45426C180}"/>
          </ac:spMkLst>
        </pc:spChg>
        <pc:graphicFrameChg chg="add mod">
          <ac:chgData name="Benjamin Forman" userId="944d0898-091b-4b85-bc7d-c554880211d3" providerId="ADAL" clId="{ADF70B89-29F7-4DC5-8AB7-47DB6D8996B4}" dt="2021-04-13T20:29:54.957" v="975" actId="1076"/>
          <ac:graphicFrameMkLst>
            <pc:docMk/>
            <pc:sldMk cId="2362290668" sldId="299"/>
            <ac:graphicFrameMk id="2" creationId="{02A5A83F-3C7D-4959-8844-F8606D4FF2BB}"/>
          </ac:graphicFrameMkLst>
        </pc:graphicFrameChg>
      </pc:sldChg>
      <pc:sldChg chg="addSp modSp new mod">
        <pc:chgData name="Benjamin Forman" userId="944d0898-091b-4b85-bc7d-c554880211d3" providerId="ADAL" clId="{ADF70B89-29F7-4DC5-8AB7-47DB6D8996B4}" dt="2021-04-14T13:57:51.051" v="1929" actId="115"/>
        <pc:sldMkLst>
          <pc:docMk/>
          <pc:sldMk cId="3512308354" sldId="300"/>
        </pc:sldMkLst>
        <pc:spChg chg="add mod">
          <ac:chgData name="Benjamin Forman" userId="944d0898-091b-4b85-bc7d-c554880211d3" providerId="ADAL" clId="{ADF70B89-29F7-4DC5-8AB7-47DB6D8996B4}" dt="2021-04-13T20:55:55.191" v="997" actId="6549"/>
          <ac:spMkLst>
            <pc:docMk/>
            <pc:sldMk cId="3512308354" sldId="300"/>
            <ac:spMk id="2" creationId="{2AC23E58-905C-4209-B500-20B8DF31C563}"/>
          </ac:spMkLst>
        </pc:spChg>
        <pc:spChg chg="add mod">
          <ac:chgData name="Benjamin Forman" userId="944d0898-091b-4b85-bc7d-c554880211d3" providerId="ADAL" clId="{ADF70B89-29F7-4DC5-8AB7-47DB6D8996B4}" dt="2021-04-14T13:57:51.051" v="1929" actId="115"/>
          <ac:spMkLst>
            <pc:docMk/>
            <pc:sldMk cId="3512308354" sldId="300"/>
            <ac:spMk id="3" creationId="{6DE707A0-A5AA-466C-B5DC-BC17AFB14EC8}"/>
          </ac:spMkLst>
        </pc:spChg>
      </pc:sldChg>
      <pc:sldChg chg="modSp add del mod">
        <pc:chgData name="Benjamin Forman" userId="944d0898-091b-4b85-bc7d-c554880211d3" providerId="ADAL" clId="{ADF70B89-29F7-4DC5-8AB7-47DB6D8996B4}" dt="2021-04-14T13:16:58.917" v="1915" actId="47"/>
        <pc:sldMkLst>
          <pc:docMk/>
          <pc:sldMk cId="3476848374" sldId="301"/>
        </pc:sldMkLst>
        <pc:spChg chg="mod">
          <ac:chgData name="Benjamin Forman" userId="944d0898-091b-4b85-bc7d-c554880211d3" providerId="ADAL" clId="{ADF70B89-29F7-4DC5-8AB7-47DB6D8996B4}" dt="2021-04-14T12:48:20.873" v="1914" actId="1036"/>
          <ac:spMkLst>
            <pc:docMk/>
            <pc:sldMk cId="3476848374" sldId="301"/>
            <ac:spMk id="3" creationId="{6DE707A0-A5AA-466C-B5DC-BC17AFB14EC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Research/Benjamin%201/Education/Early%20College%20Project/Paper%203/Early%20College%203%20Charts%20and%20Tables_4-6-2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BBY804\Desktop\Early%20College%20One-Pager%20Charts_6-29-2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-my.sharepoint.com/personal/bforman_massinc_org/Documents/Desktop/Early%20College%203%20Charts%20and%20Tables_2-23-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Research/Benjamin%201/Education/Early%20College%20Project/Paper%203/Early%20College%203%20Charts%20and%20Tables_4-6-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Research/Benjamin%201/Education/Early%20College%20Project/Paper%203/Early%20College%203%20Charts%20and%20Tables_4-6-21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Research/Benjamin%201/Education/Early%20College%20Project/Paper%203/Early%20College%203%20Charts%20and%20Tables_2-23-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Research/Benjamin%201/Education/Early%20College%20Project/Paper%203/Early%20College%203%20Charts%20and%20Tables_4-6-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240759312577159E-2"/>
          <c:y val="0.14567578056195593"/>
          <c:w val="0.96775924068742281"/>
          <c:h val="0.741013992651157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Data!$J$39:$J$44</c:f>
              <c:strCache>
                <c:ptCount val="6"/>
                <c:pt idx="0">
                  <c:v>Low-Income</c:v>
                </c:pt>
                <c:pt idx="1">
                  <c:v>Non-Low-Income</c:v>
                </c:pt>
                <c:pt idx="3">
                  <c:v>White</c:v>
                </c:pt>
                <c:pt idx="4">
                  <c:v>Black</c:v>
                </c:pt>
                <c:pt idx="5">
                  <c:v>Hispanic</c:v>
                </c:pt>
              </c:strCache>
            </c:strRef>
          </c:cat>
          <c:val>
            <c:numRef>
              <c:f>Data!$K$39:$K$44</c:f>
              <c:numCache>
                <c:formatCode>0%</c:formatCode>
                <c:ptCount val="6"/>
                <c:pt idx="0">
                  <c:v>0.21524972909072998</c:v>
                </c:pt>
                <c:pt idx="1">
                  <c:v>0.56393214036718564</c:v>
                </c:pt>
                <c:pt idx="3">
                  <c:v>0.49</c:v>
                </c:pt>
                <c:pt idx="4">
                  <c:v>0.24</c:v>
                </c:pt>
                <c:pt idx="5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9B-4E6B-B2AD-FCD38E350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8891024"/>
        <c:axId val="1358901424"/>
      </c:barChart>
      <c:catAx>
        <c:axId val="135889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8901424"/>
        <c:crosses val="autoZero"/>
        <c:auto val="1"/>
        <c:lblAlgn val="ctr"/>
        <c:lblOffset val="100"/>
        <c:noMultiLvlLbl val="0"/>
      </c:catAx>
      <c:valAx>
        <c:axId val="13589014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5889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8786837313088E-2"/>
          <c:y val="0.11111199502970419"/>
          <c:w val="0.95758324997648914"/>
          <c:h val="0.786594326769008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Data!$A$15</c:f>
              <c:strCache>
                <c:ptCount val="1"/>
                <c:pt idx="0">
                  <c:v>2-Year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434-6340-B7B9-413E548E8EDA}"/>
              </c:ext>
            </c:extLst>
          </c:dPt>
          <c:cat>
            <c:strRef>
              <c:f>Data!$B$14:$C$14</c:f>
              <c:strCache>
                <c:ptCount val="2"/>
                <c:pt idx="0">
                  <c:v>Students in Statistical Control Group</c:v>
                </c:pt>
                <c:pt idx="1">
                  <c:v>Students in Early College </c:v>
                </c:pt>
              </c:strCache>
            </c:strRef>
          </c:cat>
          <c:val>
            <c:numRef>
              <c:f>Data!$B$15:$C$15</c:f>
              <c:numCache>
                <c:formatCode>0%</c:formatCode>
                <c:ptCount val="2"/>
                <c:pt idx="0">
                  <c:v>0.18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34-6340-B7B9-413E548E8EDA}"/>
            </c:ext>
          </c:extLst>
        </c:ser>
        <c:ser>
          <c:idx val="1"/>
          <c:order val="1"/>
          <c:tx>
            <c:strRef>
              <c:f>Data!$A$16</c:f>
              <c:strCache>
                <c:ptCount val="1"/>
                <c:pt idx="0">
                  <c:v>4-Year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4-3434-6340-B7B9-413E548E8EDA}"/>
              </c:ext>
            </c:extLst>
          </c:dPt>
          <c:cat>
            <c:strRef>
              <c:f>Data!$B$14:$C$14</c:f>
              <c:strCache>
                <c:ptCount val="2"/>
                <c:pt idx="0">
                  <c:v>Students in Statistical Control Group</c:v>
                </c:pt>
                <c:pt idx="1">
                  <c:v>Students in Early College </c:v>
                </c:pt>
              </c:strCache>
            </c:strRef>
          </c:cat>
          <c:val>
            <c:numRef>
              <c:f>Data!$B$16:$C$16</c:f>
              <c:numCache>
                <c:formatCode>0%</c:formatCode>
                <c:ptCount val="2"/>
                <c:pt idx="0">
                  <c:v>0.38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34-6340-B7B9-413E548E8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015744"/>
        <c:axId val="252017280"/>
      </c:barChart>
      <c:catAx>
        <c:axId val="252015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52017280"/>
        <c:crosses val="autoZero"/>
        <c:auto val="1"/>
        <c:lblAlgn val="ctr"/>
        <c:lblOffset val="100"/>
        <c:noMultiLvlLbl val="0"/>
      </c:catAx>
      <c:valAx>
        <c:axId val="2520172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52015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37880307392677E-2"/>
          <c:y val="0.12546829262160969"/>
          <c:w val="0.96775924068742281"/>
          <c:h val="0.74101399265115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Sheet3!$X$24</c:f>
              <c:strCache>
                <c:ptCount val="1"/>
                <c:pt idx="0">
                  <c:v>Statistical Comparison Group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Sheet3!$V$26:$V$27</c:f>
              <c:strCache>
                <c:ptCount val="2"/>
                <c:pt idx="0">
                  <c:v>Black Students</c:v>
                </c:pt>
                <c:pt idx="1">
                  <c:v>Hispanic Students</c:v>
                </c:pt>
              </c:strCache>
              <c:extLst/>
            </c:strRef>
          </c:cat>
          <c:val>
            <c:numRef>
              <c:f>Sheet3!$X$26:$X$27</c:f>
              <c:numCache>
                <c:formatCode>0%</c:formatCode>
                <c:ptCount val="2"/>
                <c:pt idx="0">
                  <c:v>0.51</c:v>
                </c:pt>
                <c:pt idx="1">
                  <c:v>0.48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5BD-4D0F-956C-BA7B454803A0}"/>
            </c:ext>
          </c:extLst>
        </c:ser>
        <c:ser>
          <c:idx val="2"/>
          <c:order val="1"/>
          <c:tx>
            <c:strRef>
              <c:f>Sheet3!$W$24</c:f>
              <c:strCache>
                <c:ptCount val="1"/>
                <c:pt idx="0">
                  <c:v>Early College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Sheet3!$V$26:$V$27</c:f>
              <c:strCache>
                <c:ptCount val="2"/>
                <c:pt idx="0">
                  <c:v>Black Students</c:v>
                </c:pt>
                <c:pt idx="1">
                  <c:v>Hispanic Students</c:v>
                </c:pt>
              </c:strCache>
              <c:extLst/>
            </c:strRef>
          </c:cat>
          <c:val>
            <c:numRef>
              <c:f>Sheet3!$W$26:$W$27</c:f>
              <c:numCache>
                <c:formatCode>0%</c:formatCode>
                <c:ptCount val="2"/>
                <c:pt idx="0">
                  <c:v>0.89</c:v>
                </c:pt>
                <c:pt idx="1">
                  <c:v>0.72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5BD-4D0F-956C-BA7B45480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8891024"/>
        <c:axId val="1358901424"/>
      </c:barChart>
      <c:catAx>
        <c:axId val="135889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8901424"/>
        <c:crosses val="autoZero"/>
        <c:auto val="1"/>
        <c:lblAlgn val="ctr"/>
        <c:lblOffset val="100"/>
        <c:noMultiLvlLbl val="0"/>
      </c:catAx>
      <c:valAx>
        <c:axId val="13589014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5889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262114488390261"/>
          <c:y val="0.16366235419780328"/>
          <c:w val="0.35518296746302724"/>
          <c:h val="0.19576027809322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15128799915847E-2"/>
          <c:y val="0.20602897213147342"/>
          <c:w val="0.93267219457193107"/>
          <c:h val="0.67882078107895216"/>
        </c:manualLayout>
      </c:layout>
      <c:lineChart>
        <c:grouping val="standard"/>
        <c:varyColors val="0"/>
        <c:ser>
          <c:idx val="0"/>
          <c:order val="0"/>
          <c:tx>
            <c:strRef>
              <c:f>'Figure 5-7 data'!$X$13</c:f>
              <c:strCache>
                <c:ptCount val="1"/>
                <c:pt idx="0">
                  <c:v>Early College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-6.0543335918740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E1-4AA3-A669-27C63461BCC1}"/>
                </c:ext>
              </c:extLst>
            </c:dLbl>
            <c:dLbl>
              <c:idx val="2"/>
              <c:layout>
                <c:manualLayout>
                  <c:x val="0"/>
                  <c:y val="-1.0090555986456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E1-4AA3-A669-27C63461BCC1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E1-4AA3-A669-27C63461B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5-7 data'!$Y$12:$AB$12</c:f>
              <c:strCache>
                <c:ptCount val="4"/>
                <c:pt idx="0">
                  <c:v>Class of 2019 12th grade cohort</c:v>
                </c:pt>
                <c:pt idx="1">
                  <c:v>Graduate high school on time</c:v>
                </c:pt>
                <c:pt idx="2">
                  <c:v>Enroll in college within 6 months of high school graduation</c:v>
                </c:pt>
                <c:pt idx="3">
                  <c:v>Persist in college 2+ semesters</c:v>
                </c:pt>
              </c:strCache>
            </c:strRef>
          </c:cat>
          <c:val>
            <c:numRef>
              <c:f>'Figure 5-7 data'!$Y$13:$AB$13</c:f>
              <c:numCache>
                <c:formatCode>0%</c:formatCode>
                <c:ptCount val="4"/>
                <c:pt idx="0">
                  <c:v>1</c:v>
                </c:pt>
                <c:pt idx="1">
                  <c:v>0.97</c:v>
                </c:pt>
                <c:pt idx="2">
                  <c:v>0.76</c:v>
                </c:pt>
                <c:pt idx="3">
                  <c:v>0.57999999999999996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E1-4AA3-A669-27C63461BCC1}"/>
            </c:ext>
          </c:extLst>
        </c:ser>
        <c:ser>
          <c:idx val="1"/>
          <c:order val="1"/>
          <c:tx>
            <c:strRef>
              <c:f>'Figure 5-7 data'!$X$14</c:f>
              <c:strCache>
                <c:ptCount val="1"/>
                <c:pt idx="0">
                  <c:v>School Peers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E1-4AA3-A669-27C63461BCC1}"/>
                </c:ext>
              </c:extLst>
            </c:dLbl>
            <c:dLbl>
              <c:idx val="2"/>
              <c:layout>
                <c:manualLayout>
                  <c:x val="0"/>
                  <c:y val="-1.0090555986456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E1-4AA3-A669-27C63461BCC1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E1-4AA3-A669-27C63461B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5-7 data'!$Y$12:$AB$12</c:f>
              <c:strCache>
                <c:ptCount val="4"/>
                <c:pt idx="0">
                  <c:v>Class of 2019 12th grade cohort</c:v>
                </c:pt>
                <c:pt idx="1">
                  <c:v>Graduate high school on time</c:v>
                </c:pt>
                <c:pt idx="2">
                  <c:v>Enroll in college within 6 months of high school graduation</c:v>
                </c:pt>
                <c:pt idx="3">
                  <c:v>Persist in college 2+ semesters</c:v>
                </c:pt>
              </c:strCache>
            </c:strRef>
          </c:cat>
          <c:val>
            <c:numRef>
              <c:f>'Figure 5-7 data'!$Y$14:$AB$14</c:f>
              <c:numCache>
                <c:formatCode>0%</c:formatCode>
                <c:ptCount val="4"/>
                <c:pt idx="0">
                  <c:v>1</c:v>
                </c:pt>
                <c:pt idx="1">
                  <c:v>0.91</c:v>
                </c:pt>
                <c:pt idx="2">
                  <c:v>0.55000000000000004</c:v>
                </c:pt>
                <c:pt idx="3">
                  <c:v>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BE1-4AA3-A669-27C63461B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4988560"/>
        <c:axId val="2144992720"/>
      </c:lineChart>
      <c:catAx>
        <c:axId val="214498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992720"/>
        <c:crosses val="autoZero"/>
        <c:auto val="1"/>
        <c:lblAlgn val="ctr"/>
        <c:lblOffset val="100"/>
        <c:noMultiLvlLbl val="0"/>
      </c:catAx>
      <c:valAx>
        <c:axId val="21449927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4498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934553698464833E-2"/>
          <c:y val="0.43518089029849455"/>
          <c:w val="0.14458145794233854"/>
          <c:h val="0.138997647073031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2562569765521"/>
          <c:y val="0.26067659443046626"/>
          <c:w val="0.64462342694588148"/>
          <c:h val="0.6381376715468545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'Pathways data'!$G$1:$G$11</c:f>
              <c:strCache>
                <c:ptCount val="11"/>
                <c:pt idx="0">
                  <c:v>Advanced Manufacturing</c:v>
                </c:pt>
                <c:pt idx="1">
                  <c:v>Fire Science</c:v>
                </c:pt>
                <c:pt idx="2">
                  <c:v>Culinary and Hospitality </c:v>
                </c:pt>
                <c:pt idx="3">
                  <c:v>Performing and Media Arts </c:v>
                </c:pt>
                <c:pt idx="4">
                  <c:v>Law and Criminal Justice</c:v>
                </c:pt>
                <c:pt idx="5">
                  <c:v>IT</c:v>
                </c:pt>
                <c:pt idx="6">
                  <c:v>STEM </c:v>
                </c:pt>
                <c:pt idx="7">
                  <c:v>Business</c:v>
                </c:pt>
                <c:pt idx="8">
                  <c:v>Education</c:v>
                </c:pt>
                <c:pt idx="9">
                  <c:v>Health </c:v>
                </c:pt>
                <c:pt idx="10">
                  <c:v>Liberal Arts</c:v>
                </c:pt>
              </c:strCache>
            </c:strRef>
          </c:cat>
          <c:val>
            <c:numRef>
              <c:f>'Pathways data'!$H$1:$H$11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7</c:v>
                </c:pt>
                <c:pt idx="5">
                  <c:v>14</c:v>
                </c:pt>
                <c:pt idx="6">
                  <c:v>16</c:v>
                </c:pt>
                <c:pt idx="7">
                  <c:v>20</c:v>
                </c:pt>
                <c:pt idx="8">
                  <c:v>20</c:v>
                </c:pt>
                <c:pt idx="9">
                  <c:v>23</c:v>
                </c:pt>
                <c:pt idx="1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B-4C0E-BB18-CF532F516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70"/>
        <c:axId val="8874319"/>
        <c:axId val="8894287"/>
      </c:barChart>
      <c:catAx>
        <c:axId val="88743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4287"/>
        <c:crosses val="autoZero"/>
        <c:auto val="1"/>
        <c:lblAlgn val="ctr"/>
        <c:lblOffset val="100"/>
        <c:noMultiLvlLbl val="0"/>
      </c:catAx>
      <c:valAx>
        <c:axId val="88942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74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577465412530656E-2"/>
          <c:y val="5.8572756264758823E-2"/>
          <c:w val="0.96777464674369384"/>
          <c:h val="0.72871256503191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'Fig. 3 data'!$E$15</c:f>
              <c:strCache>
                <c:ptCount val="1"/>
                <c:pt idx="0">
                  <c:v>Share of enrolled students participating in Early College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'Fig. 3 data'!$D$16:$D$18</c:f>
              <c:strCache>
                <c:ptCount val="3"/>
                <c:pt idx="0">
                  <c:v>Gateway City High Schools</c:v>
                </c:pt>
                <c:pt idx="1">
                  <c:v>High-Poverty High Schools</c:v>
                </c:pt>
                <c:pt idx="2">
                  <c:v>Diverse High Schools </c:v>
                </c:pt>
              </c:strCache>
            </c:strRef>
          </c:cat>
          <c:val>
            <c:numRef>
              <c:f>'Fig. 3 data'!$E$16:$E$18</c:f>
              <c:numCache>
                <c:formatCode>0%</c:formatCode>
                <c:ptCount val="3"/>
                <c:pt idx="0">
                  <c:v>3.1857958526513512E-2</c:v>
                </c:pt>
                <c:pt idx="1">
                  <c:v>2.3891192682468983E-2</c:v>
                </c:pt>
                <c:pt idx="2">
                  <c:v>2.5505345626109163E-2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86-4C95-AF7F-7AC76F3659B1}"/>
            </c:ext>
          </c:extLst>
        </c:ser>
        <c:ser>
          <c:idx val="1"/>
          <c:order val="1"/>
          <c:tx>
            <c:strRef>
              <c:f>'Fig. 3 data'!$F$15</c:f>
              <c:strCache>
                <c:ptCount val="1"/>
                <c:pt idx="0">
                  <c:v>Share of high schools with Early College program*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'Fig. 3 data'!$D$16:$D$18</c:f>
              <c:strCache>
                <c:ptCount val="3"/>
                <c:pt idx="0">
                  <c:v>Gateway City High Schools</c:v>
                </c:pt>
                <c:pt idx="1">
                  <c:v>High-Poverty High Schools</c:v>
                </c:pt>
                <c:pt idx="2">
                  <c:v>Diverse High Schools </c:v>
                </c:pt>
              </c:strCache>
            </c:strRef>
          </c:cat>
          <c:val>
            <c:numRef>
              <c:f>'Fig. 3 data'!$F$16:$F$18</c:f>
              <c:numCache>
                <c:formatCode>0%</c:formatCode>
                <c:ptCount val="3"/>
                <c:pt idx="0">
                  <c:v>0.5</c:v>
                </c:pt>
                <c:pt idx="1">
                  <c:v>0.3380281690140845</c:v>
                </c:pt>
                <c:pt idx="2">
                  <c:v>0.36363636363636365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86-4C95-AF7F-7AC76F365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7215488"/>
        <c:axId val="1707232128"/>
      </c:barChart>
      <c:catAx>
        <c:axId val="170721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7232128"/>
        <c:crosses val="autoZero"/>
        <c:auto val="1"/>
        <c:lblAlgn val="ctr"/>
        <c:lblOffset val="100"/>
        <c:noMultiLvlLbl val="0"/>
      </c:catAx>
      <c:valAx>
        <c:axId val="17072321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0721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305817449025352"/>
          <c:y val="0.14053665549395813"/>
          <c:w val="0.57906664581361056"/>
          <c:h val="0.14101575827032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4580939651733"/>
          <c:y val="0.19396785800150493"/>
          <c:w val="0.77767577920345332"/>
          <c:h val="0.70020902816462383"/>
        </c:manualLayout>
      </c:layout>
      <c:lineChart>
        <c:grouping val="standard"/>
        <c:varyColors val="0"/>
        <c:ser>
          <c:idx val="0"/>
          <c:order val="0"/>
          <c:tx>
            <c:strRef>
              <c:f>'Figure 10 data'!$R$15</c:f>
              <c:strCache>
                <c:ptCount val="1"/>
                <c:pt idx="0">
                  <c:v>Number of students enrolled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'Figure 10 data'!$S$14:$AD$14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'Figure 10 data'!$S$15:$AD$15</c:f>
              <c:numCache>
                <c:formatCode>_(* #,##0_);_(* \(#,##0\);_(* "-"??_);_(@_)</c:formatCode>
                <c:ptCount val="12"/>
                <c:pt idx="0">
                  <c:v>1140</c:v>
                </c:pt>
                <c:pt idx="1">
                  <c:v>2512</c:v>
                </c:pt>
                <c:pt idx="2">
                  <c:v>2864</c:v>
                </c:pt>
                <c:pt idx="3">
                  <c:v>4125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4B-4EC7-88F1-3DE5E23C8EBA}"/>
            </c:ext>
          </c:extLst>
        </c:ser>
        <c:ser>
          <c:idx val="1"/>
          <c:order val="1"/>
          <c:tx>
            <c:strRef>
              <c:f>'Figure 10 data'!$R$16</c:f>
              <c:strCache>
                <c:ptCount val="1"/>
                <c:pt idx="0">
                  <c:v>Projected number of students enrolled (linear growth trend)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'Figure 10 data'!$S$14:$AD$14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'Figure 10 data'!$S$16:$AD$16</c:f>
              <c:numCache>
                <c:formatCode>General</c:formatCode>
                <c:ptCount val="12"/>
                <c:pt idx="3" formatCode="_(* #,##0_);_(* \(#,##0\);_(* &quot;-&quot;??_);_(@_)">
                  <c:v>4125</c:v>
                </c:pt>
                <c:pt idx="4" formatCode="_(* #,##0_);_(* \(#,##0\);_(* &quot;-&quot;??_);_(@_)">
                  <c:v>5442</c:v>
                </c:pt>
                <c:pt idx="5" formatCode="_(* #,##0_);_(* \(#,##0\);_(* &quot;-&quot;??_);_(@_)">
                  <c:v>6759</c:v>
                </c:pt>
                <c:pt idx="6" formatCode="_(* #,##0_);_(* \(#,##0\);_(* &quot;-&quot;??_);_(@_)">
                  <c:v>8076</c:v>
                </c:pt>
                <c:pt idx="7" formatCode="_(* #,##0_);_(* \(#,##0\);_(* &quot;-&quot;??_);_(@_)">
                  <c:v>9393</c:v>
                </c:pt>
                <c:pt idx="8" formatCode="_(* #,##0_);_(* \(#,##0\);_(* &quot;-&quot;??_);_(@_)">
                  <c:v>10710</c:v>
                </c:pt>
                <c:pt idx="9" formatCode="_(* #,##0_);_(* \(#,##0\);_(* &quot;-&quot;??_);_(@_)">
                  <c:v>12027</c:v>
                </c:pt>
                <c:pt idx="10" formatCode="_(* #,##0_);_(* \(#,##0\);_(* &quot;-&quot;??_);_(@_)">
                  <c:v>13344</c:v>
                </c:pt>
                <c:pt idx="11" formatCode="_(* #,##0_);_(* \(#,##0\);_(* &quot;-&quot;??_);_(@_)">
                  <c:v>14661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4B-4EC7-88F1-3DE5E23C8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5649312"/>
        <c:axId val="2035671360"/>
      </c:lineChart>
      <c:lineChart>
        <c:grouping val="standard"/>
        <c:varyColors val="0"/>
        <c:ser>
          <c:idx val="2"/>
          <c:order val="2"/>
          <c:tx>
            <c:strRef>
              <c:f>'Figure 10 data'!$R$17</c:f>
              <c:strCache>
                <c:ptCount val="1"/>
                <c:pt idx="0">
                  <c:v>Number of designated high schools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'Figure 10 data'!$S$14:$AD$14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'Figure 10 data'!$S$17:$AD$17</c:f>
              <c:numCache>
                <c:formatCode>General</c:formatCode>
                <c:ptCount val="12"/>
                <c:pt idx="0">
                  <c:v>34</c:v>
                </c:pt>
                <c:pt idx="1">
                  <c:v>34</c:v>
                </c:pt>
                <c:pt idx="2">
                  <c:v>35</c:v>
                </c:pt>
                <c:pt idx="3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4B-4EC7-88F1-3DE5E23C8EBA}"/>
            </c:ext>
          </c:extLst>
        </c:ser>
        <c:ser>
          <c:idx val="3"/>
          <c:order val="3"/>
          <c:tx>
            <c:strRef>
              <c:f>'Figure 10 data'!$R$18</c:f>
              <c:strCache>
                <c:ptCount val="1"/>
                <c:pt idx="0">
                  <c:v>Projected number of desginated high schools (linear growth trend)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'Figure 10 data'!$S$14:$AD$14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'Figure 10 data'!$S$18:$AD$18</c:f>
              <c:numCache>
                <c:formatCode>General</c:formatCode>
                <c:ptCount val="12"/>
                <c:pt idx="3">
                  <c:v>41</c:v>
                </c:pt>
                <c:pt idx="4">
                  <c:v>43.3</c:v>
                </c:pt>
                <c:pt idx="5">
                  <c:v>45.599999999999994</c:v>
                </c:pt>
                <c:pt idx="6">
                  <c:v>47.899999999999991</c:v>
                </c:pt>
                <c:pt idx="7">
                  <c:v>50.199999999999989</c:v>
                </c:pt>
                <c:pt idx="8">
                  <c:v>52.499999999999986</c:v>
                </c:pt>
                <c:pt idx="9">
                  <c:v>54.799999999999983</c:v>
                </c:pt>
                <c:pt idx="10">
                  <c:v>57.09999999999998</c:v>
                </c:pt>
                <c:pt idx="11">
                  <c:v>59.399999999999977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4B-4EC7-88F1-3DE5E23C8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5662080"/>
        <c:axId val="1985668320"/>
      </c:lineChart>
      <c:catAx>
        <c:axId val="203564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5671360"/>
        <c:crosses val="autoZero"/>
        <c:auto val="1"/>
        <c:lblAlgn val="ctr"/>
        <c:lblOffset val="100"/>
        <c:noMultiLvlLbl val="0"/>
      </c:catAx>
      <c:valAx>
        <c:axId val="203567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Students Enrolled</a:t>
                </a:r>
              </a:p>
            </c:rich>
          </c:tx>
          <c:layout>
            <c:manualLayout>
              <c:xMode val="edge"/>
              <c:yMode val="edge"/>
              <c:x val="6.8822325213308789E-3"/>
              <c:y val="0.40647457460453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5649312"/>
        <c:crosses val="autoZero"/>
        <c:crossBetween val="between"/>
      </c:valAx>
      <c:valAx>
        <c:axId val="19856683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Designated High Schools</a:t>
                </a:r>
              </a:p>
            </c:rich>
          </c:tx>
          <c:layout>
            <c:manualLayout>
              <c:xMode val="edge"/>
              <c:yMode val="edge"/>
              <c:x val="0.95408108922666768"/>
              <c:y val="0.319976342918842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5662080"/>
        <c:crosses val="max"/>
        <c:crossBetween val="between"/>
      </c:valAx>
      <c:catAx>
        <c:axId val="1985662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856683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501327454838529"/>
          <c:y val="0.65394629167933616"/>
          <c:w val="0.50404011760839806"/>
          <c:h val="0.107605350624578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7E-401A-A4C2-35F2B7D057E5}"/>
              </c:ext>
            </c:extLst>
          </c:dPt>
          <c:dPt>
            <c:idx val="1"/>
            <c:bubble3D val="0"/>
            <c:explosion val="7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7E-401A-A4C2-35F2B7D057E5}"/>
              </c:ext>
            </c:extLst>
          </c:dPt>
          <c:dLbls>
            <c:dLbl>
              <c:idx val="0"/>
              <c:layout>
                <c:manualLayout>
                  <c:x val="-0.2038954699193552"/>
                  <c:y val="-5.8510876613364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7E-401A-A4C2-35F2B7D057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7E-401A-A4C2-35F2B7D05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Data!$D$49:$D$50</c:f>
              <c:strCache>
                <c:ptCount val="2"/>
                <c:pt idx="0">
                  <c:v>Low-income </c:v>
                </c:pt>
                <c:pt idx="1">
                  <c:v>Non-low-income</c:v>
                </c:pt>
              </c:strCache>
            </c:strRef>
          </c:cat>
          <c:val>
            <c:numRef>
              <c:f>Data!$E$49:$E$50</c:f>
              <c:numCache>
                <c:formatCode>_(* #,##0_);_(* \(#,##0\);_(* "-"??_);_(@_)</c:formatCode>
                <c:ptCount val="2"/>
                <c:pt idx="0">
                  <c:v>30000</c:v>
                </c:pt>
                <c:pt idx="1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7E-401A-A4C2-35F2B7D05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0.08538</cdr:x>
      <cdr:y>0.18519</cdr:y>
    </cdr:from>
    <cdr:to>
      <cdr:x>0.24192</cdr:x>
      <cdr:y>0.60899</cdr:y>
    </cdr:to>
    <cdr:cxnSp macro="">
      <cdr:nvCxnSpPr>
        <cdr:cNvPr id="4" name="Connector: Elbow 3">
          <a:extLst xmlns:a="http://schemas.openxmlformats.org/drawingml/2006/main">
            <a:ext uri="{FF2B5EF4-FFF2-40B4-BE49-F238E27FC236}">
              <a16:creationId xmlns:a16="http://schemas.microsoft.com/office/drawing/2014/main" id="{68C34D8D-CC70-478B-AAC6-E57E38260266}"/>
            </a:ext>
          </a:extLst>
        </cdr:cNvPr>
        <cdr:cNvCxnSpPr/>
      </cdr:nvCxnSpPr>
      <cdr:spPr>
        <a:xfrm xmlns:a="http://schemas.openxmlformats.org/drawingml/2006/main" rot="5400000" flipH="1" flipV="1">
          <a:off x="84047" y="1820958"/>
          <a:ext cx="2666998" cy="1355910"/>
        </a:xfrm>
        <a:prstGeom xmlns:a="http://schemas.openxmlformats.org/drawingml/2006/main" prst="bentConnector3">
          <a:avLst>
            <a:gd name="adj1" fmla="val 99580"/>
          </a:avLst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0.63002</cdr:x>
      <cdr:y>0.28135</cdr:y>
    </cdr:from>
    <cdr:to>
      <cdr:x>0.94309</cdr:x>
      <cdr:y>0.6731</cdr:y>
    </cdr:to>
    <cdr:cxnSp macro="">
      <cdr:nvCxnSpPr>
        <cdr:cNvPr id="15" name="Connector: Elbow 14">
          <a:extLst xmlns:a="http://schemas.openxmlformats.org/drawingml/2006/main">
            <a:ext uri="{FF2B5EF4-FFF2-40B4-BE49-F238E27FC236}">
              <a16:creationId xmlns:a16="http://schemas.microsoft.com/office/drawing/2014/main" id="{FA5C5950-066E-4A5E-922B-8C59EB4B834C}"/>
            </a:ext>
          </a:extLst>
        </cdr:cNvPr>
        <cdr:cNvCxnSpPr/>
      </cdr:nvCxnSpPr>
      <cdr:spPr>
        <a:xfrm xmlns:a="http://schemas.openxmlformats.org/drawingml/2006/main">
          <a:off x="5457265" y="1770529"/>
          <a:ext cx="2711823" cy="2465295"/>
        </a:xfrm>
        <a:prstGeom xmlns:a="http://schemas.openxmlformats.org/drawingml/2006/main" prst="bentConnector3">
          <a:avLst>
            <a:gd name="adj1" fmla="val 99587"/>
          </a:avLst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0.78526</cdr:x>
      <cdr:y>0.27957</cdr:y>
    </cdr:from>
    <cdr:to>
      <cdr:x>0.78526</cdr:x>
      <cdr:y>0.57516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77172821-A0A3-4517-A9FF-7AF9311A4AA9}"/>
            </a:ext>
          </a:extLst>
        </cdr:cNvPr>
        <cdr:cNvCxnSpPr/>
      </cdr:nvCxnSpPr>
      <cdr:spPr>
        <a:xfrm xmlns:a="http://schemas.openxmlformats.org/drawingml/2006/main" flipV="1">
          <a:off x="6801971" y="1759324"/>
          <a:ext cx="0" cy="1860176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0.08668</cdr:x>
      <cdr:y>0.19053</cdr:y>
    </cdr:from>
    <cdr:to>
      <cdr:x>0.19224</cdr:x>
      <cdr:y>0.33584</cdr:y>
    </cdr:to>
    <cdr:sp macro="" textlink="">
      <cdr:nvSpPr>
        <cdr:cNvPr id="21" name="TextBox 20">
          <a:extLst xmlns:a="http://schemas.openxmlformats.org/drawingml/2006/main">
            <a:ext uri="{FF2B5EF4-FFF2-40B4-BE49-F238E27FC236}">
              <a16:creationId xmlns:a16="http://schemas.microsoft.com/office/drawing/2014/main" id="{B477A19F-DFC9-4C69-979E-D9B55CACFEAD}"/>
            </a:ext>
          </a:extLst>
        </cdr:cNvPr>
        <cdr:cNvSpPr txBox="1"/>
      </cdr:nvSpPr>
      <cdr:spPr>
        <a:xfrm xmlns:a="http://schemas.openxmlformats.org/drawingml/2006/main">
          <a:off x="750795" y="119902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2.6 x</a:t>
          </a:r>
        </a:p>
      </cdr:txBody>
    </cdr:sp>
  </cdr:relSizeAnchor>
  <cdr:relSizeAnchor xmlns:cdr="http://schemas.openxmlformats.org/drawingml/2006/chartDrawing">
    <cdr:from>
      <cdr:x>0.88556</cdr:x>
      <cdr:y>0.28052</cdr:y>
    </cdr:from>
    <cdr:to>
      <cdr:x>0.99113</cdr:x>
      <cdr:y>0.42582</cdr:y>
    </cdr:to>
    <cdr:sp macro="" textlink="">
      <cdr:nvSpPr>
        <cdr:cNvPr id="22" name="TextBox 1">
          <a:extLst xmlns:a="http://schemas.openxmlformats.org/drawingml/2006/main">
            <a:ext uri="{FF2B5EF4-FFF2-40B4-BE49-F238E27FC236}">
              <a16:creationId xmlns:a16="http://schemas.microsoft.com/office/drawing/2014/main" id="{0DAA7894-1A66-4127-878E-BD0AD80AC0FA}"/>
            </a:ext>
          </a:extLst>
        </cdr:cNvPr>
        <cdr:cNvSpPr txBox="1"/>
      </cdr:nvSpPr>
      <cdr:spPr>
        <a:xfrm xmlns:a="http://schemas.openxmlformats.org/drawingml/2006/main">
          <a:off x="7670800" y="17653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2.9 x</a:t>
          </a:r>
        </a:p>
      </cdr:txBody>
    </cdr:sp>
  </cdr:relSizeAnchor>
  <cdr:relSizeAnchor xmlns:cdr="http://schemas.openxmlformats.org/drawingml/2006/chartDrawing">
    <cdr:from>
      <cdr:x>0.7355</cdr:x>
      <cdr:y>0.27696</cdr:y>
    </cdr:from>
    <cdr:to>
      <cdr:x>0.84106</cdr:x>
      <cdr:y>0.42226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7389B875-B273-4A08-8D7D-838E943F5186}"/>
            </a:ext>
          </a:extLst>
        </cdr:cNvPr>
        <cdr:cNvSpPr txBox="1"/>
      </cdr:nvSpPr>
      <cdr:spPr>
        <a:xfrm xmlns:a="http://schemas.openxmlformats.org/drawingml/2006/main">
          <a:off x="6370918" y="17428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2.0 x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0.25353</cdr:x>
      <cdr:y>0.32257</cdr:y>
    </cdr:from>
    <cdr:to>
      <cdr:x>0.3317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65488" y="1662467"/>
          <a:ext cx="914331" cy="914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/>
            <a:t>56%</a:t>
          </a:r>
        </a:p>
      </cdr:txBody>
    </cdr:sp>
  </cdr:relSizeAnchor>
  <cdr:relSizeAnchor xmlns:cdr="http://schemas.openxmlformats.org/drawingml/2006/chartDrawing">
    <cdr:from>
      <cdr:x>0.73263</cdr:x>
      <cdr:y>0.14585</cdr:y>
    </cdr:from>
    <cdr:to>
      <cdr:x>0.81081</cdr:x>
      <cdr:y>0.32327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569318" y="751660"/>
          <a:ext cx="914448" cy="914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/>
            <a:t>76%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0.01244</cdr:x>
      <cdr:y>0.94592</cdr:y>
    </cdr:from>
    <cdr:to>
      <cdr:x>0.11795</cdr:x>
      <cdr:y>0.99513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1F53CC3C-AE2A-41CC-91A0-DFCFFB765023}"/>
            </a:ext>
          </a:extLst>
        </cdr:cNvPr>
        <cdr:cNvSpPr txBox="1"/>
      </cdr:nvSpPr>
      <cdr:spPr>
        <a:xfrm xmlns:a="http://schemas.openxmlformats.org/drawingml/2006/main">
          <a:off x="107788" y="5944903"/>
          <a:ext cx="914400" cy="309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Source: Data</a:t>
          </a:r>
          <a:r>
            <a:rPr lang="en-US" sz="1100" baseline="0"/>
            <a:t> provided by Early College partnerships upon request</a:t>
          </a:r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0.47994</cdr:x>
      <cdr:y>0.56153</cdr:y>
    </cdr:from>
    <cdr:to>
      <cdr:x>0.65282</cdr:x>
      <cdr:y>0.73295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1B9C2B4-DA15-4AB1-8BA0-B510C892A920}"/>
            </a:ext>
          </a:extLst>
        </cdr:cNvPr>
        <cdr:cNvSpPr txBox="1"/>
      </cdr:nvSpPr>
      <cdr:spPr>
        <a:xfrm xmlns:a="http://schemas.openxmlformats.org/drawingml/2006/main">
          <a:off x="4376056" y="2995446"/>
          <a:ext cx="157625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Low-Income</a:t>
          </a:r>
          <a:br>
            <a:rPr lang="en-US" sz="1400" b="1" dirty="0"/>
          </a:br>
          <a:r>
            <a:rPr lang="en-US" sz="1400" dirty="0"/>
            <a:t>(one-quarter of all LI students)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664ED-A153-4CBB-81D5-B156766F4E5B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65660-3AA3-4A80-93C7-7CBE3047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1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Home - MassIN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684" y="6455951"/>
            <a:ext cx="950096" cy="1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State House Forum Brings to Life the Power of Early College - MassIN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State House Forum Brings to Life the Power of Early College - MassIN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50443" y="1706136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April 14, 2021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32571" y="6357256"/>
            <a:ext cx="1698172" cy="323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ome - MassIN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316" y="5999886"/>
            <a:ext cx="2103586" cy="39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49EA98-E362-4DD6-BAC3-250C6E8F46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71" t="39293" r="38144" b="10459"/>
          <a:stretch/>
        </p:blipFill>
        <p:spPr>
          <a:xfrm>
            <a:off x="4027715" y="2299063"/>
            <a:ext cx="4136571" cy="32221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DF4EE-BC1C-404B-BE3F-C5FCE0F6B108}"/>
              </a:ext>
            </a:extLst>
          </p:cNvPr>
          <p:cNvSpPr txBox="1"/>
          <p:nvPr/>
        </p:nvSpPr>
        <p:spPr>
          <a:xfrm>
            <a:off x="0" y="77703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200" b="0" i="0" u="none" strike="noStrike" baseline="0" dirty="0">
              <a:latin typeface="HydraText-Bold"/>
            </a:endParaRPr>
          </a:p>
          <a:p>
            <a:pPr algn="ctr"/>
            <a:r>
              <a:rPr lang="en-US" sz="3600" b="1" dirty="0">
                <a:latin typeface="HydraText-Bold"/>
              </a:rPr>
              <a:t> Early College as a Force for Equity in the Post-Pandemic Era</a:t>
            </a:r>
          </a:p>
        </p:txBody>
      </p:sp>
      <p:pic>
        <p:nvPicPr>
          <p:cNvPr id="1026" name="Picture 2" descr="State Street Agrees to Acquire GE Asset Management - Voxia communication">
            <a:extLst>
              <a:ext uri="{FF2B5EF4-FFF2-40B4-BE49-F238E27FC236}">
                <a16:creationId xmlns:a16="http://schemas.microsoft.com/office/drawing/2014/main" id="{02843F33-30FA-4C1E-9E10-19396B446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647452"/>
            <a:ext cx="1364071" cy="109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849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D11AD0-1566-4D16-AAF8-2370078D2D25}"/>
              </a:ext>
            </a:extLst>
          </p:cNvPr>
          <p:cNvSpPr txBox="1"/>
          <p:nvPr/>
        </p:nvSpPr>
        <p:spPr>
          <a:xfrm>
            <a:off x="644434" y="234704"/>
            <a:ext cx="11181806" cy="35394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defPPr>
              <a:defRPr lang="en-US"/>
            </a:defPPr>
            <a:lvl1pPr indent="0">
              <a:defRPr sz="3200" b="1" baseline="0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An impactful Early College initiative would serve somewhere in the range of 45,000 students in grades 9 through 12.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A00C42E-84A6-4472-B215-0E0458BFBD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3507"/>
              </p:ext>
            </p:extLst>
          </p:nvPr>
        </p:nvGraphicFramePr>
        <p:xfrm>
          <a:off x="1537063" y="1288869"/>
          <a:ext cx="9117873" cy="533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53C118B8-EB1F-4232-95E5-1DE116F0AB10}"/>
              </a:ext>
            </a:extLst>
          </p:cNvPr>
          <p:cNvSpPr txBox="1"/>
          <p:nvPr/>
        </p:nvSpPr>
        <p:spPr>
          <a:xfrm>
            <a:off x="4144114" y="2859760"/>
            <a:ext cx="1576207" cy="91437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Non-Low-Income</a:t>
            </a:r>
            <a:br>
              <a:rPr lang="en-US" sz="1400" b="1" dirty="0"/>
            </a:br>
            <a:r>
              <a:rPr lang="en-US" sz="1400" dirty="0"/>
              <a:t>(one-third of EC students)</a:t>
            </a:r>
          </a:p>
          <a:p>
            <a:pPr algn="ctr"/>
            <a:r>
              <a:rPr lang="en-US" sz="1800" dirty="0"/>
              <a:t>15,000</a:t>
            </a:r>
          </a:p>
        </p:txBody>
      </p:sp>
    </p:spTree>
    <p:extLst>
      <p:ext uri="{BB962C8B-B14F-4D97-AF65-F5344CB8AC3E}">
        <p14:creationId xmlns:p14="http://schemas.microsoft.com/office/powerpoint/2010/main" val="171491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 animBg="0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439893"/>
            <a:ext cx="11074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AB1253"/>
                </a:solidFill>
              </a:rPr>
              <a:t>Key next steps for Massachusetts</a:t>
            </a:r>
            <a:r>
              <a:rPr lang="en-US" sz="3200" b="1" dirty="0">
                <a:solidFill>
                  <a:srgbClr val="C00000"/>
                </a:solidFill>
              </a:rPr>
              <a:t>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FB6584-5D45-48C0-B280-054CCB1F0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1297839"/>
            <a:ext cx="10756900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AutoNum type="arabicPeriod"/>
              <a:tabLst/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HydraText-Bold"/>
              </a:rPr>
              <a:t>Develop a clear funding mechanism to cover the higher education costs.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AutoNum type="arabicPeriod"/>
              <a:tabLst/>
            </a:pPr>
            <a:endParaRPr lang="en-US" sz="2800" b="1" i="0" u="none" strike="noStrike" baseline="0" dirty="0">
              <a:solidFill>
                <a:srgbClr val="000000"/>
              </a:solidFill>
              <a:latin typeface="HydraText-Bold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AutoNum type="arabicPeriod"/>
              <a:tabLst/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HydraText-Bold"/>
              </a:rPr>
              <a:t>Increase the size of the startup grant.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AutoNum type="arabicPeriod"/>
              <a:tabLst/>
            </a:pPr>
            <a:endParaRPr lang="en-US" sz="2800" b="1" i="0" u="none" strike="noStrike" baseline="0" dirty="0">
              <a:solidFill>
                <a:srgbClr val="000000"/>
              </a:solidFill>
              <a:latin typeface="HydraText-Bold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AutoNum type="arabicPeriod"/>
              <a:tabLst/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HydraText-Bold"/>
              </a:rPr>
              <a:t>Provide challenge grants to help existing programs deepen their work.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AutoNum type="arabicPeriod"/>
              <a:tabLst/>
            </a:pPr>
            <a:endParaRPr lang="en-US" sz="2800" b="1" i="0" u="none" strike="noStrike" baseline="0" dirty="0">
              <a:solidFill>
                <a:srgbClr val="000000"/>
              </a:solidFill>
              <a:latin typeface="HydraText-Bold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AutoNum type="arabicPeriod"/>
              <a:tabLst/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HydraText-Bold"/>
              </a:rPr>
              <a:t>Ensure that all credits transfer.  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AutoNum type="arabicPeriod"/>
              <a:tabLst/>
            </a:pPr>
            <a:endParaRPr lang="en-US" sz="2800" b="1" i="0" u="none" strike="noStrike" baseline="0" dirty="0">
              <a:solidFill>
                <a:srgbClr val="000000"/>
              </a:solidFill>
              <a:latin typeface="HydraText-Bold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AutoNum type="arabicPeriod"/>
              <a:tabLst/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HydraText-Bold"/>
              </a:rPr>
              <a:t>Conduct qualitative research &amp; provide robus</a:t>
            </a:r>
            <a:r>
              <a:rPr lang="en-US" sz="2800" b="1" dirty="0">
                <a:solidFill>
                  <a:srgbClr val="000000"/>
                </a:solidFill>
                <a:latin typeface="HydraText-Bold"/>
              </a:rPr>
              <a:t>t accountability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HydraText-Bold"/>
              </a:rPr>
              <a:t>.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AutoNum type="arabicPeriod"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5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C23E58-905C-4209-B500-20B8DF31C563}"/>
              </a:ext>
            </a:extLst>
          </p:cNvPr>
          <p:cNvSpPr/>
          <p:nvPr/>
        </p:nvSpPr>
        <p:spPr>
          <a:xfrm>
            <a:off x="355600" y="439893"/>
            <a:ext cx="11074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AB1253"/>
                </a:solidFill>
              </a:rPr>
              <a:t>Key findings: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E707A0-A5AA-466C-B5DC-BC17AFB14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49" y="1355102"/>
            <a:ext cx="1075690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solidFill>
                  <a:srgbClr val="000000"/>
                </a:solidFill>
                <a:latin typeface="HydraText-Bold"/>
              </a:rPr>
              <a:t>Massachusetts faces large and growing socioeconomic gaps in college completion</a:t>
            </a:r>
            <a:r>
              <a:rPr lang="en-US" sz="2800" i="0" u="none" strike="noStrike" baseline="0" dirty="0">
                <a:solidFill>
                  <a:srgbClr val="000000"/>
                </a:solidFill>
                <a:latin typeface="HydraText-Bold"/>
              </a:rPr>
              <a:t>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800" i="0" u="none" strike="noStrike" baseline="0" dirty="0">
              <a:solidFill>
                <a:srgbClr val="000000"/>
              </a:solidFill>
              <a:latin typeface="HydraText-Bold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i="0" u="none" strike="noStrike" baseline="0" dirty="0">
                <a:solidFill>
                  <a:srgbClr val="000000"/>
                </a:solidFill>
                <a:latin typeface="HydraText-Bold"/>
              </a:rPr>
              <a:t>Early College is a highly effective solution to this challenge; data from the first cohorts of Early College students are very encouraging.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800" dirty="0">
              <a:solidFill>
                <a:srgbClr val="000000"/>
              </a:solidFill>
              <a:latin typeface="HydraText-Bold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strike="noStrike" baseline="0" dirty="0">
                <a:solidFill>
                  <a:srgbClr val="000000"/>
                </a:solidFill>
                <a:latin typeface="HydraText-Bold"/>
              </a:rPr>
              <a:t>But</a:t>
            </a:r>
            <a:r>
              <a:rPr lang="en-US" sz="2800" i="0" u="none" strike="noStrike" baseline="0" dirty="0">
                <a:solidFill>
                  <a:srgbClr val="000000"/>
                </a:solidFill>
                <a:latin typeface="HydraText-Bold"/>
              </a:rPr>
              <a:t> less than 2 percent of underserved students are enrolled. Massachusetts cannot continue to put forward Early College as a solution </a:t>
            </a:r>
            <a:r>
              <a:rPr lang="en-US" sz="2800" dirty="0">
                <a:solidFill>
                  <a:srgbClr val="000000"/>
                </a:solidFill>
                <a:latin typeface="HydraText-Bold"/>
              </a:rPr>
              <a:t>to equity gaps without a viable plan for expansion</a:t>
            </a:r>
            <a:r>
              <a:rPr lang="en-US" sz="2800" i="0" u="none" strike="noStrike" baseline="0" dirty="0">
                <a:solidFill>
                  <a:srgbClr val="000000"/>
                </a:solidFill>
                <a:latin typeface="HydraText-Bold"/>
              </a:rPr>
              <a:t>.   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0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333" y="125568"/>
            <a:ext cx="118920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Black and Hispanic students are earning post-secondary degrees at less than half the rate of white students. </a:t>
            </a:r>
            <a:r>
              <a:rPr lang="en-US" sz="3200" b="1" i="1" dirty="0"/>
              <a:t>These gaps are growing</a:t>
            </a:r>
            <a:r>
              <a:rPr lang="en-US" sz="3200" b="1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9827" y="6455433"/>
            <a:ext cx="412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MA Department of Elementary &amp; Secondary Education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1A669E-9055-4F12-9D5A-657972902B51}"/>
              </a:ext>
            </a:extLst>
          </p:cNvPr>
          <p:cNvSpPr txBox="1"/>
          <p:nvPr/>
        </p:nvSpPr>
        <p:spPr>
          <a:xfrm>
            <a:off x="799827" y="1702432"/>
            <a:ext cx="7620273" cy="33855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Share of Class of 2012 completing a post-secondary degree or credential within six years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4407241-C009-4EF7-A58B-8CB9FC0E0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843218"/>
              </p:ext>
            </p:extLst>
          </p:nvPr>
        </p:nvGraphicFramePr>
        <p:xfrm>
          <a:off x="685125" y="1781786"/>
          <a:ext cx="8673353" cy="487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349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466159"/>
              </p:ext>
            </p:extLst>
          </p:nvPr>
        </p:nvGraphicFramePr>
        <p:xfrm>
          <a:off x="247650" y="1106356"/>
          <a:ext cx="11696700" cy="5153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8001" y="6450674"/>
            <a:ext cx="412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MA Department of Elementary &amp; Secondary Education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458" y="200409"/>
            <a:ext cx="10717741" cy="110624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baseline="0" dirty="0"/>
              <a:t>Students in Early College</a:t>
            </a:r>
            <a:r>
              <a:rPr lang="en-US" sz="3200" b="1" dirty="0"/>
              <a:t> are 20 percentage points more likely to continue their post-secondary education after high school.</a:t>
            </a:r>
          </a:p>
        </p:txBody>
      </p:sp>
    </p:spTree>
    <p:extLst>
      <p:ext uri="{BB962C8B-B14F-4D97-AF65-F5344CB8AC3E}">
        <p14:creationId xmlns:p14="http://schemas.microsoft.com/office/powerpoint/2010/main" val="151605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1" y="6450674"/>
            <a:ext cx="412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MA Department of Elementary &amp; Secondary Education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458" y="200409"/>
            <a:ext cx="10717741" cy="110624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baseline="0" dirty="0"/>
              <a:t>Early College</a:t>
            </a:r>
            <a:r>
              <a:rPr lang="en-US" sz="3200" b="1" dirty="0"/>
              <a:t> is a particularly powerful intervention for students of color.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77E82DF-5ACF-4BF0-B375-4FB879AC1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261562"/>
              </p:ext>
            </p:extLst>
          </p:nvPr>
        </p:nvGraphicFramePr>
        <p:xfrm>
          <a:off x="1762975" y="442874"/>
          <a:ext cx="8666049" cy="628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785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93EE34F-E617-4E68-98C8-710738F48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834080"/>
              </p:ext>
            </p:extLst>
          </p:nvPr>
        </p:nvGraphicFramePr>
        <p:xfrm>
          <a:off x="1767227" y="286600"/>
          <a:ext cx="8657545" cy="628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C82A234-8309-4E08-A774-34665AD1EBD8}"/>
              </a:ext>
            </a:extLst>
          </p:cNvPr>
          <p:cNvSpPr txBox="1"/>
          <p:nvPr/>
        </p:nvSpPr>
        <p:spPr>
          <a:xfrm>
            <a:off x="644434" y="177554"/>
            <a:ext cx="11181806" cy="35394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defPPr>
              <a:defRPr lang="en-US"/>
            </a:defPPr>
            <a:lvl1pPr indent="0">
              <a:defRPr sz="3200" b="1" baseline="0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Early College students are much more likely than their peers to persist to a second year of college. 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75557311-85FE-4517-A489-4EBDCA5147E4}"/>
              </a:ext>
            </a:extLst>
          </p:cNvPr>
          <p:cNvSpPr/>
          <p:nvPr/>
        </p:nvSpPr>
        <p:spPr>
          <a:xfrm>
            <a:off x="7714695" y="2956264"/>
            <a:ext cx="257453" cy="644777"/>
          </a:xfrm>
          <a:prstGeom prst="rightBrace">
            <a:avLst>
              <a:gd name="adj1" fmla="val 8333"/>
              <a:gd name="adj2" fmla="val 7642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2E5EAD4E-79E4-4FC7-AA8B-614A4E47EFE0}"/>
              </a:ext>
            </a:extLst>
          </p:cNvPr>
          <p:cNvSpPr/>
          <p:nvPr/>
        </p:nvSpPr>
        <p:spPr>
          <a:xfrm>
            <a:off x="9855691" y="3581277"/>
            <a:ext cx="257453" cy="644777"/>
          </a:xfrm>
          <a:prstGeom prst="rightBrace">
            <a:avLst>
              <a:gd name="adj1" fmla="val 8333"/>
              <a:gd name="adj2" fmla="val 5550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1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AB3E2-4FED-4053-A206-F0F64CEB7B6D}"/>
              </a:ext>
            </a:extLst>
          </p:cNvPr>
          <p:cNvSpPr txBox="1"/>
          <p:nvPr/>
        </p:nvSpPr>
        <p:spPr>
          <a:xfrm>
            <a:off x="7972060" y="3293264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+38%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96B6AF-E0FF-4D76-948B-F282C6F41C0D}"/>
              </a:ext>
            </a:extLst>
          </p:cNvPr>
          <p:cNvSpPr txBox="1"/>
          <p:nvPr/>
        </p:nvSpPr>
        <p:spPr>
          <a:xfrm>
            <a:off x="10149722" y="3771828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+53%</a:t>
            </a:r>
          </a:p>
        </p:txBody>
      </p:sp>
    </p:spTree>
    <p:extLst>
      <p:ext uri="{BB962C8B-B14F-4D97-AF65-F5344CB8AC3E}">
        <p14:creationId xmlns:p14="http://schemas.microsoft.com/office/powerpoint/2010/main" val="1813390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2A5A83F-3C7D-4959-8844-F8606D4FF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610650"/>
              </p:ext>
            </p:extLst>
          </p:nvPr>
        </p:nvGraphicFramePr>
        <p:xfrm>
          <a:off x="641141" y="573201"/>
          <a:ext cx="8657545" cy="628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58A59A-DF9A-406B-BED7-0788DFFFFFAF}"/>
              </a:ext>
            </a:extLst>
          </p:cNvPr>
          <p:cNvSpPr txBox="1"/>
          <p:nvPr/>
        </p:nvSpPr>
        <p:spPr>
          <a:xfrm>
            <a:off x="407458" y="200409"/>
            <a:ext cx="10717741" cy="110624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defPPr>
              <a:defRPr lang="en-US"/>
            </a:defPPr>
            <a:lvl1pPr indent="0">
              <a:defRPr sz="3200" b="1" baseline="0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Many Early Colleges have built pathways to careers in advanced industries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925AC-B519-4EE8-85B5-46B1F46A2786}"/>
              </a:ext>
            </a:extLst>
          </p:cNvPr>
          <p:cNvSpPr txBox="1"/>
          <p:nvPr/>
        </p:nvSpPr>
        <p:spPr>
          <a:xfrm>
            <a:off x="1159778" y="1678416"/>
            <a:ext cx="7620273" cy="33855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Number of Early College high schools offering pathway</a:t>
            </a:r>
          </a:p>
        </p:txBody>
      </p:sp>
    </p:spTree>
    <p:extLst>
      <p:ext uri="{BB962C8B-B14F-4D97-AF65-F5344CB8AC3E}">
        <p14:creationId xmlns:p14="http://schemas.microsoft.com/office/powerpoint/2010/main" val="236229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7DA41D-A220-4ACE-9A1E-38172B313671}"/>
              </a:ext>
            </a:extLst>
          </p:cNvPr>
          <p:cNvSpPr txBox="1"/>
          <p:nvPr/>
        </p:nvSpPr>
        <p:spPr>
          <a:xfrm>
            <a:off x="508001" y="6450674"/>
            <a:ext cx="5688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Analysis of data from the MA Department of Elementary &amp; Secondary Education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CC2C46-8D1C-4F63-9DB9-4129EB083336}"/>
              </a:ext>
            </a:extLst>
          </p:cNvPr>
          <p:cNvSpPr txBox="1"/>
          <p:nvPr/>
        </p:nvSpPr>
        <p:spPr>
          <a:xfrm>
            <a:off x="407458" y="200409"/>
            <a:ext cx="10717741" cy="110624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baseline="0" dirty="0"/>
              <a:t>A growing number of high schools provide Early College, but these programs only serve a fraction of enrolled students</a:t>
            </a:r>
            <a:r>
              <a:rPr lang="en-US" sz="3200" b="1" dirty="0"/>
              <a:t>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90E7BA1-913B-4F3A-8AE3-DF2C20838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278438"/>
              </p:ext>
            </p:extLst>
          </p:nvPr>
        </p:nvGraphicFramePr>
        <p:xfrm>
          <a:off x="1767227" y="736266"/>
          <a:ext cx="8657545" cy="628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8E06D875-8281-49C4-944E-4438AAFE8531}"/>
              </a:ext>
            </a:extLst>
          </p:cNvPr>
          <p:cNvSpPr txBox="1"/>
          <p:nvPr/>
        </p:nvSpPr>
        <p:spPr>
          <a:xfrm>
            <a:off x="508001" y="6158287"/>
            <a:ext cx="913111" cy="4308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* H</a:t>
            </a:r>
            <a:r>
              <a:rPr lang="en-US" sz="1100" baseline="0" dirty="0"/>
              <a:t>igh schools with 400 or more enrolled students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303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CC2C46-8D1C-4F63-9DB9-4129EB083336}"/>
              </a:ext>
            </a:extLst>
          </p:cNvPr>
          <p:cNvSpPr txBox="1"/>
          <p:nvPr/>
        </p:nvSpPr>
        <p:spPr>
          <a:xfrm>
            <a:off x="407458" y="200409"/>
            <a:ext cx="10717741" cy="110624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baseline="0" dirty="0"/>
              <a:t>If we continue at the current pace of expansion, Early College will have very modest impact</a:t>
            </a:r>
            <a:r>
              <a:rPr lang="en-US" sz="3200" b="1" dirty="0"/>
              <a:t>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532A45A-798C-44EC-8084-5FA32C5CB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212662"/>
              </p:ext>
            </p:extLst>
          </p:nvPr>
        </p:nvGraphicFramePr>
        <p:xfrm>
          <a:off x="1367247" y="286600"/>
          <a:ext cx="9257210" cy="628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3416BA8-D4EF-4311-8903-88C743CB7A36}"/>
              </a:ext>
            </a:extLst>
          </p:cNvPr>
          <p:cNvSpPr txBox="1"/>
          <p:nvPr/>
        </p:nvSpPr>
        <p:spPr>
          <a:xfrm>
            <a:off x="508001" y="6450674"/>
            <a:ext cx="5688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Analysis of data from the MA Department of Elementary &amp; 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299140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469D3583C8CA4C9B47E4955851D681" ma:contentTypeVersion="11" ma:contentTypeDescription="Create a new document." ma:contentTypeScope="" ma:versionID="cb7ee2f5c35a7ed8943d2afdf7c822cb">
  <xsd:schema xmlns:xsd="http://www.w3.org/2001/XMLSchema" xmlns:xs="http://www.w3.org/2001/XMLSchema" xmlns:p="http://schemas.microsoft.com/office/2006/metadata/properties" xmlns:ns2="ac58f95b-d7f0-4395-82b0-1a765e6366cc" xmlns:ns3="de5bd894-3ed4-452f-9059-443805aeec4d" targetNamespace="http://schemas.microsoft.com/office/2006/metadata/properties" ma:root="true" ma:fieldsID="a3042a128f29d33923d8bfa287b35b8f" ns2:_="" ns3:_="">
    <xsd:import namespace="ac58f95b-d7f0-4395-82b0-1a765e6366cc"/>
    <xsd:import namespace="de5bd894-3ed4-452f-9059-443805aeec4d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8f95b-d7f0-4395-82b0-1a765e6366cc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bd894-3ed4-452f-9059-443805aeec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1DE085-9DF4-4F4E-B5C1-88B3C89255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F307E7-82A2-42AB-8786-8258FEF653E7}">
  <ds:schemaRefs>
    <ds:schemaRef ds:uri="http://www.w3.org/XML/1998/namespace"/>
    <ds:schemaRef ds:uri="http://purl.org/dc/dcmitype/"/>
    <ds:schemaRef ds:uri="ac58f95b-d7f0-4395-82b0-1a765e6366cc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de5bd894-3ed4-452f-9059-443805aeec4d"/>
  </ds:schemaRefs>
</ds:datastoreItem>
</file>

<file path=customXml/itemProps3.xml><?xml version="1.0" encoding="utf-8"?>
<ds:datastoreItem xmlns:ds="http://schemas.openxmlformats.org/officeDocument/2006/customXml" ds:itemID="{6D12CD91-FED9-4D10-AD1C-3247E79348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58f95b-d7f0-4395-82b0-1a765e6366cc"/>
    <ds:schemaRef ds:uri="de5bd894-3ed4-452f-9059-443805aee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44283</TotalTime>
  <Words>426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HydraText-Bold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College Performance</dc:title>
  <dc:creator>Erika Giampietro</dc:creator>
  <cp:lastModifiedBy>Benjamin Forman</cp:lastModifiedBy>
  <cp:revision>53</cp:revision>
  <dcterms:created xsi:type="dcterms:W3CDTF">2020-06-09T23:37:39Z</dcterms:created>
  <dcterms:modified xsi:type="dcterms:W3CDTF">2021-04-14T13:58:52Z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0x010100CC469D3583C8CA4C9B47E4955851D681</vt:lpwstr>
  </property>
</Properties>
</file>