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75" r:id="rId5"/>
    <p:sldId id="259" r:id="rId6"/>
    <p:sldId id="256" r:id="rId7"/>
    <p:sldId id="269" r:id="rId8"/>
    <p:sldId id="258" r:id="rId9"/>
    <p:sldId id="261" r:id="rId10"/>
    <p:sldId id="270" r:id="rId11"/>
    <p:sldId id="263" r:id="rId12"/>
    <p:sldId id="271" r:id="rId13"/>
    <p:sldId id="265" r:id="rId14"/>
    <p:sldId id="277" r:id="rId15"/>
    <p:sldId id="282" r:id="rId16"/>
    <p:sldId id="276" r:id="rId17"/>
    <p:sldId id="278" r:id="rId18"/>
    <p:sldId id="279" r:id="rId19"/>
    <p:sldId id="273" r:id="rId20"/>
    <p:sldId id="280" r:id="rId21"/>
    <p:sldId id="314" r:id="rId22"/>
    <p:sldId id="313" r:id="rId23"/>
    <p:sldId id="3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294958-3B16-45A0-8770-7B2CDA575656}" v="184" dt="2021-07-21T17:59:58.3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assachusettsinc.sharepoint.com/Research/Benjamin%202/Small%20Business%20Project/Small%20Business%20Report%20Figures%20and%20Tables_1-20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assachusettsinc.sharepoint.com/Research/Benjamin%202/Small%20Business%20Project/Small%20Business%20Report%20Figures%20and%20Tables_1-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assachusettsinc.sharepoint.com/Research/Benjamin%202/Small%20Business%20Project/Small%20Business%20Report%20Figures%20and%20Tables_1-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massachusettsinc.sharepoint.com/Research/Benjamin%202/Small%20Business%20Project/Small%20Business%20Report%20Figures%20and%20Tables_1-2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massachusettsinc.sharepoint.com/Research/Benjamin%202/Small%20Business%20Project/Small%20Business%20Report%20Figures%20and%20Tables_1-2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massachusettsinc.sharepoint.com/Research/Benjamin%202/Small%20Business%20Project/SDO%20Directory%20Listing%20Alpha.xl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massachusettsinc.sharepoint.com/Research/Benjamin%202/Small%20Business%20Project/SDO%20Directory%20Listing%20Alpha.xl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massachusettsinc.sharepoint.com/Research/Benjamin%202/Small%20Business%20Project/SDO%20Directory%20Listing%20Alpha.xls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massachusettsinc.sharepoint.com/Research/Benjamin%202/Small%20Business%20Project/SDO%20Directory%20Listing%20Alpha.xl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46521138170873E-2"/>
          <c:y val="0.14328589500768552"/>
          <c:w val="0.94209816806825042"/>
          <c:h val="0.74128164044790623"/>
        </c:manualLayout>
      </c:layout>
      <c:lineChart>
        <c:grouping val="standard"/>
        <c:varyColors val="0"/>
        <c:ser>
          <c:idx val="0"/>
          <c:order val="0"/>
          <c:tx>
            <c:strRef>
              <c:f>'Fig 1 data'!$F$1</c:f>
              <c:strCache>
                <c:ptCount val="1"/>
                <c:pt idx="0">
                  <c:v>Per 100/k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'Fig 1 data'!$E$2:$E$15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strCache>
            </c:strRef>
          </c:cat>
          <c:val>
            <c:numRef>
              <c:f>'Fig 1 data'!$F$2:$F$15</c:f>
              <c:numCache>
                <c:formatCode>General</c:formatCode>
                <c:ptCount val="14"/>
                <c:pt idx="0">
                  <c:v>257.22714417119948</c:v>
                </c:pt>
                <c:pt idx="1">
                  <c:v>239.70044698322204</c:v>
                </c:pt>
                <c:pt idx="2">
                  <c:v>216.07513823631254</c:v>
                </c:pt>
                <c:pt idx="3">
                  <c:v>160.75209534999945</c:v>
                </c:pt>
                <c:pt idx="4">
                  <c:v>147.36990367485765</c:v>
                </c:pt>
                <c:pt idx="5">
                  <c:v>144.32770200966843</c:v>
                </c:pt>
                <c:pt idx="6">
                  <c:v>139.99975504956996</c:v>
                </c:pt>
                <c:pt idx="7">
                  <c:v>139.38155531925912</c:v>
                </c:pt>
                <c:pt idx="8">
                  <c:v>135.13443060544603</c:v>
                </c:pt>
                <c:pt idx="9">
                  <c:v>131.1626481901329</c:v>
                </c:pt>
                <c:pt idx="10">
                  <c:v>131.12600872387563</c:v>
                </c:pt>
                <c:pt idx="11">
                  <c:v>130.10712221452346</c:v>
                </c:pt>
                <c:pt idx="12">
                  <c:v>128.12347435176213</c:v>
                </c:pt>
                <c:pt idx="13">
                  <c:v>137.60718097066021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EF-4A0B-93F6-8D431E3B40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80000431"/>
        <c:axId val="1732937167"/>
      </c:lineChart>
      <c:catAx>
        <c:axId val="18800004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732937167"/>
        <c:crosses val="autoZero"/>
        <c:auto val="1"/>
        <c:lblAlgn val="ctr"/>
        <c:lblOffset val="100"/>
        <c:noMultiLvlLbl val="0"/>
      </c:catAx>
      <c:valAx>
        <c:axId val="17329371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8800004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n>
            <a:solidFill>
              <a:sysClr val="windowText" lastClr="000000"/>
            </a:solidFill>
          </a:ln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1'!$E$25:$E$28</c:f>
              <c:strCache>
                <c:ptCount val="4"/>
                <c:pt idx="0">
                  <c:v>Hispanic</c:v>
                </c:pt>
                <c:pt idx="1">
                  <c:v>Black</c:v>
                </c:pt>
                <c:pt idx="2">
                  <c:v>Asian</c:v>
                </c:pt>
                <c:pt idx="3">
                  <c:v>White </c:v>
                </c:pt>
              </c:strCache>
            </c:strRef>
          </c:cat>
          <c:val>
            <c:numRef>
              <c:f>'Table 1'!$F$25:$F$28</c:f>
              <c:numCache>
                <c:formatCode>0%</c:formatCode>
                <c:ptCount val="4"/>
                <c:pt idx="0">
                  <c:v>0.78166666666666673</c:v>
                </c:pt>
                <c:pt idx="1">
                  <c:v>0.32892416225749566</c:v>
                </c:pt>
                <c:pt idx="2">
                  <c:v>0.20855505525992624</c:v>
                </c:pt>
                <c:pt idx="3">
                  <c:v>-3.6922604960995753E-2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27-4EC4-9EF3-84D1A6990B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66051567"/>
        <c:axId val="966033679"/>
      </c:barChart>
      <c:catAx>
        <c:axId val="966051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6033679"/>
        <c:crosses val="autoZero"/>
        <c:auto val="1"/>
        <c:lblAlgn val="ctr"/>
        <c:lblOffset val="100"/>
        <c:noMultiLvlLbl val="0"/>
      </c:catAx>
      <c:valAx>
        <c:axId val="96603367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6605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'Table 1'!$S$19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1'!$R$20:$R$23</c:f>
              <c:strCache>
                <c:ptCount val="4"/>
                <c:pt idx="0">
                  <c:v>White </c:v>
                </c:pt>
                <c:pt idx="1">
                  <c:v>Asian</c:v>
                </c:pt>
                <c:pt idx="2">
                  <c:v>Hispanic</c:v>
                </c:pt>
                <c:pt idx="3">
                  <c:v>Black</c:v>
                </c:pt>
              </c:strCache>
            </c:strRef>
          </c:cat>
          <c:val>
            <c:numRef>
              <c:f>'Table 1'!$S$20:$S$23</c:f>
              <c:numCache>
                <c:formatCode>0.0%</c:formatCode>
                <c:ptCount val="4"/>
                <c:pt idx="0">
                  <c:v>3.4100640078190268E-2</c:v>
                </c:pt>
                <c:pt idx="1">
                  <c:v>2.809789984588135E-2</c:v>
                </c:pt>
                <c:pt idx="2">
                  <c:v>1.1767567016294158E-2</c:v>
                </c:pt>
                <c:pt idx="3">
                  <c:v>1.2024048096192385E-2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5B-40B2-8CF1-CD700C421874}"/>
            </c:ext>
          </c:extLst>
        </c:ser>
        <c:ser>
          <c:idx val="1"/>
          <c:order val="1"/>
          <c:tx>
            <c:strRef>
              <c:f>'Table 1'!$T$19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1'!$R$20:$R$23</c:f>
              <c:strCache>
                <c:ptCount val="4"/>
                <c:pt idx="0">
                  <c:v>White </c:v>
                </c:pt>
                <c:pt idx="1">
                  <c:v>Asian</c:v>
                </c:pt>
                <c:pt idx="2">
                  <c:v>Hispanic</c:v>
                </c:pt>
                <c:pt idx="3">
                  <c:v>Black</c:v>
                </c:pt>
              </c:strCache>
            </c:strRef>
          </c:cat>
          <c:val>
            <c:numRef>
              <c:f>'Table 1'!$T$20:$T$23</c:f>
              <c:numCache>
                <c:formatCode>0.0%</c:formatCode>
                <c:ptCount val="4"/>
                <c:pt idx="0">
                  <c:v>3.326335196139571E-2</c:v>
                </c:pt>
                <c:pt idx="1">
                  <c:v>2.6021010699240302E-2</c:v>
                </c:pt>
                <c:pt idx="2">
                  <c:v>1.5006331015236549E-2</c:v>
                </c:pt>
                <c:pt idx="3">
                  <c:v>1.2880121707321243E-2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5B-40B2-8CF1-CD700C4218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1076703"/>
        <c:axId val="851066303"/>
      </c:barChart>
      <c:catAx>
        <c:axId val="851076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1066303"/>
        <c:crosses val="autoZero"/>
        <c:auto val="1"/>
        <c:lblAlgn val="ctr"/>
        <c:lblOffset val="100"/>
        <c:noMultiLvlLbl val="0"/>
      </c:catAx>
      <c:valAx>
        <c:axId val="851066303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851076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152590855221112"/>
          <c:y val="9.2254766559646997E-2"/>
          <c:w val="0.10638868722969913"/>
          <c:h val="0.145406584996920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9.4851226272693226E-2"/>
          <c:w val="1"/>
          <c:h val="0.817993066278426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'SBIR data'!$B$1</c:f>
              <c:strCache>
                <c:ptCount val="1"/>
                <c:pt idx="0">
                  <c:v>Entrepreneurs of color as a share of SBIR/SSTR grantees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'SBIR data'!$A$2:$A$5</c:f>
              <c:numCache>
                <c:formatCode>General</c:formatCode>
                <c:ptCount val="4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  <c:pt idx="3">
                  <c:v>2019</c:v>
                </c:pt>
              </c:numCache>
            </c:numRef>
          </c:cat>
          <c:val>
            <c:numRef>
              <c:f>'SBIR data'!$B$2:$B$5</c:f>
              <c:numCache>
                <c:formatCode>0%</c:formatCode>
                <c:ptCount val="4"/>
                <c:pt idx="0">
                  <c:v>9.7395243488108726E-2</c:v>
                </c:pt>
                <c:pt idx="1">
                  <c:v>4.7508690614136734E-2</c:v>
                </c:pt>
                <c:pt idx="2">
                  <c:v>3.1088082901554404E-2</c:v>
                </c:pt>
                <c:pt idx="3">
                  <c:v>6.0377358490566038E-2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82-4B2D-BE8D-DEDFEB9CBCD0}"/>
            </c:ext>
          </c:extLst>
        </c:ser>
        <c:ser>
          <c:idx val="1"/>
          <c:order val="1"/>
          <c:tx>
            <c:strRef>
              <c:f>'SBIR data'!$C$1</c:f>
              <c:strCache>
                <c:ptCount val="1"/>
                <c:pt idx="0">
                  <c:v>People of color as a share of the Massachusetts population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'SBIR data'!$A$2:$A$5</c:f>
              <c:numCache>
                <c:formatCode>General</c:formatCode>
                <c:ptCount val="4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  <c:pt idx="3">
                  <c:v>2019</c:v>
                </c:pt>
              </c:numCache>
            </c:numRef>
          </c:cat>
          <c:val>
            <c:numRef>
              <c:f>'SBIR data'!$C$2:$C$5</c:f>
              <c:numCache>
                <c:formatCode>0%</c:formatCode>
                <c:ptCount val="4"/>
                <c:pt idx="0">
                  <c:v>0.20999999999999996</c:v>
                </c:pt>
                <c:pt idx="1">
                  <c:v>0.23899999999999999</c:v>
                </c:pt>
                <c:pt idx="2">
                  <c:v>0.26400000000000001</c:v>
                </c:pt>
                <c:pt idx="3">
                  <c:v>0.28900000000000003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82-4B2D-BE8D-DEDFEB9CB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0350207"/>
        <c:axId val="2100358527"/>
      </c:barChart>
      <c:catAx>
        <c:axId val="2100350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0358527"/>
        <c:crosses val="autoZero"/>
        <c:auto val="1"/>
        <c:lblAlgn val="ctr"/>
        <c:lblOffset val="100"/>
        <c:noMultiLvlLbl val="0"/>
      </c:catAx>
      <c:valAx>
        <c:axId val="210035852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003502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1735699576657477"/>
          <c:w val="0.59508863067454043"/>
          <c:h val="0.112006124888030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013901212658977E-2"/>
          <c:y val="0.13319533902122879"/>
          <c:w val="0.97397219757468201"/>
          <c:h val="0.75526301947890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Wage Workers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Sheet3!$A$2:$A$4</c:f>
              <c:strCache>
                <c:ptCount val="3"/>
                <c:pt idx="0">
                  <c:v>White </c:v>
                </c:pt>
                <c:pt idx="1">
                  <c:v>Black</c:v>
                </c:pt>
                <c:pt idx="2">
                  <c:v>Hispanic</c:v>
                </c:pt>
              </c:strCache>
            </c:strRef>
          </c:cat>
          <c:val>
            <c:numRef>
              <c:f>Sheet3!$B$2:$B$4</c:f>
              <c:numCache>
                <c:formatCode>_("$"* #,##0_);_("$"* \(#,##0\);_("$"* "-"??_);_(@_)</c:formatCode>
                <c:ptCount val="3"/>
                <c:pt idx="0">
                  <c:v>73008.938858377136</c:v>
                </c:pt>
                <c:pt idx="1">
                  <c:v>45004.766924564799</c:v>
                </c:pt>
                <c:pt idx="2">
                  <c:v>40404.72838495313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ED-4579-A561-9ACF826755FB}"/>
            </c:ext>
          </c:extLst>
        </c:ser>
        <c:ser>
          <c:idx val="2"/>
          <c:order val="1"/>
          <c:tx>
            <c:strRef>
              <c:f>Sheet3!$D$1</c:f>
              <c:strCache>
                <c:ptCount val="1"/>
                <c:pt idx="0">
                  <c:v>Self-Employed Unincorporated Business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Sheet3!$A$2:$A$4</c:f>
              <c:strCache>
                <c:ptCount val="3"/>
                <c:pt idx="0">
                  <c:v>White </c:v>
                </c:pt>
                <c:pt idx="1">
                  <c:v>Black</c:v>
                </c:pt>
                <c:pt idx="2">
                  <c:v>Hispanic</c:v>
                </c:pt>
              </c:strCache>
            </c:strRef>
          </c:cat>
          <c:val>
            <c:numRef>
              <c:f>Sheet3!$D$2:$D$4</c:f>
              <c:numCache>
                <c:formatCode>_("$"* #,##0_);_("$"* \(#,##0\);_("$"* "-"??_);_(@_)</c:formatCode>
                <c:ptCount val="3"/>
                <c:pt idx="0">
                  <c:v>68877.875741621756</c:v>
                </c:pt>
                <c:pt idx="1">
                  <c:v>52361.415456745315</c:v>
                </c:pt>
                <c:pt idx="2">
                  <c:v>38904.264209914232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ED-4579-A561-9ACF826755FB}"/>
            </c:ext>
          </c:extLst>
        </c:ser>
        <c:ser>
          <c:idx val="1"/>
          <c:order val="2"/>
          <c:tx>
            <c:strRef>
              <c:f>Sheet3!$C$1</c:f>
              <c:strCache>
                <c:ptCount val="1"/>
                <c:pt idx="0">
                  <c:v>Self- Employed Incorporated Business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Sheet3!$A$2:$A$4</c:f>
              <c:strCache>
                <c:ptCount val="3"/>
                <c:pt idx="0">
                  <c:v>White </c:v>
                </c:pt>
                <c:pt idx="1">
                  <c:v>Black</c:v>
                </c:pt>
                <c:pt idx="2">
                  <c:v>Hispanic</c:v>
                </c:pt>
              </c:strCache>
            </c:strRef>
          </c:cat>
          <c:val>
            <c:numRef>
              <c:f>Sheet3!$C$2:$C$4</c:f>
              <c:numCache>
                <c:formatCode>_("$"* #,##0_);_("$"* \(#,##0\);_("$"* "-"??_);_(@_)</c:formatCode>
                <c:ptCount val="3"/>
                <c:pt idx="0">
                  <c:v>126289.01848649632</c:v>
                </c:pt>
                <c:pt idx="1">
                  <c:v>75840.544790975444</c:v>
                </c:pt>
                <c:pt idx="2">
                  <c:v>80135.759401309639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ED-4579-A561-9ACF826755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0378079"/>
        <c:axId val="2100370591"/>
      </c:barChart>
      <c:catAx>
        <c:axId val="2100378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0370591"/>
        <c:crosses val="autoZero"/>
        <c:auto val="1"/>
        <c:lblAlgn val="ctr"/>
        <c:lblOffset val="100"/>
        <c:noMultiLvlLbl val="0"/>
      </c:catAx>
      <c:valAx>
        <c:axId val="2100370591"/>
        <c:scaling>
          <c:orientation val="minMax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2100378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3924743879064807"/>
          <c:y val="0.19300754662353312"/>
          <c:w val="0.37570378236881879"/>
          <c:h val="0.175323648624275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110536036858875E-2"/>
          <c:y val="3.6170485453483898E-2"/>
          <c:w val="0.96777892792628228"/>
          <c:h val="0.8933269726442902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F66-48E0-BC05-E0C34A5ADF14}"/>
              </c:ext>
            </c:extLst>
          </c:dPt>
          <c:dLbls>
            <c:dLbl>
              <c:idx val="0"/>
              <c:layout>
                <c:manualLayout>
                  <c:x val="-1.4645941851689887E-3"/>
                  <c:y val="-0.429524514760121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F66-48E0-BC05-E0C34A5ADF14}"/>
                </c:ext>
              </c:extLst>
            </c:dLbl>
            <c:dLbl>
              <c:idx val="1"/>
              <c:layout>
                <c:manualLayout>
                  <c:x val="-2.929188370338085E-3"/>
                  <c:y val="-0.345880267148939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F66-48E0-BC05-E0C34A5ADF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Sheet1!$H$73:$I$73</c:f>
              <c:strCache>
                <c:ptCount val="2"/>
                <c:pt idx="0">
                  <c:v>Share of All Businesses in MA</c:v>
                </c:pt>
                <c:pt idx="1">
                  <c:v>Share of State's Minority-Owned Businesses</c:v>
                </c:pt>
              </c:strCache>
            </c:strRef>
          </c:cat>
          <c:val>
            <c:numRef>
              <c:f>Sheet1!$H$74:$I$74</c:f>
              <c:numCache>
                <c:formatCode>0%</c:formatCode>
                <c:ptCount val="2"/>
                <c:pt idx="0">
                  <c:v>0.26537478069288711</c:v>
                </c:pt>
                <c:pt idx="1">
                  <c:v>0.21218637992831541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66-48E0-BC05-E0C34A5AD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675166271"/>
        <c:axId val="675166687"/>
      </c:barChart>
      <c:catAx>
        <c:axId val="675166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166687"/>
        <c:crosses val="autoZero"/>
        <c:auto val="1"/>
        <c:lblAlgn val="ctr"/>
        <c:lblOffset val="100"/>
        <c:noMultiLvlLbl val="0"/>
      </c:catAx>
      <c:valAx>
        <c:axId val="67516668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75166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AA3-4B63-91B4-DD4E18769838}"/>
              </c:ext>
            </c:extLst>
          </c:dPt>
          <c:dLbls>
            <c:dLbl>
              <c:idx val="0"/>
              <c:layout>
                <c:manualLayout>
                  <c:x val="-4.3937825555069665E-3"/>
                  <c:y val="-0.455963211140675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AA3-4B63-91B4-DD4E18769838}"/>
                </c:ext>
              </c:extLst>
            </c:dLbl>
            <c:dLbl>
              <c:idx val="1"/>
              <c:layout>
                <c:manualLayout>
                  <c:x val="0"/>
                  <c:y val="-0.237783681340742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AA3-4B63-91B4-DD4E187698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Sheet1!$H$69:$I$69</c:f>
              <c:strCache>
                <c:ptCount val="2"/>
                <c:pt idx="0">
                  <c:v>Share of State's Nonwhite Population</c:v>
                </c:pt>
                <c:pt idx="1">
                  <c:v>Share of State's Minority-Owned Businesses</c:v>
                </c:pt>
              </c:strCache>
            </c:strRef>
          </c:cat>
          <c:val>
            <c:numRef>
              <c:f>Sheet1!$H$70:$I$70</c:f>
              <c:numCache>
                <c:formatCode>0%</c:formatCode>
                <c:ptCount val="2"/>
                <c:pt idx="0">
                  <c:v>0.42231694276466425</c:v>
                </c:pt>
                <c:pt idx="1">
                  <c:v>0.21218637992831541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A3-4B63-91B4-DD4E187698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675166271"/>
        <c:axId val="675166687"/>
      </c:barChart>
      <c:catAx>
        <c:axId val="675166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166687"/>
        <c:crosses val="autoZero"/>
        <c:auto val="1"/>
        <c:lblAlgn val="ctr"/>
        <c:lblOffset val="100"/>
        <c:noMultiLvlLbl val="0"/>
      </c:catAx>
      <c:valAx>
        <c:axId val="67516668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75166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Sheet1!$B$80</c:f>
              <c:strCache>
                <c:ptCount val="1"/>
                <c:pt idx="0">
                  <c:v>Share of MOB/Share of establishments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B2-4225-B0F5-2506D36BEE70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CB2-4225-B0F5-2506D36BEE70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CB2-4225-B0F5-2506D36BEE70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CB2-4225-B0F5-2506D36BEE7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CB2-4225-B0F5-2506D36BEE70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CB2-4225-B0F5-2506D36BEE70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CB2-4225-B0F5-2506D36BEE70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CB2-4225-B0F5-2506D36BEE70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3CB2-4225-B0F5-2506D36BEE70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CB2-4225-B0F5-2506D36BEE70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3CB2-4225-B0F5-2506D36BEE70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CB2-4225-B0F5-2506D36BEE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Sheet1!$A$81:$A$104</c:f>
              <c:strCache>
                <c:ptCount val="24"/>
                <c:pt idx="0">
                  <c:v>Leominster</c:v>
                </c:pt>
                <c:pt idx="1">
                  <c:v>Fitchburg</c:v>
                </c:pt>
                <c:pt idx="2">
                  <c:v>Lawrence</c:v>
                </c:pt>
                <c:pt idx="3">
                  <c:v>Revere</c:v>
                </c:pt>
                <c:pt idx="4">
                  <c:v>Methuen</c:v>
                </c:pt>
                <c:pt idx="5">
                  <c:v>Malden</c:v>
                </c:pt>
                <c:pt idx="6">
                  <c:v>Lynn</c:v>
                </c:pt>
                <c:pt idx="7">
                  <c:v>Brockton</c:v>
                </c:pt>
                <c:pt idx="8">
                  <c:v>Chelsea</c:v>
                </c:pt>
                <c:pt idx="9">
                  <c:v>Quincy</c:v>
                </c:pt>
                <c:pt idx="10">
                  <c:v>Taunton</c:v>
                </c:pt>
                <c:pt idx="11">
                  <c:v>Everett</c:v>
                </c:pt>
                <c:pt idx="12">
                  <c:v>Springfield</c:v>
                </c:pt>
                <c:pt idx="13">
                  <c:v>Holyoke</c:v>
                </c:pt>
                <c:pt idx="14">
                  <c:v>Worcester</c:v>
                </c:pt>
                <c:pt idx="15">
                  <c:v>Attleboro</c:v>
                </c:pt>
                <c:pt idx="16">
                  <c:v>Lowell</c:v>
                </c:pt>
                <c:pt idx="17">
                  <c:v>Peabody</c:v>
                </c:pt>
                <c:pt idx="18">
                  <c:v>New Bedford</c:v>
                </c:pt>
                <c:pt idx="19">
                  <c:v>Haverhill</c:v>
                </c:pt>
                <c:pt idx="20">
                  <c:v>Salem</c:v>
                </c:pt>
                <c:pt idx="21">
                  <c:v>Fall River</c:v>
                </c:pt>
                <c:pt idx="22">
                  <c:v>Westfield</c:v>
                </c:pt>
                <c:pt idx="23">
                  <c:v>Chicopee</c:v>
                </c:pt>
              </c:strCache>
            </c:strRef>
          </c:cat>
          <c:val>
            <c:numRef>
              <c:f>Sheet1!$B$81:$B$104</c:f>
              <c:numCache>
                <c:formatCode>0.00</c:formatCode>
                <c:ptCount val="24"/>
                <c:pt idx="0">
                  <c:v>1.6954283795926026</c:v>
                </c:pt>
                <c:pt idx="1">
                  <c:v>1.5649203697903982</c:v>
                </c:pt>
                <c:pt idx="2">
                  <c:v>1.3383364705240473</c:v>
                </c:pt>
                <c:pt idx="3">
                  <c:v>1.3177029894442802</c:v>
                </c:pt>
                <c:pt idx="4">
                  <c:v>1.2236614013164624</c:v>
                </c:pt>
                <c:pt idx="5">
                  <c:v>1.2211121067303863</c:v>
                </c:pt>
                <c:pt idx="6">
                  <c:v>1.1764196919622141</c:v>
                </c:pt>
                <c:pt idx="7">
                  <c:v>1.173628350984051</c:v>
                </c:pt>
                <c:pt idx="8">
                  <c:v>1.1579313298064247</c:v>
                </c:pt>
                <c:pt idx="9">
                  <c:v>1.0349335792468297</c:v>
                </c:pt>
                <c:pt idx="10">
                  <c:v>1.0157646279349042</c:v>
                </c:pt>
                <c:pt idx="11">
                  <c:v>1.0000387300616622</c:v>
                </c:pt>
                <c:pt idx="12">
                  <c:v>0.96945208998495358</c:v>
                </c:pt>
                <c:pt idx="13">
                  <c:v>0.93614983160164489</c:v>
                </c:pt>
                <c:pt idx="14">
                  <c:v>0.78587773572815922</c:v>
                </c:pt>
                <c:pt idx="15">
                  <c:v>0.60374298152506645</c:v>
                </c:pt>
                <c:pt idx="16">
                  <c:v>0.53565261065104741</c:v>
                </c:pt>
                <c:pt idx="17">
                  <c:v>0.51931524917063088</c:v>
                </c:pt>
                <c:pt idx="18">
                  <c:v>0.48122644600212267</c:v>
                </c:pt>
                <c:pt idx="19">
                  <c:v>0.40539514321423775</c:v>
                </c:pt>
                <c:pt idx="20">
                  <c:v>0.34410986960699735</c:v>
                </c:pt>
                <c:pt idx="21">
                  <c:v>0.18165304067063598</c:v>
                </c:pt>
                <c:pt idx="22">
                  <c:v>0.14424950235371259</c:v>
                </c:pt>
                <c:pt idx="23">
                  <c:v>9.7256716465252011E-2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B2-4225-B0F5-2506D36BE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-27"/>
        <c:axId val="675187903"/>
        <c:axId val="675186655"/>
      </c:barChart>
      <c:catAx>
        <c:axId val="6751879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186655"/>
        <c:crosses val="autoZero"/>
        <c:auto val="1"/>
        <c:lblAlgn val="ctr"/>
        <c:lblOffset val="100"/>
        <c:noMultiLvlLbl val="0"/>
      </c:catAx>
      <c:valAx>
        <c:axId val="675186655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675187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030440869543972E-2"/>
          <c:y val="7.4670114299779766E-2"/>
          <c:w val="0.97638073577643092"/>
          <c:h val="0.753009567912858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Sheet1!$E$80</c:f>
              <c:strCache>
                <c:ptCount val="1"/>
                <c:pt idx="0">
                  <c:v>Share of MOB/Share nonwhite population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B2-4713-81D3-5C66D6861BE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FB2-4713-81D3-5C66D6861B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Sheet1!$D$81:$D$104</c:f>
              <c:strCache>
                <c:ptCount val="24"/>
                <c:pt idx="0">
                  <c:v>Leominster</c:v>
                </c:pt>
                <c:pt idx="1">
                  <c:v>Fitchburg</c:v>
                </c:pt>
                <c:pt idx="2">
                  <c:v>Taunton</c:v>
                </c:pt>
                <c:pt idx="3">
                  <c:v>Peabody</c:v>
                </c:pt>
                <c:pt idx="4">
                  <c:v>Quincy</c:v>
                </c:pt>
                <c:pt idx="5">
                  <c:v>Attleboro</c:v>
                </c:pt>
                <c:pt idx="6">
                  <c:v>Holyoke</c:v>
                </c:pt>
                <c:pt idx="7">
                  <c:v>Methuen</c:v>
                </c:pt>
                <c:pt idx="8">
                  <c:v>Lawrence</c:v>
                </c:pt>
                <c:pt idx="9">
                  <c:v>Springfield</c:v>
                </c:pt>
                <c:pt idx="10">
                  <c:v>Worcester</c:v>
                </c:pt>
                <c:pt idx="11">
                  <c:v>Revere</c:v>
                </c:pt>
                <c:pt idx="12">
                  <c:v>Brockton</c:v>
                </c:pt>
                <c:pt idx="13">
                  <c:v>Malden</c:v>
                </c:pt>
                <c:pt idx="14">
                  <c:v>Lynn</c:v>
                </c:pt>
                <c:pt idx="15">
                  <c:v>New Bedford</c:v>
                </c:pt>
                <c:pt idx="16">
                  <c:v>Salem</c:v>
                </c:pt>
                <c:pt idx="17">
                  <c:v>Everett</c:v>
                </c:pt>
                <c:pt idx="18">
                  <c:v>Chelsea</c:v>
                </c:pt>
                <c:pt idx="19">
                  <c:v>Haverhill</c:v>
                </c:pt>
                <c:pt idx="20">
                  <c:v>Lowell</c:v>
                </c:pt>
                <c:pt idx="21">
                  <c:v>Westfield</c:v>
                </c:pt>
                <c:pt idx="22">
                  <c:v>Fall River</c:v>
                </c:pt>
                <c:pt idx="23">
                  <c:v>Chicopee</c:v>
                </c:pt>
              </c:strCache>
            </c:strRef>
          </c:cat>
          <c:val>
            <c:numRef>
              <c:f>Sheet1!$E$81:$E$104</c:f>
              <c:numCache>
                <c:formatCode>0.00</c:formatCode>
                <c:ptCount val="24"/>
                <c:pt idx="0">
                  <c:v>1.5282281751938585</c:v>
                </c:pt>
                <c:pt idx="1">
                  <c:v>1.001095368173464</c:v>
                </c:pt>
                <c:pt idx="2">
                  <c:v>0.87854109981544903</c:v>
                </c:pt>
                <c:pt idx="3">
                  <c:v>0.76401848071681455</c:v>
                </c:pt>
                <c:pt idx="4">
                  <c:v>0.75800781472684753</c:v>
                </c:pt>
                <c:pt idx="5">
                  <c:v>0.74289232765055313</c:v>
                </c:pt>
                <c:pt idx="6">
                  <c:v>0.70953219770733822</c:v>
                </c:pt>
                <c:pt idx="7">
                  <c:v>0.7092017076084739</c:v>
                </c:pt>
                <c:pt idx="8">
                  <c:v>0.63547539549654519</c:v>
                </c:pt>
                <c:pt idx="9">
                  <c:v>0.55304806257039107</c:v>
                </c:pt>
                <c:pt idx="10">
                  <c:v>0.5381370773944365</c:v>
                </c:pt>
                <c:pt idx="11">
                  <c:v>0.50129222783786775</c:v>
                </c:pt>
                <c:pt idx="12">
                  <c:v>0.48500923282804725</c:v>
                </c:pt>
                <c:pt idx="13">
                  <c:v>0.431947561455025</c:v>
                </c:pt>
                <c:pt idx="14">
                  <c:v>0.39474033955129278</c:v>
                </c:pt>
                <c:pt idx="15">
                  <c:v>0.37056843685574464</c:v>
                </c:pt>
                <c:pt idx="16">
                  <c:v>0.34388361380752547</c:v>
                </c:pt>
                <c:pt idx="17">
                  <c:v>0.32217342220755052</c:v>
                </c:pt>
                <c:pt idx="18">
                  <c:v>0.30780261252053609</c:v>
                </c:pt>
                <c:pt idx="19">
                  <c:v>0.29027379203940656</c:v>
                </c:pt>
                <c:pt idx="20">
                  <c:v>0.26910184684688088</c:v>
                </c:pt>
                <c:pt idx="21">
                  <c:v>0.22460717099669725</c:v>
                </c:pt>
                <c:pt idx="22">
                  <c:v>0.20567476577858484</c:v>
                </c:pt>
                <c:pt idx="23">
                  <c:v>8.7423047953240005E-2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B2-4713-81D3-5C66D6861B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-27"/>
        <c:axId val="675207871"/>
        <c:axId val="675201631"/>
      </c:barChart>
      <c:catAx>
        <c:axId val="675207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201631"/>
        <c:crosses val="autoZero"/>
        <c:auto val="1"/>
        <c:lblAlgn val="ctr"/>
        <c:lblOffset val="100"/>
        <c:noMultiLvlLbl val="0"/>
      </c:catAx>
      <c:valAx>
        <c:axId val="675201631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675207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0D143F-B303-48F9-9F0D-5244895799D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452E26-32C2-42C9-9216-D424778AC70B}">
      <dgm:prSet phldrT="[Text]"/>
      <dgm:spPr/>
      <dgm:t>
        <a:bodyPr/>
        <a:lstStyle/>
        <a:p>
          <a:r>
            <a:rPr lang="en-US" dirty="0"/>
            <a:t> Skills &amp; Relationships</a:t>
          </a:r>
        </a:p>
      </dgm:t>
    </dgm:pt>
    <dgm:pt modelId="{E9274676-5FFC-4E6B-8200-9104C1A95B79}" type="parTrans" cxnId="{29EE941E-DA4B-47C6-83CC-1AE6000FA8EB}">
      <dgm:prSet/>
      <dgm:spPr/>
      <dgm:t>
        <a:bodyPr/>
        <a:lstStyle/>
        <a:p>
          <a:endParaRPr lang="en-US"/>
        </a:p>
      </dgm:t>
    </dgm:pt>
    <dgm:pt modelId="{3282DE2E-E652-46AB-9723-6632F4D86ECF}" type="sibTrans" cxnId="{29EE941E-DA4B-47C6-83CC-1AE6000FA8EB}">
      <dgm:prSet/>
      <dgm:spPr/>
      <dgm:t>
        <a:bodyPr/>
        <a:lstStyle/>
        <a:p>
          <a:endParaRPr lang="en-US"/>
        </a:p>
      </dgm:t>
    </dgm:pt>
    <dgm:pt modelId="{A1E22204-5308-4CA6-829D-A5E8FAB55231}">
      <dgm:prSet phldrT="[Text]"/>
      <dgm:spPr/>
      <dgm:t>
        <a:bodyPr/>
        <a:lstStyle/>
        <a:p>
          <a:r>
            <a:rPr lang="en-US" dirty="0"/>
            <a:t>Access to Capital</a:t>
          </a:r>
        </a:p>
      </dgm:t>
    </dgm:pt>
    <dgm:pt modelId="{B71A9A16-B3B3-4C8A-8ACF-D7292820BCD8}" type="parTrans" cxnId="{6F36C421-7CAC-4DA7-A35D-1210BEEF9F6E}">
      <dgm:prSet/>
      <dgm:spPr/>
      <dgm:t>
        <a:bodyPr/>
        <a:lstStyle/>
        <a:p>
          <a:endParaRPr lang="en-US"/>
        </a:p>
      </dgm:t>
    </dgm:pt>
    <dgm:pt modelId="{03522671-8052-4C46-89DC-90B0D587C0F4}" type="sibTrans" cxnId="{6F36C421-7CAC-4DA7-A35D-1210BEEF9F6E}">
      <dgm:prSet/>
      <dgm:spPr/>
      <dgm:t>
        <a:bodyPr/>
        <a:lstStyle/>
        <a:p>
          <a:endParaRPr lang="en-US"/>
        </a:p>
      </dgm:t>
    </dgm:pt>
    <dgm:pt modelId="{2D939975-3670-4FD8-915E-59F56F89E1BC}">
      <dgm:prSet phldrT="[Text]"/>
      <dgm:spPr/>
      <dgm:t>
        <a:bodyPr/>
        <a:lstStyle/>
        <a:p>
          <a:r>
            <a:rPr lang="en-US" dirty="0"/>
            <a:t>Access to Markets</a:t>
          </a:r>
        </a:p>
      </dgm:t>
    </dgm:pt>
    <dgm:pt modelId="{F4483D29-5A2E-44CE-8C7A-65C7D9C05596}" type="parTrans" cxnId="{F5775EBE-DAF6-43F7-9AB5-CF351B17E034}">
      <dgm:prSet/>
      <dgm:spPr/>
      <dgm:t>
        <a:bodyPr/>
        <a:lstStyle/>
        <a:p>
          <a:endParaRPr lang="en-US"/>
        </a:p>
      </dgm:t>
    </dgm:pt>
    <dgm:pt modelId="{126EB92A-11EB-43DD-8620-FFBF9F390C2A}" type="sibTrans" cxnId="{F5775EBE-DAF6-43F7-9AB5-CF351B17E034}">
      <dgm:prSet/>
      <dgm:spPr/>
      <dgm:t>
        <a:bodyPr/>
        <a:lstStyle/>
        <a:p>
          <a:endParaRPr lang="en-US"/>
        </a:p>
      </dgm:t>
    </dgm:pt>
    <dgm:pt modelId="{EE2A1F8E-F263-4AFA-8CDE-E0E79134DCFD}" type="pres">
      <dgm:prSet presAssocID="{EE0D143F-B303-48F9-9F0D-5244895799D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DE670B-89A8-4200-AEDF-E2EC8D9A05DB}" type="pres">
      <dgm:prSet presAssocID="{6A452E26-32C2-42C9-9216-D424778AC70B}" presName="composite" presStyleCnt="0"/>
      <dgm:spPr/>
    </dgm:pt>
    <dgm:pt modelId="{6F9AFAA0-7F48-4D25-810B-31023F0F5900}" type="pres">
      <dgm:prSet presAssocID="{6A452E26-32C2-42C9-9216-D424778AC70B}" presName="imgShp" presStyleLbl="fgImgPlace1" presStyleIdx="0" presStyleCnt="3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en-US"/>
        </a:p>
      </dgm:t>
    </dgm:pt>
    <dgm:pt modelId="{34E2D5BA-5F76-436D-9EF1-05D9EB0E8479}" type="pres">
      <dgm:prSet presAssocID="{6A452E26-32C2-42C9-9216-D424778AC70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1423C-1AFD-4542-A9AF-3080E0454A26}" type="pres">
      <dgm:prSet presAssocID="{3282DE2E-E652-46AB-9723-6632F4D86ECF}" presName="spacing" presStyleCnt="0"/>
      <dgm:spPr/>
    </dgm:pt>
    <dgm:pt modelId="{DB1BC296-5FEF-4CC8-88E7-965B41BBCAB2}" type="pres">
      <dgm:prSet presAssocID="{A1E22204-5308-4CA6-829D-A5E8FAB55231}" presName="composite" presStyleCnt="0"/>
      <dgm:spPr/>
    </dgm:pt>
    <dgm:pt modelId="{966A3155-A186-4DC5-980B-DCF4BAD3546D}" type="pres">
      <dgm:prSet presAssocID="{A1E22204-5308-4CA6-829D-A5E8FAB55231}" presName="imgShp" presStyleLbl="fgImgPlace1" presStyleIdx="1" presStyleCnt="3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5F628229-6F9D-4D5F-A8B3-47A9DD9B9EB6}" type="pres">
      <dgm:prSet presAssocID="{A1E22204-5308-4CA6-829D-A5E8FAB5523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EF142C-C9AB-4DE0-8BDE-C29BBD8FD67A}" type="pres">
      <dgm:prSet presAssocID="{03522671-8052-4C46-89DC-90B0D587C0F4}" presName="spacing" presStyleCnt="0"/>
      <dgm:spPr/>
    </dgm:pt>
    <dgm:pt modelId="{91422FB5-660E-4E2F-B582-C441FBA33725}" type="pres">
      <dgm:prSet presAssocID="{2D939975-3670-4FD8-915E-59F56F89E1BC}" presName="composite" presStyleCnt="0"/>
      <dgm:spPr/>
    </dgm:pt>
    <dgm:pt modelId="{5026C807-B79C-4EE8-B0F3-613366019705}" type="pres">
      <dgm:prSet presAssocID="{2D939975-3670-4FD8-915E-59F56F89E1BC}" presName="imgShp" presStyleLbl="fgImgPlace1" presStyleIdx="2" presStyleCnt="3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</dgm:pt>
    <dgm:pt modelId="{11A3A346-4267-4AAF-83CB-F68C6A6500FC}" type="pres">
      <dgm:prSet presAssocID="{2D939975-3670-4FD8-915E-59F56F89E1B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1B919B-F46E-4EEB-97B7-3F9472B61F67}" type="presOf" srcId="{EE0D143F-B303-48F9-9F0D-5244895799D2}" destId="{EE2A1F8E-F263-4AFA-8CDE-E0E79134DCFD}" srcOrd="0" destOrd="0" presId="urn:microsoft.com/office/officeart/2005/8/layout/vList3"/>
    <dgm:cxn modelId="{21834111-3633-4B5D-A748-0FFC6C360AF1}" type="presOf" srcId="{2D939975-3670-4FD8-915E-59F56F89E1BC}" destId="{11A3A346-4267-4AAF-83CB-F68C6A6500FC}" srcOrd="0" destOrd="0" presId="urn:microsoft.com/office/officeart/2005/8/layout/vList3"/>
    <dgm:cxn modelId="{6F36C421-7CAC-4DA7-A35D-1210BEEF9F6E}" srcId="{EE0D143F-B303-48F9-9F0D-5244895799D2}" destId="{A1E22204-5308-4CA6-829D-A5E8FAB55231}" srcOrd="1" destOrd="0" parTransId="{B71A9A16-B3B3-4C8A-8ACF-D7292820BCD8}" sibTransId="{03522671-8052-4C46-89DC-90B0D587C0F4}"/>
    <dgm:cxn modelId="{C933CB1D-31A5-4F38-853D-4F7B31673B5C}" type="presOf" srcId="{6A452E26-32C2-42C9-9216-D424778AC70B}" destId="{34E2D5BA-5F76-436D-9EF1-05D9EB0E8479}" srcOrd="0" destOrd="0" presId="urn:microsoft.com/office/officeart/2005/8/layout/vList3"/>
    <dgm:cxn modelId="{4A44CDF3-6715-49DE-883C-53957E3025CF}" type="presOf" srcId="{A1E22204-5308-4CA6-829D-A5E8FAB55231}" destId="{5F628229-6F9D-4D5F-A8B3-47A9DD9B9EB6}" srcOrd="0" destOrd="0" presId="urn:microsoft.com/office/officeart/2005/8/layout/vList3"/>
    <dgm:cxn modelId="{F5775EBE-DAF6-43F7-9AB5-CF351B17E034}" srcId="{EE0D143F-B303-48F9-9F0D-5244895799D2}" destId="{2D939975-3670-4FD8-915E-59F56F89E1BC}" srcOrd="2" destOrd="0" parTransId="{F4483D29-5A2E-44CE-8C7A-65C7D9C05596}" sibTransId="{126EB92A-11EB-43DD-8620-FFBF9F390C2A}"/>
    <dgm:cxn modelId="{29EE941E-DA4B-47C6-83CC-1AE6000FA8EB}" srcId="{EE0D143F-B303-48F9-9F0D-5244895799D2}" destId="{6A452E26-32C2-42C9-9216-D424778AC70B}" srcOrd="0" destOrd="0" parTransId="{E9274676-5FFC-4E6B-8200-9104C1A95B79}" sibTransId="{3282DE2E-E652-46AB-9723-6632F4D86ECF}"/>
    <dgm:cxn modelId="{2DC89815-976E-4338-9DCC-B88A5B588A45}" type="presParOf" srcId="{EE2A1F8E-F263-4AFA-8CDE-E0E79134DCFD}" destId="{7EDE670B-89A8-4200-AEDF-E2EC8D9A05DB}" srcOrd="0" destOrd="0" presId="urn:microsoft.com/office/officeart/2005/8/layout/vList3"/>
    <dgm:cxn modelId="{361AFFB1-0159-471A-B941-1C3FCE4CA58C}" type="presParOf" srcId="{7EDE670B-89A8-4200-AEDF-E2EC8D9A05DB}" destId="{6F9AFAA0-7F48-4D25-810B-31023F0F5900}" srcOrd="0" destOrd="0" presId="urn:microsoft.com/office/officeart/2005/8/layout/vList3"/>
    <dgm:cxn modelId="{D00FFC71-430F-46FE-8A86-67626BB95146}" type="presParOf" srcId="{7EDE670B-89A8-4200-AEDF-E2EC8D9A05DB}" destId="{34E2D5BA-5F76-436D-9EF1-05D9EB0E8479}" srcOrd="1" destOrd="0" presId="urn:microsoft.com/office/officeart/2005/8/layout/vList3"/>
    <dgm:cxn modelId="{E699BAAD-A180-4A34-8EB4-44EE08E64741}" type="presParOf" srcId="{EE2A1F8E-F263-4AFA-8CDE-E0E79134DCFD}" destId="{4601423C-1AFD-4542-A9AF-3080E0454A26}" srcOrd="1" destOrd="0" presId="urn:microsoft.com/office/officeart/2005/8/layout/vList3"/>
    <dgm:cxn modelId="{640CC58D-12EF-47CC-B037-66F44C75F48B}" type="presParOf" srcId="{EE2A1F8E-F263-4AFA-8CDE-E0E79134DCFD}" destId="{DB1BC296-5FEF-4CC8-88E7-965B41BBCAB2}" srcOrd="2" destOrd="0" presId="urn:microsoft.com/office/officeart/2005/8/layout/vList3"/>
    <dgm:cxn modelId="{35EC7EA7-7E7A-4F08-BB5D-E422616D2282}" type="presParOf" srcId="{DB1BC296-5FEF-4CC8-88E7-965B41BBCAB2}" destId="{966A3155-A186-4DC5-980B-DCF4BAD3546D}" srcOrd="0" destOrd="0" presId="urn:microsoft.com/office/officeart/2005/8/layout/vList3"/>
    <dgm:cxn modelId="{14417A89-D67D-4702-B94D-AD3BCFCF8B90}" type="presParOf" srcId="{DB1BC296-5FEF-4CC8-88E7-965B41BBCAB2}" destId="{5F628229-6F9D-4D5F-A8B3-47A9DD9B9EB6}" srcOrd="1" destOrd="0" presId="urn:microsoft.com/office/officeart/2005/8/layout/vList3"/>
    <dgm:cxn modelId="{C065E7CA-4386-46AB-8203-2E4FF5313536}" type="presParOf" srcId="{EE2A1F8E-F263-4AFA-8CDE-E0E79134DCFD}" destId="{6DEF142C-C9AB-4DE0-8BDE-C29BBD8FD67A}" srcOrd="3" destOrd="0" presId="urn:microsoft.com/office/officeart/2005/8/layout/vList3"/>
    <dgm:cxn modelId="{B18775EB-BA73-4FC9-AF54-C98CC3255D41}" type="presParOf" srcId="{EE2A1F8E-F263-4AFA-8CDE-E0E79134DCFD}" destId="{91422FB5-660E-4E2F-B582-C441FBA33725}" srcOrd="4" destOrd="0" presId="urn:microsoft.com/office/officeart/2005/8/layout/vList3"/>
    <dgm:cxn modelId="{AFD74D66-1D28-488B-A9F8-688A1D3DD0EB}" type="presParOf" srcId="{91422FB5-660E-4E2F-B582-C441FBA33725}" destId="{5026C807-B79C-4EE8-B0F3-613366019705}" srcOrd="0" destOrd="0" presId="urn:microsoft.com/office/officeart/2005/8/layout/vList3"/>
    <dgm:cxn modelId="{FDAD2371-ED5D-42E4-845E-1EBBB543D8DF}" type="presParOf" srcId="{91422FB5-660E-4E2F-B582-C441FBA33725}" destId="{11A3A346-4267-4AAF-83CB-F68C6A6500F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2D5BA-5F76-436D-9EF1-05D9EB0E8479}">
      <dsp:nvSpPr>
        <dsp:cNvPr id="0" name=""/>
        <dsp:cNvSpPr/>
      </dsp:nvSpPr>
      <dsp:spPr>
        <a:xfrm rot="10800000">
          <a:off x="1292143" y="2205"/>
          <a:ext cx="4102400" cy="10353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552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 Skills &amp; Relationships</a:t>
          </a:r>
        </a:p>
      </dsp:txBody>
      <dsp:txXfrm rot="10800000">
        <a:off x="1550975" y="2205"/>
        <a:ext cx="3843568" cy="1035329"/>
      </dsp:txXfrm>
    </dsp:sp>
    <dsp:sp modelId="{6F9AFAA0-7F48-4D25-810B-31023F0F5900}">
      <dsp:nvSpPr>
        <dsp:cNvPr id="0" name=""/>
        <dsp:cNvSpPr/>
      </dsp:nvSpPr>
      <dsp:spPr>
        <a:xfrm>
          <a:off x="774479" y="2205"/>
          <a:ext cx="1035329" cy="1035329"/>
        </a:xfrm>
        <a:prstGeom prst="ellipse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628229-6F9D-4D5F-A8B3-47A9DD9B9EB6}">
      <dsp:nvSpPr>
        <dsp:cNvPr id="0" name=""/>
        <dsp:cNvSpPr/>
      </dsp:nvSpPr>
      <dsp:spPr>
        <a:xfrm rot="10800000">
          <a:off x="1292143" y="1346589"/>
          <a:ext cx="4102400" cy="10353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552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Access to Capital</a:t>
          </a:r>
        </a:p>
      </dsp:txBody>
      <dsp:txXfrm rot="10800000">
        <a:off x="1550975" y="1346589"/>
        <a:ext cx="3843568" cy="1035329"/>
      </dsp:txXfrm>
    </dsp:sp>
    <dsp:sp modelId="{966A3155-A186-4DC5-980B-DCF4BAD3546D}">
      <dsp:nvSpPr>
        <dsp:cNvPr id="0" name=""/>
        <dsp:cNvSpPr/>
      </dsp:nvSpPr>
      <dsp:spPr>
        <a:xfrm>
          <a:off x="774479" y="1346589"/>
          <a:ext cx="1035329" cy="1035329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A3A346-4267-4AAF-83CB-F68C6A6500FC}">
      <dsp:nvSpPr>
        <dsp:cNvPr id="0" name=""/>
        <dsp:cNvSpPr/>
      </dsp:nvSpPr>
      <dsp:spPr>
        <a:xfrm rot="10800000">
          <a:off x="1292143" y="2690972"/>
          <a:ext cx="4102400" cy="10353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552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Access to Markets</a:t>
          </a:r>
        </a:p>
      </dsp:txBody>
      <dsp:txXfrm rot="10800000">
        <a:off x="1550975" y="2690972"/>
        <a:ext cx="3843568" cy="1035329"/>
      </dsp:txXfrm>
    </dsp:sp>
    <dsp:sp modelId="{5026C807-B79C-4EE8-B0F3-613366019705}">
      <dsp:nvSpPr>
        <dsp:cNvPr id="0" name=""/>
        <dsp:cNvSpPr/>
      </dsp:nvSpPr>
      <dsp:spPr>
        <a:xfrm>
          <a:off x="774479" y="2690972"/>
          <a:ext cx="1035329" cy="1035329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0.00845</cdr:x>
      <cdr:y>0.03234</cdr:y>
    </cdr:from>
    <cdr:to>
      <cdr:x>0.11392</cdr:x>
      <cdr:y>0.17765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BA04648-C005-44BB-94C6-139DEC58AB36}"/>
            </a:ext>
          </a:extLst>
        </cdr:cNvPr>
        <cdr:cNvSpPr txBox="1"/>
      </cdr:nvSpPr>
      <cdr:spPr>
        <a:xfrm xmlns:a="http://schemas.openxmlformats.org/drawingml/2006/main">
          <a:off x="73269" y="20352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 dirty="0"/>
        </a:p>
      </cdr:txBody>
    </cdr:sp>
  </cdr:relSizeAnchor>
  <cdr:relSizeAnchor xmlns:cdr="http://schemas.openxmlformats.org/drawingml/2006/chartDrawing">
    <cdr:from>
      <cdr:x>0.01337</cdr:x>
      <cdr:y>0.9599</cdr:y>
    </cdr:from>
    <cdr:to>
      <cdr:x>0.11884</cdr:x>
      <cdr:y>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94B392BE-2E6B-4E23-8270-4028D7B8A7E3}"/>
            </a:ext>
          </a:extLst>
        </cdr:cNvPr>
        <cdr:cNvSpPr txBox="1"/>
      </cdr:nvSpPr>
      <cdr:spPr>
        <a:xfrm xmlns:a="http://schemas.openxmlformats.org/drawingml/2006/main">
          <a:off x="115927" y="6040641"/>
          <a:ext cx="914400" cy="2523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/>
          <a:r>
            <a:rPr lang="en-US" sz="1200" b="0" dirty="0">
              <a:latin typeface="+mn-lt"/>
              <a:ea typeface="+mn-ea"/>
              <a:cs typeface="+mn-cs"/>
            </a:rPr>
            <a:t>Source: US Census, Business Formation Statistics </a:t>
          </a:r>
        </a:p>
      </cdr:txBody>
    </cdr:sp>
  </cdr:relSizeAnchor>
  <cdr:relSizeAnchor xmlns:cdr="http://schemas.openxmlformats.org/drawingml/2006/chartDrawing">
    <cdr:from>
      <cdr:x>0.89454</cdr:x>
      <cdr:y>0.49323</cdr:y>
    </cdr:from>
    <cdr:to>
      <cdr:x>1</cdr:x>
      <cdr:y>0.63854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EFFADF18-65FE-439C-9DA6-CFF617EC98D8}"/>
            </a:ext>
          </a:extLst>
        </cdr:cNvPr>
        <cdr:cNvSpPr txBox="1"/>
      </cdr:nvSpPr>
      <cdr:spPr>
        <a:xfrm xmlns:a="http://schemas.openxmlformats.org/drawingml/2006/main">
          <a:off x="7755792" y="310392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/>
            <a:t>-47%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0.91374</cdr:x>
      <cdr:y>0.31502</cdr:y>
    </cdr:from>
    <cdr:to>
      <cdr:x>0.99347</cdr:x>
      <cdr:y>0.48883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C9DC67D-6BE1-4333-9A3B-AE6F9659D0EB}"/>
            </a:ext>
          </a:extLst>
        </cdr:cNvPr>
        <cdr:cNvSpPr txBox="1"/>
      </cdr:nvSpPr>
      <cdr:spPr>
        <a:xfrm xmlns:a="http://schemas.openxmlformats.org/drawingml/2006/main">
          <a:off x="10478861" y="16573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dirty="0"/>
            <a:t>1.00 = Parity </a:t>
          </a:r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7C59B-66A2-48C8-AD01-A1DCEC00F71C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C4299-D7AE-4DC7-BC41-8E11D82F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81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realize I’m laying out the plan, without talking about the challenges that entrepreneurs of color face. The report unpacks the research, but I think it’s better today to let the panel speak from experience.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A5059-50DC-4445-836F-9FCF3DE4E0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75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8C1B-9D6E-4C88-A9EA-0291E4D28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B2064D-6636-43B3-8F2A-5F808CF01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C52E6-FE62-41D9-8A96-C0FAB01BC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DED89-0C69-4061-97E8-64B22FD2B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E9232-5FC7-40C0-A51B-33B04300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3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40904-877D-42EA-A3C9-BF47307F2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5F10CA-CB2B-4E7E-BF42-F5451F010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416A1-9744-4C8C-BF18-4E4FB29A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201B4-318A-4190-8B9A-4DA9BC40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26CB2-A193-40A5-AB5E-D1A10E58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63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6B63CF-FF28-4867-84E2-0FF7E05B1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FDDC1F-76D0-4FC1-BB61-3C57DEF8D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C0A2E-ABC8-419D-AD9A-75D92E8AD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68305-6727-4C44-BC16-A5CC3CEED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4AB3E-E6B2-43D9-8073-C2A54E1B6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2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ABC07-FE76-4FE3-80AD-296910B36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71E23-A471-4B28-A588-9AA630E65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8A6CA-0E59-4904-80A1-C3999E0A8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22CB3-3CEF-4D05-A823-A6872CEDB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B89C7-99DA-4A31-A414-C17E3C411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8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5F4F-7749-4A28-958F-2EA87697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9162-68FB-482F-83FD-831CED7D2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03061-E795-4D42-9036-A685223E1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5EE4A-4DD1-40BF-AC82-BADC25FE3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99580-7605-4F1A-9A57-E6AF13FA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410E-1390-49B7-8B0D-D42B0ABFA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FCD1E-FAB6-48AF-92DA-17C16D93B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6376-E9F9-4F36-A6B5-10F94D09F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8618E-1418-422B-BB06-71E8D1CA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87912-C767-4B64-86C0-0F2A6A478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BA9E3-0033-4B9D-B59D-92FC423F9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00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30238-E2A4-46B2-89B1-B4F3A5B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26D3C-1AF4-4BF0-B679-5FAA510A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55AA3-6A16-45E3-AA8A-65DCD5E83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CEDF00-8638-4843-9B79-6FCF51AB7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4BB88-4197-49D1-AC29-37D84ED106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FD6A83-D9E6-4E15-BB31-6F1D4CB67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F6828C-A606-4EC0-A46F-095D8DCE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82ED9A-68AE-4732-9C3F-AD1903DD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48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E513D-D558-4BF5-9AFB-8EC718021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46705C-29F9-40BB-95B8-2231C47D5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783706-D967-404B-89E8-5C46E8985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2D482-0013-4E38-86C7-A112F8CE0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4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708ED-3122-44DD-97F9-9A0BAECEF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E2BC9-408A-47D2-AF66-AE4D26CC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2A3EE-F863-4232-AC30-7C1398962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9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0D727-7CF5-4D7A-BC6A-F003894DD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EBDA0-C3FB-4A43-B28E-D69775E5E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E1C74-1DF8-4D2A-A8FA-3CDBDF729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20166-4E78-453A-B508-F30E18C3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B242A-85A1-4C92-A154-B3FD495F6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5176D-2250-4AD9-93C8-2949519F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32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F22A3-6FA2-4EA9-8D71-A84CDB82A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3B8893-85DE-4F78-9D9C-5DA2FCAB85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66688-5CE5-44EC-B0E0-25219AA0A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A98E5-9BB2-4327-8856-76586FAE9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636F5-C641-4902-82EC-4836A01B7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774EE-A75C-4688-BEF0-2C6E3B061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4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0128D-30FF-4C50-A0CE-90E644788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74799-AC85-4898-83C3-5F10A3E8C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AB02D-1F1D-4769-A7FF-82888964C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DBFFC-C047-4782-AE6D-C4540EA996FB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CF231-5C64-452F-B52F-6AE97AA69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F9C3A-3144-43B5-B7E9-E02A254F1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9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D2E301-26ED-4A70-BF29-D8B91578ECFB}"/>
              </a:ext>
            </a:extLst>
          </p:cNvPr>
          <p:cNvSpPr txBox="1"/>
          <p:nvPr/>
        </p:nvSpPr>
        <p:spPr>
          <a:xfrm>
            <a:off x="0" y="1181717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effectLst/>
                <a:latin typeface="canada-type-gibson"/>
              </a:rPr>
              <a:t>Unleashing the Potential of Entrepreneurs of Color</a:t>
            </a:r>
          </a:p>
          <a:p>
            <a:pPr algn="ctr"/>
            <a:r>
              <a:rPr lang="en-US" sz="3000" b="0" i="0" dirty="0">
                <a:solidFill>
                  <a:srgbClr val="002060"/>
                </a:solidFill>
                <a:effectLst/>
                <a:latin typeface="merriweather"/>
              </a:rPr>
              <a:t>A Blueprint for Economic Growth and Equitable Recovery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07C49F-C9F4-4461-A21B-4B8FFEFD255D}"/>
              </a:ext>
            </a:extLst>
          </p:cNvPr>
          <p:cNvSpPr txBox="1"/>
          <p:nvPr/>
        </p:nvSpPr>
        <p:spPr>
          <a:xfrm>
            <a:off x="8669740" y="6091558"/>
            <a:ext cx="3420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erriweather"/>
              </a:rPr>
              <a:t>Gateway Cities Leadership Summit</a:t>
            </a:r>
          </a:p>
          <a:p>
            <a:pPr algn="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erriweather"/>
              </a:rPr>
              <a:t>July 22, 2021</a:t>
            </a:r>
          </a:p>
        </p:txBody>
      </p:sp>
      <p:pic>
        <p:nvPicPr>
          <p:cNvPr id="1026" name="Picture 2" descr="Gateway Cities Innovation Institute - MassINC">
            <a:extLst>
              <a:ext uri="{FF2B5EF4-FFF2-40B4-BE49-F238E27FC236}">
                <a16:creationId xmlns:a16="http://schemas.microsoft.com/office/drawing/2014/main" id="{C9B23F82-780B-4C1F-927F-56D7C82C6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0139"/>
            <a:ext cx="3333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D38F531-89BA-4AC3-BAD0-2A03C57A9DF6}"/>
              </a:ext>
            </a:extLst>
          </p:cNvPr>
          <p:cNvGrpSpPr/>
          <p:nvPr/>
        </p:nvGrpSpPr>
        <p:grpSpPr>
          <a:xfrm>
            <a:off x="4360989" y="2476780"/>
            <a:ext cx="3673439" cy="2990291"/>
            <a:chOff x="3662583" y="1863526"/>
            <a:chExt cx="3673439" cy="29902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BCE776-C72C-4A5E-A7BA-1006334CB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545" t="16205" r="36027" b="44072"/>
            <a:stretch/>
          </p:blipFill>
          <p:spPr>
            <a:xfrm>
              <a:off x="3662583" y="1863526"/>
              <a:ext cx="1898248" cy="13079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78C2F2-A87D-41B4-9D62-B8D00105E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311"/>
            <a:stretch/>
          </p:blipFill>
          <p:spPr>
            <a:xfrm>
              <a:off x="5586913" y="1863527"/>
              <a:ext cx="1749109" cy="130794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3683AE-F3EA-47CC-94A1-429BC6DC6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9141" y="3193691"/>
              <a:ext cx="1881690" cy="166012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4F1805B-B58B-4189-AA21-DC18ADC09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5492"/>
            <a:stretch/>
          </p:blipFill>
          <p:spPr>
            <a:xfrm>
              <a:off x="5586913" y="3193691"/>
              <a:ext cx="1749109" cy="1660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25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ADEFA61-443F-4CFE-BA5D-4F0AC27AD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493263"/>
              </p:ext>
            </p:extLst>
          </p:nvPr>
        </p:nvGraphicFramePr>
        <p:xfrm>
          <a:off x="728662" y="282493"/>
          <a:ext cx="10734675" cy="6293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id="{82F9120F-E0BB-47D1-8D35-B71B4DD5D73B}"/>
              </a:ext>
            </a:extLst>
          </p:cNvPr>
          <p:cNvSpPr txBox="1"/>
          <p:nvPr/>
        </p:nvSpPr>
        <p:spPr>
          <a:xfrm>
            <a:off x="638971" y="6449299"/>
            <a:ext cx="912807" cy="25241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200" b="0" dirty="0">
                <a:latin typeface="+mn-lt"/>
                <a:ea typeface="+mn-ea"/>
                <a:cs typeface="+mn-cs"/>
              </a:rPr>
              <a:t>Source: Analysis of IPUMS-USA, ACS PUMS, five-year samples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CF050-D278-445F-8BC0-26924EB390C4}"/>
              </a:ext>
            </a:extLst>
          </p:cNvPr>
          <p:cNvSpPr txBox="1"/>
          <p:nvPr/>
        </p:nvSpPr>
        <p:spPr>
          <a:xfrm>
            <a:off x="509286" y="648385"/>
            <a:ext cx="5872464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800" b="1" dirty="0"/>
              <a:t>Annual earnings</a:t>
            </a:r>
            <a:r>
              <a:rPr lang="en-US" sz="1800" b="1" baseline="0" dirty="0"/>
              <a:t> for wage and self-employed workers,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38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4CA508-6120-4489-A5F0-152387F9D662}"/>
              </a:ext>
            </a:extLst>
          </p:cNvPr>
          <p:cNvSpPr txBox="1"/>
          <p:nvPr/>
        </p:nvSpPr>
        <p:spPr>
          <a:xfrm>
            <a:off x="0" y="3105834"/>
            <a:ext cx="12192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#5. Entrepreneurs of color 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underrepresented in Gateway Cities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dra Tex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dra Tex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53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EFDCEF-7FFD-441B-AF88-7E24572ECCEC}"/>
              </a:ext>
            </a:extLst>
          </p:cNvPr>
          <p:cNvSpPr txBox="1"/>
          <p:nvPr/>
        </p:nvSpPr>
        <p:spPr>
          <a:xfrm>
            <a:off x="520609" y="752888"/>
            <a:ext cx="11235962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800" b="1" dirty="0"/>
              <a:t>Share of Massachusetts businesses and minority-owned businesses in Gateway Cities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E93FCBA-C41A-48F8-838E-D5183901D3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236235"/>
              </p:ext>
            </p:extLst>
          </p:nvPr>
        </p:nvGraphicFramePr>
        <p:xfrm>
          <a:off x="1760328" y="960700"/>
          <a:ext cx="8671344" cy="561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499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EFDCEF-7FFD-441B-AF88-7E24572ECCEC}"/>
              </a:ext>
            </a:extLst>
          </p:cNvPr>
          <p:cNvSpPr txBox="1"/>
          <p:nvPr/>
        </p:nvSpPr>
        <p:spPr>
          <a:xfrm>
            <a:off x="520609" y="752888"/>
            <a:ext cx="11235962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800" b="1" dirty="0"/>
              <a:t>Share of </a:t>
            </a:r>
            <a:r>
              <a:rPr lang="en-US" sz="1800" b="1" dirty="0" smtClean="0"/>
              <a:t>Massachusetts nonwhite </a:t>
            </a:r>
            <a:r>
              <a:rPr lang="en-US" sz="1800" b="1" dirty="0"/>
              <a:t>population and minority-owned businesses in Gateway Cities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3CE8ECC-954B-4DEF-BB72-F02444D95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328853"/>
              </p:ext>
            </p:extLst>
          </p:nvPr>
        </p:nvGraphicFramePr>
        <p:xfrm>
          <a:off x="1760328" y="1771650"/>
          <a:ext cx="8671344" cy="4806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079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968331A-EE27-44D4-B503-0C8DFC39AB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73952"/>
              </p:ext>
            </p:extLst>
          </p:nvPr>
        </p:nvGraphicFramePr>
        <p:xfrm>
          <a:off x="404540" y="1295400"/>
          <a:ext cx="11468100" cy="5261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576FDD-559E-48D6-A4F6-2EAA6057086F}"/>
              </a:ext>
            </a:extLst>
          </p:cNvPr>
          <p:cNvCxnSpPr/>
          <p:nvPr/>
        </p:nvCxnSpPr>
        <p:spPr>
          <a:xfrm>
            <a:off x="676275" y="3219450"/>
            <a:ext cx="110802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F54611E-8172-4AFE-8387-5C9D3B41678C}"/>
              </a:ext>
            </a:extLst>
          </p:cNvPr>
          <p:cNvSpPr txBox="1"/>
          <p:nvPr/>
        </p:nvSpPr>
        <p:spPr>
          <a:xfrm>
            <a:off x="520609" y="752888"/>
            <a:ext cx="11235962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800" b="1" dirty="0"/>
              <a:t>City’s share of minority-owned businesses relative to share of business establishments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9C404D9-49D7-4A15-BDC1-5835B76D9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2140"/>
              </p:ext>
            </p:extLst>
          </p:nvPr>
        </p:nvGraphicFramePr>
        <p:xfrm>
          <a:off x="264168" y="415843"/>
          <a:ext cx="11829327" cy="6293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F54611E-8172-4AFE-8387-5C9D3B41678C}"/>
              </a:ext>
            </a:extLst>
          </p:cNvPr>
          <p:cNvSpPr txBox="1"/>
          <p:nvPr/>
        </p:nvSpPr>
        <p:spPr>
          <a:xfrm>
            <a:off x="520609" y="752888"/>
            <a:ext cx="11235962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800" b="1" dirty="0"/>
              <a:t>City’s share of minority-owned businesses relative to share of non-white residents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00DAD1-AA8D-44CB-B757-58839C24A8E9}"/>
              </a:ext>
            </a:extLst>
          </p:cNvPr>
          <p:cNvCxnSpPr/>
          <p:nvPr/>
        </p:nvCxnSpPr>
        <p:spPr>
          <a:xfrm>
            <a:off x="676275" y="2981325"/>
            <a:ext cx="110802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id="{DB8782BB-979D-453C-A47F-E0C6EB71F33D}"/>
              </a:ext>
            </a:extLst>
          </p:cNvPr>
          <p:cNvSpPr txBox="1"/>
          <p:nvPr/>
        </p:nvSpPr>
        <p:spPr>
          <a:xfrm>
            <a:off x="10890357" y="2647949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1.00 = Parity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1412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18FD93-4C2B-46AA-B6DF-64E5A654B860}"/>
              </a:ext>
            </a:extLst>
          </p:cNvPr>
          <p:cNvSpPr txBox="1"/>
          <p:nvPr/>
        </p:nvSpPr>
        <p:spPr>
          <a:xfrm>
            <a:off x="0" y="2543859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Hydra Text"/>
              </a:rPr>
              <a:t>#6. Massachusetts needs an aggressive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 strategy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to close gaps in business ownership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by the end of the decade.</a:t>
            </a:r>
          </a:p>
        </p:txBody>
      </p:sp>
    </p:spTree>
    <p:extLst>
      <p:ext uri="{BB962C8B-B14F-4D97-AF65-F5344CB8AC3E}">
        <p14:creationId xmlns:p14="http://schemas.microsoft.com/office/powerpoint/2010/main" val="15771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2DB4E1D-904E-4512-93B2-5A5E56E6B5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0268725"/>
              </p:ext>
            </p:extLst>
          </p:nvPr>
        </p:nvGraphicFramePr>
        <p:xfrm>
          <a:off x="3117668" y="1762125"/>
          <a:ext cx="6169024" cy="3728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30F2F85-F478-488D-9302-FD192D66BE2C}"/>
              </a:ext>
            </a:extLst>
          </p:cNvPr>
          <p:cNvSpPr txBox="1"/>
          <p:nvPr/>
        </p:nvSpPr>
        <p:spPr>
          <a:xfrm>
            <a:off x="0" y="0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4000" b="0" i="0" u="none" strike="noStrike" baseline="0" dirty="0">
              <a:solidFill>
                <a:srgbClr val="000000"/>
              </a:solidFill>
            </a:endParaRPr>
          </a:p>
          <a:p>
            <a:pPr algn="ctr"/>
            <a:r>
              <a:rPr lang="en-US" sz="4000" b="0" i="0" u="none" strike="noStrike" baseline="0" dirty="0"/>
              <a:t>A Three-Point Plan</a:t>
            </a:r>
            <a:endParaRPr lang="en-US" sz="4000" dirty="0"/>
          </a:p>
        </p:txBody>
      </p:sp>
      <p:pic>
        <p:nvPicPr>
          <p:cNvPr id="15" name="Picture 2" descr="Home - MassINC">
            <a:extLst>
              <a:ext uri="{FF2B5EF4-FFF2-40B4-BE49-F238E27FC236}">
                <a16:creationId xmlns:a16="http://schemas.microsoft.com/office/drawing/2014/main" id="{306C13CC-075E-46CA-9245-819EBF7CE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909" y="6442286"/>
            <a:ext cx="903782" cy="1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0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18FD93-4C2B-46AA-B6DF-64E5A654B860}"/>
              </a:ext>
            </a:extLst>
          </p:cNvPr>
          <p:cNvSpPr txBox="1"/>
          <p:nvPr/>
        </p:nvSpPr>
        <p:spPr>
          <a:xfrm>
            <a:off x="0" y="2543859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#7. Entrepreneurial ecosystems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grow at a regional scale.</a:t>
            </a:r>
          </a:p>
        </p:txBody>
      </p:sp>
    </p:spTree>
    <p:extLst>
      <p:ext uri="{BB962C8B-B14F-4D97-AF65-F5344CB8AC3E}">
        <p14:creationId xmlns:p14="http://schemas.microsoft.com/office/powerpoint/2010/main" val="296745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9745C-0198-4DD1-A0DA-A08A29FB3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75" t="22037" r="39688" b="45926"/>
          <a:stretch/>
        </p:blipFill>
        <p:spPr>
          <a:xfrm>
            <a:off x="3690552" y="1233715"/>
            <a:ext cx="5101182" cy="4390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F24C7E-DB6F-4563-99C7-F27F893F425C}"/>
              </a:ext>
            </a:extLst>
          </p:cNvPr>
          <p:cNvSpPr txBox="1"/>
          <p:nvPr/>
        </p:nvSpPr>
        <p:spPr>
          <a:xfrm>
            <a:off x="2998462" y="6502129"/>
            <a:ext cx="203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Kauffman Foundation</a:t>
            </a:r>
          </a:p>
        </p:txBody>
      </p:sp>
      <p:pic>
        <p:nvPicPr>
          <p:cNvPr id="9" name="Picture 2" descr="Home - MassINC">
            <a:extLst>
              <a:ext uri="{FF2B5EF4-FFF2-40B4-BE49-F238E27FC236}">
                <a16:creationId xmlns:a16="http://schemas.microsoft.com/office/drawing/2014/main" id="{F780A3BD-DD42-4635-8CF6-AB8B4DC57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909" y="6442286"/>
            <a:ext cx="903782" cy="1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DF7796F-8F72-4BEF-A728-BAF8735D90DC}"/>
              </a:ext>
            </a:extLst>
          </p:cNvPr>
          <p:cNvSpPr/>
          <p:nvPr/>
        </p:nvSpPr>
        <p:spPr>
          <a:xfrm>
            <a:off x="6865259" y="2032000"/>
            <a:ext cx="1219198" cy="1219202"/>
          </a:xfrm>
          <a:prstGeom prst="ellipse">
            <a:avLst/>
          </a:prstGeom>
          <a:solidFill>
            <a:srgbClr val="FFFF00">
              <a:alpha val="24000"/>
            </a:srgbClr>
          </a:solidFill>
          <a:ln w="635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3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4CA508-6120-4489-A5F0-152387F9D662}"/>
              </a:ext>
            </a:extLst>
          </p:cNvPr>
          <p:cNvSpPr txBox="1"/>
          <p:nvPr/>
        </p:nvSpPr>
        <p:spPr>
          <a:xfrm>
            <a:off x="0" y="3105834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u="none" strike="noStrike" baseline="0" dirty="0">
                <a:solidFill>
                  <a:srgbClr val="002060"/>
                </a:solidFill>
                <a:latin typeface="Hydra Text"/>
              </a:rPr>
              <a:t>#1. Declining levels of </a:t>
            </a:r>
            <a:r>
              <a:rPr lang="en-US" sz="4000" b="1" i="0" u="none" strike="noStrike" baseline="0" dirty="0" smtClean="0">
                <a:solidFill>
                  <a:srgbClr val="002060"/>
                </a:solidFill>
                <a:latin typeface="Hydra Text"/>
              </a:rPr>
              <a:t>entrepreneurship</a:t>
            </a:r>
            <a:r>
              <a:rPr lang="en-US" sz="4000" b="1" i="0" u="none" strike="noStrike" dirty="0" smtClean="0">
                <a:solidFill>
                  <a:srgbClr val="002060"/>
                </a:solidFill>
                <a:latin typeface="Hydra Text"/>
              </a:rPr>
              <a:t> </a:t>
            </a:r>
          </a:p>
          <a:p>
            <a:pPr algn="ctr"/>
            <a:r>
              <a:rPr lang="en-US" sz="4000" b="1" i="0" u="none" strike="noStrike" baseline="0" dirty="0" smtClean="0">
                <a:solidFill>
                  <a:srgbClr val="002060"/>
                </a:solidFill>
                <a:latin typeface="Hydra Text"/>
              </a:rPr>
              <a:t>present strong headwinds for</a:t>
            </a:r>
            <a:br>
              <a:rPr lang="en-US" sz="4000" b="1" i="0" u="none" strike="noStrike" baseline="0" dirty="0" smtClean="0">
                <a:solidFill>
                  <a:srgbClr val="002060"/>
                </a:solidFill>
                <a:latin typeface="Hydra Text"/>
              </a:rPr>
            </a:br>
            <a:r>
              <a:rPr lang="en-US" sz="4000" b="1" i="0" u="none" strike="noStrike" baseline="0" dirty="0" smtClean="0">
                <a:solidFill>
                  <a:srgbClr val="002060"/>
                </a:solidFill>
                <a:latin typeface="Hydra Text"/>
              </a:rPr>
              <a:t>regional economic development. 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2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971C61-F921-4CA2-9E73-8ADAB17F4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9" t="20185" r="23438" b="19814"/>
          <a:stretch/>
        </p:blipFill>
        <p:spPr>
          <a:xfrm>
            <a:off x="1712686" y="341638"/>
            <a:ext cx="9073243" cy="5741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95B4D6-17FF-4C2A-95C2-A8187C5A0E31}"/>
              </a:ext>
            </a:extLst>
          </p:cNvPr>
          <p:cNvSpPr txBox="1"/>
          <p:nvPr/>
        </p:nvSpPr>
        <p:spPr>
          <a:xfrm>
            <a:off x="2091347" y="6124293"/>
            <a:ext cx="2214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Rodney Sampson, OHUB</a:t>
            </a:r>
          </a:p>
        </p:txBody>
      </p:sp>
      <p:pic>
        <p:nvPicPr>
          <p:cNvPr id="9" name="Picture 2" descr="Home - MassINC">
            <a:extLst>
              <a:ext uri="{FF2B5EF4-FFF2-40B4-BE49-F238E27FC236}">
                <a16:creationId xmlns:a16="http://schemas.microsoft.com/office/drawing/2014/main" id="{F780A3BD-DD42-4635-8CF6-AB8B4DC57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909" y="6442286"/>
            <a:ext cx="903782" cy="1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76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6E51E86-EAAF-4B34-B96A-D07A6C275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23698"/>
              </p:ext>
            </p:extLst>
          </p:nvPr>
        </p:nvGraphicFramePr>
        <p:xfrm>
          <a:off x="466726" y="909279"/>
          <a:ext cx="11344275" cy="572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82C931D-26F6-459E-87F5-F9F7A85120AF}"/>
              </a:ext>
            </a:extLst>
          </p:cNvPr>
          <p:cNvSpPr txBox="1"/>
          <p:nvPr/>
        </p:nvSpPr>
        <p:spPr>
          <a:xfrm>
            <a:off x="380999" y="539947"/>
            <a:ext cx="9077325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Annual Number of New Companies in Massachusetts with Employees</a:t>
            </a:r>
            <a:r>
              <a:rPr lang="en-US" b="1" baseline="0" dirty="0">
                <a:solidFill>
                  <a:schemeClr val="bg1"/>
                </a:solidFill>
              </a:rPr>
              <a:t> per 100,000 residents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9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4CA508-6120-4489-A5F0-152387F9D662}"/>
              </a:ext>
            </a:extLst>
          </p:cNvPr>
          <p:cNvSpPr txBox="1"/>
          <p:nvPr/>
        </p:nvSpPr>
        <p:spPr>
          <a:xfrm>
            <a:off x="0" y="3105834"/>
            <a:ext cx="12192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#2. Entrepreneurs of color are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increasingly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dra Tex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starting new companies, but they remain dramatically underrepresented in the Massachusetts economy.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1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2C931D-26F6-459E-87F5-F9F7A85120AF}"/>
              </a:ext>
            </a:extLst>
          </p:cNvPr>
          <p:cNvSpPr txBox="1"/>
          <p:nvPr/>
        </p:nvSpPr>
        <p:spPr>
          <a:xfrm>
            <a:off x="672393" y="706023"/>
            <a:ext cx="8709732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Growth in Massachusetts workers self-employed in incorporated businesses, 2010 - 2018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2279852-F0DE-4016-ABEC-3CCC74F68F98}"/>
              </a:ext>
            </a:extLst>
          </p:cNvPr>
          <p:cNvSpPr txBox="1"/>
          <p:nvPr/>
        </p:nvSpPr>
        <p:spPr>
          <a:xfrm>
            <a:off x="672393" y="6473789"/>
            <a:ext cx="1196481" cy="229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200" b="0" dirty="0">
                <a:latin typeface="+mn-lt"/>
                <a:ea typeface="+mn-ea"/>
                <a:cs typeface="+mn-cs"/>
              </a:rPr>
              <a:t>Source: Analysis of IPUMS-USA, ACS PUMS, five-year samples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7A45FA0-9E56-4004-B7FB-93B45AE8A6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306599"/>
              </p:ext>
            </p:extLst>
          </p:nvPr>
        </p:nvGraphicFramePr>
        <p:xfrm>
          <a:off x="766352" y="1075355"/>
          <a:ext cx="10659296" cy="517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177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2C931D-26F6-459E-87F5-F9F7A85120AF}"/>
              </a:ext>
            </a:extLst>
          </p:cNvPr>
          <p:cNvSpPr txBox="1"/>
          <p:nvPr/>
        </p:nvSpPr>
        <p:spPr>
          <a:xfrm>
            <a:off x="672393" y="706023"/>
            <a:ext cx="8709732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Share of Massachusetts workers self-employed in incorporated businesses, 2010 and 2018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2279852-F0DE-4016-ABEC-3CCC74F68F98}"/>
              </a:ext>
            </a:extLst>
          </p:cNvPr>
          <p:cNvSpPr txBox="1"/>
          <p:nvPr/>
        </p:nvSpPr>
        <p:spPr>
          <a:xfrm>
            <a:off x="672393" y="6473789"/>
            <a:ext cx="1196481" cy="229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200" b="0" dirty="0">
                <a:latin typeface="+mn-lt"/>
                <a:ea typeface="+mn-ea"/>
                <a:cs typeface="+mn-cs"/>
              </a:rPr>
              <a:t>Source: Analysis of IPUMS-USA, ACS PUMS, five-year samples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58592E7-CD8B-48C8-945C-1035B6FEC4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48001"/>
              </p:ext>
            </p:extLst>
          </p:nvPr>
        </p:nvGraphicFramePr>
        <p:xfrm>
          <a:off x="672392" y="1323975"/>
          <a:ext cx="10395657" cy="5534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987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4CA508-6120-4489-A5F0-152387F9D662}"/>
              </a:ext>
            </a:extLst>
          </p:cNvPr>
          <p:cNvSpPr txBox="1"/>
          <p:nvPr/>
        </p:nvSpPr>
        <p:spPr>
          <a:xfrm>
            <a:off x="0" y="3105834"/>
            <a:ext cx="12192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#3. Entrepreneurs of color are especially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underrepresented in advanced industries,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which draw new wealth into regional economies.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dra Tex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9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3B6977-C04E-459D-8CEC-48F6370B70B7}"/>
              </a:ext>
            </a:extLst>
          </p:cNvPr>
          <p:cNvSpPr txBox="1"/>
          <p:nvPr/>
        </p:nvSpPr>
        <p:spPr>
          <a:xfrm>
            <a:off x="509286" y="648385"/>
            <a:ext cx="8248650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Share of SBIR-SSTR grants awarded to entrepreneurs of color in Massachusetts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F06B772-B451-4D67-8413-9C7449916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835990"/>
              </p:ext>
            </p:extLst>
          </p:nvPr>
        </p:nvGraphicFramePr>
        <p:xfrm>
          <a:off x="609600" y="282493"/>
          <a:ext cx="9817425" cy="6293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1">
            <a:extLst>
              <a:ext uri="{FF2B5EF4-FFF2-40B4-BE49-F238E27FC236}">
                <a16:creationId xmlns:a16="http://schemas.microsoft.com/office/drawing/2014/main" id="{7955D499-B552-4F36-AC36-049324CF2ACC}"/>
              </a:ext>
            </a:extLst>
          </p:cNvPr>
          <p:cNvSpPr txBox="1"/>
          <p:nvPr/>
        </p:nvSpPr>
        <p:spPr>
          <a:xfrm>
            <a:off x="680770" y="6449299"/>
            <a:ext cx="912720" cy="25241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200" b="0" dirty="0">
                <a:latin typeface="+mn-lt"/>
                <a:ea typeface="+mn-ea"/>
                <a:cs typeface="+mn-cs"/>
              </a:rPr>
              <a:t>Source: SBIR-SSTR</a:t>
            </a:r>
            <a:r>
              <a:rPr lang="en-US" sz="1200" b="0" baseline="0" dirty="0">
                <a:latin typeface="+mn-lt"/>
                <a:ea typeface="+mn-ea"/>
                <a:cs typeface="+mn-cs"/>
              </a:rPr>
              <a:t> database</a:t>
            </a:r>
            <a:endParaRPr lang="en-US" sz="1200" b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89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4CA508-6120-4489-A5F0-152387F9D662}"/>
              </a:ext>
            </a:extLst>
          </p:cNvPr>
          <p:cNvSpPr txBox="1"/>
          <p:nvPr/>
        </p:nvSpPr>
        <p:spPr>
          <a:xfrm>
            <a:off x="0" y="3105834"/>
            <a:ext cx="12192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#4. “Livelihood” entrepreneurship reduces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poverty and closes harmful racial wealth gaps.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dra Tex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dra Tex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62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469D3583C8CA4C9B47E4955851D681" ma:contentTypeVersion="11" ma:contentTypeDescription="Create a new document." ma:contentTypeScope="" ma:versionID="cb7ee2f5c35a7ed8943d2afdf7c822cb">
  <xsd:schema xmlns:xsd="http://www.w3.org/2001/XMLSchema" xmlns:xs="http://www.w3.org/2001/XMLSchema" xmlns:p="http://schemas.microsoft.com/office/2006/metadata/properties" xmlns:ns2="ac58f95b-d7f0-4395-82b0-1a765e6366cc" xmlns:ns3="de5bd894-3ed4-452f-9059-443805aeec4d" targetNamespace="http://schemas.microsoft.com/office/2006/metadata/properties" ma:root="true" ma:fieldsID="a3042a128f29d33923d8bfa287b35b8f" ns2:_="" ns3:_="">
    <xsd:import namespace="ac58f95b-d7f0-4395-82b0-1a765e6366cc"/>
    <xsd:import namespace="de5bd894-3ed4-452f-9059-443805aeec4d"/>
    <xsd:element name="properties">
      <xsd:complexType>
        <xsd:sequence>
          <xsd:element name="documentManagement">
            <xsd:complexType>
              <xsd:all>
                <xsd:element ref="ns2:SharedWithDetails" minOccurs="0"/>
                <xsd:element ref="ns2:SharedWithUsers" minOccurs="0"/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8f95b-d7f0-4395-82b0-1a765e6366cc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bd894-3ed4-452f-9059-443805aeec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9052C3-B873-4539-B4C6-9BEB5F1403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50F0D8-25B8-4EBD-A658-4C4534E0F113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ac58f95b-d7f0-4395-82b0-1a765e6366cc"/>
    <ds:schemaRef ds:uri="de5bd894-3ed4-452f-9059-443805aeec4d"/>
  </ds:schemaRefs>
</ds:datastoreItem>
</file>

<file path=customXml/itemProps3.xml><?xml version="1.0" encoding="utf-8"?>
<ds:datastoreItem xmlns:ds="http://schemas.openxmlformats.org/officeDocument/2006/customXml" ds:itemID="{A2341AD8-1698-4FC5-8A1E-5F49364071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58f95b-d7f0-4395-82b0-1a765e6366cc"/>
    <ds:schemaRef ds:uri="de5bd894-3ed4-452f-9059-443805aeec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3146</TotalTime>
  <Words>364</Words>
  <Application>Microsoft Office PowerPoint</Application>
  <PresentationFormat>Widescreen</PresentationFormat>
  <Paragraphs>49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canada-type-gibson</vt:lpstr>
      <vt:lpstr>Hydra Text</vt:lpstr>
      <vt:lpstr>merriweather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Forman</dc:creator>
  <cp:lastModifiedBy>Benjamin Forman</cp:lastModifiedBy>
  <cp:revision>22</cp:revision>
  <dcterms:created xsi:type="dcterms:W3CDTF">2021-03-22T22:46:30Z</dcterms:created>
  <dcterms:modified xsi:type="dcterms:W3CDTF">2021-07-22T20:13:20Z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0x010100CC469D3583C8CA4C9B47E4955851D681</vt:lpwstr>
  </property>
</Properties>
</file>