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75" r:id="rId5"/>
    <p:sldId id="259" r:id="rId6"/>
    <p:sldId id="256" r:id="rId7"/>
    <p:sldId id="269" r:id="rId8"/>
    <p:sldId id="258" r:id="rId9"/>
    <p:sldId id="261" r:id="rId10"/>
    <p:sldId id="277" r:id="rId11"/>
    <p:sldId id="282" r:id="rId12"/>
    <p:sldId id="283" r:id="rId13"/>
    <p:sldId id="276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D6CB26-EB99-4862-8A84-E034EED02EA0}" v="27" dt="2021-09-29T14:05:06.5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jamin Forman" userId="944d0898-091b-4b85-bc7d-c554880211d3" providerId="ADAL" clId="{BBD6CB26-EB99-4862-8A84-E034EED02EA0}"/>
    <pc:docChg chg="custSel addSld modSld">
      <pc:chgData name="Benjamin Forman" userId="944d0898-091b-4b85-bc7d-c554880211d3" providerId="ADAL" clId="{BBD6CB26-EB99-4862-8A84-E034EED02EA0}" dt="2021-09-29T14:05:22.979" v="112" actId="692"/>
      <pc:docMkLst>
        <pc:docMk/>
      </pc:docMkLst>
      <pc:sldChg chg="modSp mod">
        <pc:chgData name="Benjamin Forman" userId="944d0898-091b-4b85-bc7d-c554880211d3" providerId="ADAL" clId="{BBD6CB26-EB99-4862-8A84-E034EED02EA0}" dt="2021-09-27T17:49:34.758" v="3" actId="167"/>
        <pc:sldMkLst>
          <pc:docMk/>
          <pc:sldMk cId="1139870980" sldId="261"/>
        </pc:sldMkLst>
        <pc:graphicFrameChg chg="ord">
          <ac:chgData name="Benjamin Forman" userId="944d0898-091b-4b85-bc7d-c554880211d3" providerId="ADAL" clId="{BBD6CB26-EB99-4862-8A84-E034EED02EA0}" dt="2021-09-27T17:49:34.758" v="3" actId="167"/>
          <ac:graphicFrameMkLst>
            <pc:docMk/>
            <pc:sldMk cId="1139870980" sldId="261"/>
            <ac:graphicFrameMk id="5" creationId="{958592E7-CD8B-48C8-945C-1035B6FEC430}"/>
          </ac:graphicFrameMkLst>
        </pc:graphicFrameChg>
      </pc:sldChg>
      <pc:sldChg chg="modSp">
        <pc:chgData name="Benjamin Forman" userId="944d0898-091b-4b85-bc7d-c554880211d3" providerId="ADAL" clId="{BBD6CB26-EB99-4862-8A84-E034EED02EA0}" dt="2021-09-27T17:47:53.843" v="2" actId="12789"/>
        <pc:sldMkLst>
          <pc:docMk/>
          <pc:sldMk cId="133259298" sldId="275"/>
        </pc:sldMkLst>
        <pc:spChg chg="mod">
          <ac:chgData name="Benjamin Forman" userId="944d0898-091b-4b85-bc7d-c554880211d3" providerId="ADAL" clId="{BBD6CB26-EB99-4862-8A84-E034EED02EA0}" dt="2021-09-27T17:47:53.843" v="2" actId="12789"/>
          <ac:spMkLst>
            <pc:docMk/>
            <pc:sldMk cId="133259298" sldId="275"/>
            <ac:spMk id="7" creationId="{7307C49F-C9F4-4461-A21B-4B8FFEFD255D}"/>
          </ac:spMkLst>
        </pc:spChg>
        <pc:picChg chg="mod">
          <ac:chgData name="Benjamin Forman" userId="944d0898-091b-4b85-bc7d-c554880211d3" providerId="ADAL" clId="{BBD6CB26-EB99-4862-8A84-E034EED02EA0}" dt="2021-09-27T17:47:53.843" v="2" actId="12789"/>
          <ac:picMkLst>
            <pc:docMk/>
            <pc:sldMk cId="133259298" sldId="275"/>
            <ac:picMk id="1026" creationId="{C9B23F82-780B-4C1F-927F-56D7C82C60D5}"/>
          </ac:picMkLst>
        </pc:picChg>
      </pc:sldChg>
      <pc:sldChg chg="addSp modSp">
        <pc:chgData name="Benjamin Forman" userId="944d0898-091b-4b85-bc7d-c554880211d3" providerId="ADAL" clId="{BBD6CB26-EB99-4862-8A84-E034EED02EA0}" dt="2021-09-27T17:52:46.219" v="55"/>
        <pc:sldMkLst>
          <pc:docMk/>
          <pc:sldMk cId="1020799975" sldId="276"/>
        </pc:sldMkLst>
        <pc:spChg chg="add mod">
          <ac:chgData name="Benjamin Forman" userId="944d0898-091b-4b85-bc7d-c554880211d3" providerId="ADAL" clId="{BBD6CB26-EB99-4862-8A84-E034EED02EA0}" dt="2021-09-27T17:52:46.219" v="55"/>
          <ac:spMkLst>
            <pc:docMk/>
            <pc:sldMk cId="1020799975" sldId="276"/>
            <ac:spMk id="6" creationId="{62CB6EA0-5FC1-4A58-B994-4FCBC33AE7BD}"/>
          </ac:spMkLst>
        </pc:spChg>
      </pc:sldChg>
      <pc:sldChg chg="addSp modSp mod">
        <pc:chgData name="Benjamin Forman" userId="944d0898-091b-4b85-bc7d-c554880211d3" providerId="ADAL" clId="{BBD6CB26-EB99-4862-8A84-E034EED02EA0}" dt="2021-09-27T17:52:58.692" v="56" actId="207"/>
        <pc:sldMkLst>
          <pc:docMk/>
          <pc:sldMk cId="3294992560" sldId="282"/>
        </pc:sldMkLst>
        <pc:spChg chg="add mod">
          <ac:chgData name="Benjamin Forman" userId="944d0898-091b-4b85-bc7d-c554880211d3" providerId="ADAL" clId="{BBD6CB26-EB99-4862-8A84-E034EED02EA0}" dt="2021-09-27T17:52:29.027" v="53" actId="20577"/>
          <ac:spMkLst>
            <pc:docMk/>
            <pc:sldMk cId="3294992560" sldId="282"/>
            <ac:spMk id="4" creationId="{CAF33D82-03DA-41B7-946E-622FB17FF7C8}"/>
          </ac:spMkLst>
        </pc:spChg>
        <pc:graphicFrameChg chg="mod">
          <ac:chgData name="Benjamin Forman" userId="944d0898-091b-4b85-bc7d-c554880211d3" providerId="ADAL" clId="{BBD6CB26-EB99-4862-8A84-E034EED02EA0}" dt="2021-09-27T17:52:58.692" v="56" actId="207"/>
          <ac:graphicFrameMkLst>
            <pc:docMk/>
            <pc:sldMk cId="3294992560" sldId="282"/>
            <ac:graphicFrameMk id="5" creationId="{4E93FCBA-C41A-48F8-838E-D5183901D396}"/>
          </ac:graphicFrameMkLst>
        </pc:graphicFrameChg>
      </pc:sldChg>
      <pc:sldChg chg="addSp delSp modSp add mod">
        <pc:chgData name="Benjamin Forman" userId="944d0898-091b-4b85-bc7d-c554880211d3" providerId="ADAL" clId="{BBD6CB26-EB99-4862-8A84-E034EED02EA0}" dt="2021-09-29T13:43:28.926" v="97"/>
        <pc:sldMkLst>
          <pc:docMk/>
          <pc:sldMk cId="1238371336" sldId="283"/>
        </pc:sldMkLst>
        <pc:spChg chg="mod">
          <ac:chgData name="Benjamin Forman" userId="944d0898-091b-4b85-bc7d-c554880211d3" providerId="ADAL" clId="{BBD6CB26-EB99-4862-8A84-E034EED02EA0}" dt="2021-09-29T13:42:49.489" v="95" actId="20577"/>
          <ac:spMkLst>
            <pc:docMk/>
            <pc:sldMk cId="1238371336" sldId="283"/>
            <ac:spMk id="3" creationId="{A9EFDCEF-7FFD-441B-AF88-7E24572ECCEC}"/>
          </ac:spMkLst>
        </pc:spChg>
        <pc:graphicFrameChg chg="del">
          <ac:chgData name="Benjamin Forman" userId="944d0898-091b-4b85-bc7d-c554880211d3" providerId="ADAL" clId="{BBD6CB26-EB99-4862-8A84-E034EED02EA0}" dt="2021-09-29T13:41:14.845" v="58" actId="478"/>
          <ac:graphicFrameMkLst>
            <pc:docMk/>
            <pc:sldMk cId="1238371336" sldId="283"/>
            <ac:graphicFrameMk id="5" creationId="{4E93FCBA-C41A-48F8-838E-D5183901D396}"/>
          </ac:graphicFrameMkLst>
        </pc:graphicFrameChg>
        <pc:graphicFrameChg chg="add mod">
          <ac:chgData name="Benjamin Forman" userId="944d0898-091b-4b85-bc7d-c554880211d3" providerId="ADAL" clId="{BBD6CB26-EB99-4862-8A84-E034EED02EA0}" dt="2021-09-29T13:43:28.926" v="97"/>
          <ac:graphicFrameMkLst>
            <pc:docMk/>
            <pc:sldMk cId="1238371336" sldId="283"/>
            <ac:graphicFrameMk id="6" creationId="{BE98E84F-95B3-4887-9E33-B72E407A80D4}"/>
          </ac:graphicFrameMkLst>
        </pc:graphicFrameChg>
      </pc:sldChg>
      <pc:sldChg chg="addSp modSp add mod">
        <pc:chgData name="Benjamin Forman" userId="944d0898-091b-4b85-bc7d-c554880211d3" providerId="ADAL" clId="{BBD6CB26-EB99-4862-8A84-E034EED02EA0}" dt="2021-09-29T14:05:22.979" v="112" actId="692"/>
        <pc:sldMkLst>
          <pc:docMk/>
          <pc:sldMk cId="2657182036" sldId="284"/>
        </pc:sldMkLst>
        <pc:graphicFrameChg chg="mod ord">
          <ac:chgData name="Benjamin Forman" userId="944d0898-091b-4b85-bc7d-c554880211d3" providerId="ADAL" clId="{BBD6CB26-EB99-4862-8A84-E034EED02EA0}" dt="2021-09-29T14:04:47.585" v="111"/>
          <ac:graphicFrameMkLst>
            <pc:docMk/>
            <pc:sldMk cId="2657182036" sldId="284"/>
            <ac:graphicFrameMk id="4" creationId="{D6E51E86-EAAF-4B34-B96A-D07A6C275180}"/>
          </ac:graphicFrameMkLst>
        </pc:graphicFrameChg>
        <pc:cxnChg chg="add mod">
          <ac:chgData name="Benjamin Forman" userId="944d0898-091b-4b85-bc7d-c554880211d3" providerId="ADAL" clId="{BBD6CB26-EB99-4862-8A84-E034EED02EA0}" dt="2021-09-29T14:05:22.979" v="112" actId="692"/>
          <ac:cxnSpMkLst>
            <pc:docMk/>
            <pc:sldMk cId="2657182036" sldId="284"/>
            <ac:cxnSpMk id="3" creationId="{91CB52AC-EA2B-40F5-9CB0-ECE461E35152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assachusettsinc.sharepoint.com/Research/Benjamin%202/Small%20Business%20Project/Small%20Business%20Report%20Figures%20and%20Tables_1-20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assachusettsinc.sharepoint.com/Research/Benjamin%202/Small%20Business%20Project/Small%20Business%20Report%20Figures%20and%20Tables_1-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massachusettsinc.sharepoint.com/Research/Benjamin%202/Small%20Business%20Project/Small%20Business%20Report%20Figures%20and%20Tables_1-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massachusettsinc.sharepoint.com/Research/Benjamin%202/Small%20Business%20Project/SDO%20Directory%20Listing%20Alpha.xl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massachusettsinc.sharepoint.com/Research/Benjamin%202/Small%20Business%20Project/SDO%20Directory%20Listing%20Alpha.xl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massachusettsinc.sharepoint.com/Research/Benjamin%202/Small%20Business%20Project/Small%20Business%20Report%20Figures%20and%20Tables_1-20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46521138170873E-2"/>
          <c:y val="0.14328589500768552"/>
          <c:w val="0.94209816806825042"/>
          <c:h val="0.74128164044790623"/>
        </c:manualLayout>
      </c:layout>
      <c:lineChart>
        <c:grouping val="standard"/>
        <c:varyColors val="0"/>
        <c:ser>
          <c:idx val="0"/>
          <c:order val="0"/>
          <c:tx>
            <c:strRef>
              <c:f>'Fig 1 data'!$F$1</c:f>
              <c:strCache>
                <c:ptCount val="1"/>
                <c:pt idx="0">
                  <c:v>Per 100/k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'Fig 1 data'!$E$2:$E$15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strCache>
            </c:strRef>
          </c:cat>
          <c:val>
            <c:numRef>
              <c:f>'Fig 1 data'!$F$2:$F$15</c:f>
              <c:numCache>
                <c:formatCode>General</c:formatCode>
                <c:ptCount val="14"/>
                <c:pt idx="0">
                  <c:v>257.22714417119948</c:v>
                </c:pt>
                <c:pt idx="1">
                  <c:v>239.70044698322204</c:v>
                </c:pt>
                <c:pt idx="2">
                  <c:v>216.07513823631254</c:v>
                </c:pt>
                <c:pt idx="3">
                  <c:v>160.75209534999945</c:v>
                </c:pt>
                <c:pt idx="4">
                  <c:v>147.36990367485765</c:v>
                </c:pt>
                <c:pt idx="5">
                  <c:v>144.32770200966843</c:v>
                </c:pt>
                <c:pt idx="6">
                  <c:v>139.99975504956996</c:v>
                </c:pt>
                <c:pt idx="7">
                  <c:v>139.38155531925912</c:v>
                </c:pt>
                <c:pt idx="8">
                  <c:v>135.13443060544603</c:v>
                </c:pt>
                <c:pt idx="9">
                  <c:v>131.1626481901329</c:v>
                </c:pt>
                <c:pt idx="10">
                  <c:v>131.12600872387563</c:v>
                </c:pt>
                <c:pt idx="11">
                  <c:v>130.10712221452346</c:v>
                </c:pt>
                <c:pt idx="12">
                  <c:v>128.12347435176213</c:v>
                </c:pt>
                <c:pt idx="13">
                  <c:v>137.60718097066021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EF-4A0B-93F6-8D431E3B40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80000431"/>
        <c:axId val="1732937167"/>
      </c:lineChart>
      <c:catAx>
        <c:axId val="18800004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732937167"/>
        <c:crosses val="autoZero"/>
        <c:auto val="1"/>
        <c:lblAlgn val="ctr"/>
        <c:lblOffset val="100"/>
        <c:noMultiLvlLbl val="0"/>
      </c:catAx>
      <c:valAx>
        <c:axId val="17329371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8800004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n>
            <a:solidFill>
              <a:sysClr val="windowText" lastClr="000000"/>
            </a:solidFill>
          </a:ln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105931198458135E-2"/>
          <c:y val="1.4717812029203848E-2"/>
          <c:w val="0.97378813760308369"/>
          <c:h val="0.8842523274230308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'Table 1'!$E$25:$E$28</c:f>
              <c:strCache>
                <c:ptCount val="4"/>
                <c:pt idx="0">
                  <c:v>Hispanic</c:v>
                </c:pt>
                <c:pt idx="1">
                  <c:v>Black</c:v>
                </c:pt>
                <c:pt idx="2">
                  <c:v>Asian</c:v>
                </c:pt>
                <c:pt idx="3">
                  <c:v>White </c:v>
                </c:pt>
              </c:strCache>
            </c:strRef>
          </c:cat>
          <c:val>
            <c:numRef>
              <c:f>'Table 1'!$F$25:$F$28</c:f>
              <c:numCache>
                <c:formatCode>0%</c:formatCode>
                <c:ptCount val="4"/>
                <c:pt idx="0">
                  <c:v>0.78166666666666673</c:v>
                </c:pt>
                <c:pt idx="1">
                  <c:v>0.32892416225749566</c:v>
                </c:pt>
                <c:pt idx="2">
                  <c:v>0.20855505525992624</c:v>
                </c:pt>
                <c:pt idx="3">
                  <c:v>-3.6922604960995753E-2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27-4EC4-9EF3-84D1A6990B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66051567"/>
        <c:axId val="966033679"/>
      </c:barChart>
      <c:catAx>
        <c:axId val="966051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6033679"/>
        <c:crosses val="autoZero"/>
        <c:auto val="1"/>
        <c:lblAlgn val="ctr"/>
        <c:lblOffset val="100"/>
        <c:noMultiLvlLbl val="0"/>
      </c:catAx>
      <c:valAx>
        <c:axId val="96603367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6605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'Table 1'!$S$19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'Table 1'!$R$20:$R$23</c:f>
              <c:strCache>
                <c:ptCount val="4"/>
                <c:pt idx="0">
                  <c:v>White </c:v>
                </c:pt>
                <c:pt idx="1">
                  <c:v>Asian</c:v>
                </c:pt>
                <c:pt idx="2">
                  <c:v>Hispanic</c:v>
                </c:pt>
                <c:pt idx="3">
                  <c:v>Black</c:v>
                </c:pt>
              </c:strCache>
            </c:strRef>
          </c:cat>
          <c:val>
            <c:numRef>
              <c:f>'Table 1'!$S$20:$S$23</c:f>
              <c:numCache>
                <c:formatCode>0.0%</c:formatCode>
                <c:ptCount val="4"/>
                <c:pt idx="0">
                  <c:v>3.4100640078190268E-2</c:v>
                </c:pt>
                <c:pt idx="1">
                  <c:v>2.809789984588135E-2</c:v>
                </c:pt>
                <c:pt idx="2">
                  <c:v>1.1767567016294158E-2</c:v>
                </c:pt>
                <c:pt idx="3">
                  <c:v>1.2024048096192385E-2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5B-40B2-8CF1-CD700C421874}"/>
            </c:ext>
          </c:extLst>
        </c:ser>
        <c:ser>
          <c:idx val="1"/>
          <c:order val="1"/>
          <c:tx>
            <c:strRef>
              <c:f>'Table 1'!$T$19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'Table 1'!$R$20:$R$23</c:f>
              <c:strCache>
                <c:ptCount val="4"/>
                <c:pt idx="0">
                  <c:v>White </c:v>
                </c:pt>
                <c:pt idx="1">
                  <c:v>Asian</c:v>
                </c:pt>
                <c:pt idx="2">
                  <c:v>Hispanic</c:v>
                </c:pt>
                <c:pt idx="3">
                  <c:v>Black</c:v>
                </c:pt>
              </c:strCache>
            </c:strRef>
          </c:cat>
          <c:val>
            <c:numRef>
              <c:f>'Table 1'!$T$20:$T$23</c:f>
              <c:numCache>
                <c:formatCode>0.0%</c:formatCode>
                <c:ptCount val="4"/>
                <c:pt idx="0">
                  <c:v>3.326335196139571E-2</c:v>
                </c:pt>
                <c:pt idx="1">
                  <c:v>2.6021010699240302E-2</c:v>
                </c:pt>
                <c:pt idx="2">
                  <c:v>1.5006331015236549E-2</c:v>
                </c:pt>
                <c:pt idx="3">
                  <c:v>1.2880121707321243E-2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5B-40B2-8CF1-CD700C4218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1076703"/>
        <c:axId val="851066303"/>
      </c:barChart>
      <c:catAx>
        <c:axId val="851076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1066303"/>
        <c:crosses val="autoZero"/>
        <c:auto val="1"/>
        <c:lblAlgn val="ctr"/>
        <c:lblOffset val="100"/>
        <c:noMultiLvlLbl val="0"/>
      </c:catAx>
      <c:valAx>
        <c:axId val="851066303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851076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4152590855221112"/>
          <c:y val="9.2254766559646997E-2"/>
          <c:w val="0.10638868722969913"/>
          <c:h val="0.145406584996920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110536036858875E-2"/>
          <c:y val="2.2606553408427439E-2"/>
          <c:w val="0.96777892792628228"/>
          <c:h val="0.8503745211682781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F66-48E0-BC05-E0C34A5ADF14}"/>
              </c:ext>
            </c:extLst>
          </c:dPt>
          <c:dLbls>
            <c:dLbl>
              <c:idx val="0"/>
              <c:layout>
                <c:manualLayout>
                  <c:x val="-1.4645941851689887E-3"/>
                  <c:y val="-0.429524514760121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F66-48E0-BC05-E0C34A5ADF14}"/>
                </c:ext>
              </c:extLst>
            </c:dLbl>
            <c:dLbl>
              <c:idx val="1"/>
              <c:layout>
                <c:manualLayout>
                  <c:x val="-2.929188370338085E-3"/>
                  <c:y val="-0.345880267148939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F66-48E0-BC05-E0C34A5ADF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Sheet1!$H$73:$I$73</c:f>
              <c:strCache>
                <c:ptCount val="2"/>
                <c:pt idx="0">
                  <c:v>Share of All Businesses in MA</c:v>
                </c:pt>
                <c:pt idx="1">
                  <c:v>Share of State's Minority-Owned Businesses</c:v>
                </c:pt>
              </c:strCache>
            </c:strRef>
          </c:cat>
          <c:val>
            <c:numRef>
              <c:f>Sheet1!$H$74:$I$74</c:f>
              <c:numCache>
                <c:formatCode>0%</c:formatCode>
                <c:ptCount val="2"/>
                <c:pt idx="0">
                  <c:v>0.26537478069288711</c:v>
                </c:pt>
                <c:pt idx="1">
                  <c:v>0.21218637992831541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66-48E0-BC05-E0C34A5AD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675166271"/>
        <c:axId val="675166687"/>
      </c:barChart>
      <c:catAx>
        <c:axId val="675166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5166687"/>
        <c:crosses val="autoZero"/>
        <c:auto val="1"/>
        <c:lblAlgn val="ctr"/>
        <c:lblOffset val="100"/>
        <c:noMultiLvlLbl val="0"/>
      </c:catAx>
      <c:valAx>
        <c:axId val="67516668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75166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433292316225348E-2"/>
          <c:y val="5.8869936129150154E-2"/>
          <c:w val="0.97513341536754927"/>
          <c:h val="0.807117699757977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CFF-4069-B6CD-95A8514019F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CFF-4069-B6CD-95A8514019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Sheet1!$B$6:$B$8</c:f>
              <c:strCache>
                <c:ptCount val="3"/>
                <c:pt idx="0">
                  <c:v>Share of People of Color in MA</c:v>
                </c:pt>
                <c:pt idx="1">
                  <c:v>Share of All Businesses in MA</c:v>
                </c:pt>
                <c:pt idx="2">
                  <c:v>Share of State's Minority-Owned Businesses</c:v>
                </c:pt>
              </c:strCache>
            </c:strRef>
          </c:cat>
          <c:val>
            <c:numRef>
              <c:f>Sheet1!$C$6:$C$8</c:f>
              <c:numCache>
                <c:formatCode>0%</c:formatCode>
                <c:ptCount val="3"/>
                <c:pt idx="0">
                  <c:v>0.42</c:v>
                </c:pt>
                <c:pt idx="1">
                  <c:v>0.27</c:v>
                </c:pt>
                <c:pt idx="2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FF-4069-B6CD-95A8514019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0672928"/>
        <c:axId val="520654624"/>
      </c:barChart>
      <c:catAx>
        <c:axId val="52067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0654624"/>
        <c:crosses val="autoZero"/>
        <c:auto val="1"/>
        <c:lblAlgn val="ctr"/>
        <c:lblOffset val="100"/>
        <c:noMultiLvlLbl val="0"/>
      </c:catAx>
      <c:valAx>
        <c:axId val="5206546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2067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Sheet5!$F$5</c:f>
              <c:strCache>
                <c:ptCount val="1"/>
                <c:pt idx="0">
                  <c:v>Number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Sheet5!$E$6:$E$16</c:f>
              <c:strCache>
                <c:ptCount val="11"/>
                <c:pt idx="0">
                  <c:v>Food Services</c:v>
                </c:pt>
                <c:pt idx="1">
                  <c:v>Human Resources/Staffing</c:v>
                </c:pt>
                <c:pt idx="2">
                  <c:v>Graphic Design/Printing</c:v>
                </c:pt>
                <c:pt idx="3">
                  <c:v>IT</c:v>
                </c:pt>
                <c:pt idx="4">
                  <c:v>Manufacturing</c:v>
                </c:pt>
                <c:pt idx="5">
                  <c:v>Architecture/Engineering</c:v>
                </c:pt>
                <c:pt idx="6">
                  <c:v>Transportation</c:v>
                </c:pt>
                <c:pt idx="7">
                  <c:v>Cleaning and Maintenance</c:v>
                </c:pt>
                <c:pt idx="8">
                  <c:v>Professional Services</c:v>
                </c:pt>
                <c:pt idx="9">
                  <c:v>Health and Human Services</c:v>
                </c:pt>
                <c:pt idx="10">
                  <c:v>Construction</c:v>
                </c:pt>
              </c:strCache>
            </c:strRef>
          </c:cat>
          <c:val>
            <c:numRef>
              <c:f>Sheet5!$F$6:$F$16</c:f>
              <c:numCache>
                <c:formatCode>General</c:formatCode>
                <c:ptCount val="11"/>
                <c:pt idx="0">
                  <c:v>4</c:v>
                </c:pt>
                <c:pt idx="1">
                  <c:v>7</c:v>
                </c:pt>
                <c:pt idx="2">
                  <c:v>8</c:v>
                </c:pt>
                <c:pt idx="3">
                  <c:v>15</c:v>
                </c:pt>
                <c:pt idx="4">
                  <c:v>16</c:v>
                </c:pt>
                <c:pt idx="5">
                  <c:v>17</c:v>
                </c:pt>
                <c:pt idx="6">
                  <c:v>19</c:v>
                </c:pt>
                <c:pt idx="7">
                  <c:v>21</c:v>
                </c:pt>
                <c:pt idx="8">
                  <c:v>37</c:v>
                </c:pt>
                <c:pt idx="9">
                  <c:v>61</c:v>
                </c:pt>
                <c:pt idx="10">
                  <c:v>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27-4204-A266-ED10AC267E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53122880"/>
        <c:axId val="1953123296"/>
      </c:barChart>
      <c:catAx>
        <c:axId val="1953122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3123296"/>
        <c:crosses val="autoZero"/>
        <c:auto val="1"/>
        <c:lblAlgn val="ctr"/>
        <c:lblOffset val="100"/>
        <c:noMultiLvlLbl val="0"/>
      </c:catAx>
      <c:valAx>
        <c:axId val="19531232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53122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46521138170873E-2"/>
          <c:y val="0.14328589500768552"/>
          <c:w val="0.94209816806825042"/>
          <c:h val="0.74128164044790623"/>
        </c:manualLayout>
      </c:layout>
      <c:lineChart>
        <c:grouping val="standard"/>
        <c:varyColors val="0"/>
        <c:ser>
          <c:idx val="0"/>
          <c:order val="0"/>
          <c:tx>
            <c:strRef>
              <c:f>'Fig 1 data'!$F$1</c:f>
              <c:strCache>
                <c:ptCount val="1"/>
                <c:pt idx="0">
                  <c:v>Per 100/k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'Fig 1 data'!$E$2:$E$15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strCache>
            </c:strRef>
          </c:cat>
          <c:val>
            <c:numRef>
              <c:f>'Fig 1 data'!$F$2:$F$15</c:f>
              <c:numCache>
                <c:formatCode>General</c:formatCode>
                <c:ptCount val="14"/>
                <c:pt idx="0">
                  <c:v>257.22714417119948</c:v>
                </c:pt>
                <c:pt idx="1">
                  <c:v>239.70044698322204</c:v>
                </c:pt>
                <c:pt idx="2">
                  <c:v>216.07513823631254</c:v>
                </c:pt>
                <c:pt idx="3">
                  <c:v>160.75209534999945</c:v>
                </c:pt>
                <c:pt idx="4">
                  <c:v>147.36990367485765</c:v>
                </c:pt>
                <c:pt idx="5">
                  <c:v>144.32770200966843</c:v>
                </c:pt>
                <c:pt idx="6">
                  <c:v>139.99975504956996</c:v>
                </c:pt>
                <c:pt idx="7">
                  <c:v>139.38155531925912</c:v>
                </c:pt>
                <c:pt idx="8">
                  <c:v>135.13443060544603</c:v>
                </c:pt>
                <c:pt idx="9">
                  <c:v>131.1626481901329</c:v>
                </c:pt>
                <c:pt idx="10">
                  <c:v>131.12600872387563</c:v>
                </c:pt>
                <c:pt idx="11">
                  <c:v>130.10712221452346</c:v>
                </c:pt>
                <c:pt idx="12">
                  <c:v>128.12347435176213</c:v>
                </c:pt>
                <c:pt idx="13">
                  <c:v>137.60718097066021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EF-4A0B-93F6-8D431E3B40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80000431"/>
        <c:axId val="1732937167"/>
      </c:lineChart>
      <c:catAx>
        <c:axId val="18800004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732937167"/>
        <c:crosses val="autoZero"/>
        <c:auto val="1"/>
        <c:lblAlgn val="ctr"/>
        <c:lblOffset val="100"/>
        <c:noMultiLvlLbl val="0"/>
      </c:catAx>
      <c:valAx>
        <c:axId val="17329371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8800004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n>
            <a:solidFill>
              <a:sysClr val="windowText" lastClr="000000"/>
            </a:solidFill>
          </a:ln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0.00845</cdr:x>
      <cdr:y>0.03234</cdr:y>
    </cdr:from>
    <cdr:to>
      <cdr:x>0.11392</cdr:x>
      <cdr:y>0.17765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BA04648-C005-44BB-94C6-139DEC58AB36}"/>
            </a:ext>
          </a:extLst>
        </cdr:cNvPr>
        <cdr:cNvSpPr txBox="1"/>
      </cdr:nvSpPr>
      <cdr:spPr>
        <a:xfrm xmlns:a="http://schemas.openxmlformats.org/drawingml/2006/main">
          <a:off x="73269" y="20352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 dirty="0"/>
        </a:p>
      </cdr:txBody>
    </cdr:sp>
  </cdr:relSizeAnchor>
  <cdr:relSizeAnchor xmlns:cdr="http://schemas.openxmlformats.org/drawingml/2006/chartDrawing">
    <cdr:from>
      <cdr:x>0.01337</cdr:x>
      <cdr:y>0.9599</cdr:y>
    </cdr:from>
    <cdr:to>
      <cdr:x>0.11884</cdr:x>
      <cdr:y>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94B392BE-2E6B-4E23-8270-4028D7B8A7E3}"/>
            </a:ext>
          </a:extLst>
        </cdr:cNvPr>
        <cdr:cNvSpPr txBox="1"/>
      </cdr:nvSpPr>
      <cdr:spPr>
        <a:xfrm xmlns:a="http://schemas.openxmlformats.org/drawingml/2006/main">
          <a:off x="115927" y="6040641"/>
          <a:ext cx="914400" cy="2523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/>
          <a:r>
            <a:rPr lang="en-US" sz="1200" b="0" dirty="0">
              <a:latin typeface="+mn-lt"/>
              <a:ea typeface="+mn-ea"/>
              <a:cs typeface="+mn-cs"/>
            </a:rPr>
            <a:t>Source: US Census, Business Formation Statistics </a:t>
          </a:r>
        </a:p>
      </cdr:txBody>
    </cdr:sp>
  </cdr:relSizeAnchor>
  <cdr:relSizeAnchor xmlns:cdr="http://schemas.openxmlformats.org/drawingml/2006/chartDrawing">
    <cdr:from>
      <cdr:x>0.89454</cdr:x>
      <cdr:y>0.49323</cdr:y>
    </cdr:from>
    <cdr:to>
      <cdr:x>1</cdr:x>
      <cdr:y>0.63854</cdr:y>
    </cdr:to>
    <cdr:sp macro="" textlink="">
      <cdr:nvSpPr>
        <cdr:cNvPr id="18" name="TextBox 1">
          <a:extLst xmlns:a="http://schemas.openxmlformats.org/drawingml/2006/main">
            <a:ext uri="{FF2B5EF4-FFF2-40B4-BE49-F238E27FC236}">
              <a16:creationId xmlns:a16="http://schemas.microsoft.com/office/drawing/2014/main" id="{EFFADF18-65FE-439C-9DA6-CFF617EC98D8}"/>
            </a:ext>
          </a:extLst>
        </cdr:cNvPr>
        <cdr:cNvSpPr txBox="1"/>
      </cdr:nvSpPr>
      <cdr:spPr>
        <a:xfrm xmlns:a="http://schemas.openxmlformats.org/drawingml/2006/main">
          <a:off x="7755792" y="310392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/>
            <a:t>-47%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0.00845</cdr:x>
      <cdr:y>0.03234</cdr:y>
    </cdr:from>
    <cdr:to>
      <cdr:x>0.11392</cdr:x>
      <cdr:y>0.17765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BA04648-C005-44BB-94C6-139DEC58AB36}"/>
            </a:ext>
          </a:extLst>
        </cdr:cNvPr>
        <cdr:cNvSpPr txBox="1"/>
      </cdr:nvSpPr>
      <cdr:spPr>
        <a:xfrm xmlns:a="http://schemas.openxmlformats.org/drawingml/2006/main">
          <a:off x="73269" y="20352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 dirty="0"/>
        </a:p>
      </cdr:txBody>
    </cdr:sp>
  </cdr:relSizeAnchor>
  <cdr:relSizeAnchor xmlns:cdr="http://schemas.openxmlformats.org/drawingml/2006/chartDrawing">
    <cdr:from>
      <cdr:x>0.01337</cdr:x>
      <cdr:y>0.9599</cdr:y>
    </cdr:from>
    <cdr:to>
      <cdr:x>0.11884</cdr:x>
      <cdr:y>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94B392BE-2E6B-4E23-8270-4028D7B8A7E3}"/>
            </a:ext>
          </a:extLst>
        </cdr:cNvPr>
        <cdr:cNvSpPr txBox="1"/>
      </cdr:nvSpPr>
      <cdr:spPr>
        <a:xfrm xmlns:a="http://schemas.openxmlformats.org/drawingml/2006/main">
          <a:off x="115927" y="6040641"/>
          <a:ext cx="914400" cy="2523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/>
          <a:r>
            <a:rPr lang="en-US" sz="1200" b="0" dirty="0">
              <a:latin typeface="+mn-lt"/>
              <a:ea typeface="+mn-ea"/>
              <a:cs typeface="+mn-cs"/>
            </a:rPr>
            <a:t>Source: US Census, Business Formation Statistics </a:t>
          </a:r>
        </a:p>
      </cdr:txBody>
    </cdr:sp>
  </cdr:relSizeAnchor>
  <cdr:relSizeAnchor xmlns:cdr="http://schemas.openxmlformats.org/drawingml/2006/chartDrawing">
    <cdr:from>
      <cdr:x>0.96535</cdr:x>
      <cdr:y>0.12899</cdr:y>
    </cdr:from>
    <cdr:to>
      <cdr:x>0.97962</cdr:x>
      <cdr:y>0.15776</cdr:y>
    </cdr:to>
    <cdr:sp macro="" textlink="">
      <cdr:nvSpPr>
        <cdr:cNvPr id="4" name="Star: 5 Points 3">
          <a:extLst xmlns:a="http://schemas.openxmlformats.org/drawingml/2006/main">
            <a:ext uri="{FF2B5EF4-FFF2-40B4-BE49-F238E27FC236}">
              <a16:creationId xmlns:a16="http://schemas.microsoft.com/office/drawing/2014/main" id="{FA51E160-D857-4E2D-8457-3DFDB075056D}"/>
            </a:ext>
          </a:extLst>
        </cdr:cNvPr>
        <cdr:cNvSpPr/>
      </cdr:nvSpPr>
      <cdr:spPr>
        <a:xfrm xmlns:a="http://schemas.openxmlformats.org/drawingml/2006/main">
          <a:off x="10951163" y="738427"/>
          <a:ext cx="161926" cy="164646"/>
        </a:xfrm>
        <a:prstGeom xmlns:a="http://schemas.openxmlformats.org/drawingml/2006/main" prst="star5">
          <a:avLst/>
        </a:prstGeom>
        <a:solidFill xmlns:a="http://schemas.openxmlformats.org/drawingml/2006/main">
          <a:schemeClr val="accent6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7C59B-66A2-48C8-AD01-A1DCEC00F71C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C4299-D7AE-4DC7-BC41-8E11D82F0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81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E8C1B-9D6E-4C88-A9EA-0291E4D28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B2064D-6636-43B3-8F2A-5F808CF01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C52E6-FE62-41D9-8A96-C0FAB01BC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DED89-0C69-4061-97E8-64B22FD2B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E9232-5FC7-40C0-A51B-33B04300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3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40904-877D-42EA-A3C9-BF47307F2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5F10CA-CB2B-4E7E-BF42-F5451F010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416A1-9744-4C8C-BF18-4E4FB29A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201B4-318A-4190-8B9A-4DA9BC40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26CB2-A193-40A5-AB5E-D1A10E58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63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6B63CF-FF28-4867-84E2-0FF7E05B11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FDDC1F-76D0-4FC1-BB61-3C57DEF8D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C0A2E-ABC8-419D-AD9A-75D92E8AD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68305-6727-4C44-BC16-A5CC3CEED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4AB3E-E6B2-43D9-8073-C2A54E1B6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26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ABC07-FE76-4FE3-80AD-296910B36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71E23-A471-4B28-A588-9AA630E65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8A6CA-0E59-4904-80A1-C3999E0A8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22CB3-3CEF-4D05-A823-A6872CEDB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B89C7-99DA-4A31-A414-C17E3C411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88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75F4F-7749-4A28-958F-2EA876972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9162-68FB-482F-83FD-831CED7D2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03061-E795-4D42-9036-A685223E1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5EE4A-4DD1-40BF-AC82-BADC25FE3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99580-7605-4F1A-9A57-E6AF13FA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2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410E-1390-49B7-8B0D-D42B0ABFA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FCD1E-FAB6-48AF-92DA-17C16D93B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6376-E9F9-4F36-A6B5-10F94D09F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8618E-1418-422B-BB06-71E8D1CA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87912-C767-4B64-86C0-0F2A6A478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BA9E3-0033-4B9D-B59D-92FC423F9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00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30238-E2A4-46B2-89B1-B4F3A5BA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26D3C-1AF4-4BF0-B679-5FAA510A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55AA3-6A16-45E3-AA8A-65DCD5E83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CEDF00-8638-4843-9B79-6FCF51AB75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4BB88-4197-49D1-AC29-37D84ED106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FD6A83-D9E6-4E15-BB31-6F1D4CB67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F6828C-A606-4EC0-A46F-095D8DCE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82ED9A-68AE-4732-9C3F-AD1903DDC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48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E513D-D558-4BF5-9AFB-8EC718021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46705C-29F9-40BB-95B8-2231C47D5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783706-D967-404B-89E8-5C46E8985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2D482-0013-4E38-86C7-A112F8CE0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41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D708ED-3122-44DD-97F9-9A0BAECEF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E2BC9-408A-47D2-AF66-AE4D26CCD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2A3EE-F863-4232-AC30-7C1398962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91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0D727-7CF5-4D7A-BC6A-F003894DD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EBDA0-C3FB-4A43-B28E-D69775E5E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E1C74-1DF8-4D2A-A8FA-3CDBDF729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20166-4E78-453A-B508-F30E18C33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B242A-85A1-4C92-A154-B3FD495F6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5176D-2250-4AD9-93C8-2949519F2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32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F22A3-6FA2-4EA9-8D71-A84CDB82A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3B8893-85DE-4F78-9D9C-5DA2FCAB85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66688-5CE5-44EC-B0E0-25219AA0A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A98E5-9BB2-4327-8856-76586FAE9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BFFC-C047-4782-AE6D-C4540EA996F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636F5-C641-4902-82EC-4836A01B7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774EE-A75C-4688-BEF0-2C6E3B061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46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0128D-30FF-4C50-A0CE-90E644788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74799-AC85-4898-83C3-5F10A3E8C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AB02D-1F1D-4769-A7FF-82888964CC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DBFFC-C047-4782-AE6D-C4540EA996F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CF231-5C64-452F-B52F-6AE97AA69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F9C3A-3144-43B5-B7E9-E02A254F1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1EA3C-E851-4E3B-BF73-806B62637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9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D2E301-26ED-4A70-BF29-D8B91578ECFB}"/>
              </a:ext>
            </a:extLst>
          </p:cNvPr>
          <p:cNvSpPr txBox="1"/>
          <p:nvPr/>
        </p:nvSpPr>
        <p:spPr>
          <a:xfrm>
            <a:off x="0" y="1524617"/>
            <a:ext cx="12192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b="1" kern="1800" cap="all" spc="70" dirty="0">
                <a:solidFill>
                  <a:schemeClr val="bg2">
                    <a:lumMod val="10000"/>
                  </a:schemeClr>
                </a:solidFill>
                <a:effectLst/>
                <a:latin typeface="canada-type-gibson"/>
              </a:rPr>
              <a:t>Infrastructure for Equitable Economic Growth</a:t>
            </a:r>
            <a:endParaRPr lang="en-US" sz="3800" b="0" i="0" kern="1800" cap="all" spc="70" dirty="0">
              <a:solidFill>
                <a:schemeClr val="bg2">
                  <a:lumMod val="10000"/>
                </a:schemeClr>
              </a:solidFill>
              <a:effectLst/>
              <a:latin typeface="merriweathe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07C49F-C9F4-4461-A21B-4B8FFEFD255D}"/>
              </a:ext>
            </a:extLst>
          </p:cNvPr>
          <p:cNvSpPr txBox="1"/>
          <p:nvPr/>
        </p:nvSpPr>
        <p:spPr>
          <a:xfrm>
            <a:off x="7003067" y="5952404"/>
            <a:ext cx="5087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Nineth Annual Gateway Cities Innovation Institute Awards &amp; Summit</a:t>
            </a:r>
          </a:p>
          <a:p>
            <a:pPr algn="r"/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September 30, 2021</a:t>
            </a:r>
          </a:p>
        </p:txBody>
      </p:sp>
      <p:pic>
        <p:nvPicPr>
          <p:cNvPr id="1026" name="Picture 2" descr="Gateway Cities Innovation Institute - MassINC">
            <a:extLst>
              <a:ext uri="{FF2B5EF4-FFF2-40B4-BE49-F238E27FC236}">
                <a16:creationId xmlns:a16="http://schemas.microsoft.com/office/drawing/2014/main" id="{C9B23F82-780B-4C1F-927F-56D7C82C6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0139"/>
            <a:ext cx="3333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D38F531-89BA-4AC3-BAD0-2A03C57A9DF6}"/>
              </a:ext>
            </a:extLst>
          </p:cNvPr>
          <p:cNvGrpSpPr/>
          <p:nvPr/>
        </p:nvGrpSpPr>
        <p:grpSpPr>
          <a:xfrm>
            <a:off x="4360989" y="2476780"/>
            <a:ext cx="3673439" cy="2990291"/>
            <a:chOff x="3662583" y="1863526"/>
            <a:chExt cx="3673439" cy="29902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BCE776-C72C-4A5E-A7BA-1006334CB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545" t="16205" r="36027" b="44072"/>
            <a:stretch/>
          </p:blipFill>
          <p:spPr>
            <a:xfrm>
              <a:off x="3662583" y="1863526"/>
              <a:ext cx="1898248" cy="130794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D78C2F2-A87D-41B4-9D62-B8D00105E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1311"/>
            <a:stretch/>
          </p:blipFill>
          <p:spPr>
            <a:xfrm>
              <a:off x="5586913" y="1863527"/>
              <a:ext cx="1749109" cy="130794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3683AE-F3EA-47CC-94A1-429BC6DC6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9141" y="3193691"/>
              <a:ext cx="1881690" cy="166012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4F1805B-B58B-4189-AA21-DC18ADC09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5492"/>
            <a:stretch/>
          </p:blipFill>
          <p:spPr>
            <a:xfrm>
              <a:off x="5586913" y="3193691"/>
              <a:ext cx="1749109" cy="16601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25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EFDCEF-7FFD-441B-AF88-7E24572ECCEC}"/>
              </a:ext>
            </a:extLst>
          </p:cNvPr>
          <p:cNvSpPr txBox="1"/>
          <p:nvPr/>
        </p:nvSpPr>
        <p:spPr>
          <a:xfrm>
            <a:off x="520609" y="752888"/>
            <a:ext cx="11235962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800" b="1" dirty="0"/>
              <a:t>Number of </a:t>
            </a:r>
            <a:r>
              <a:rPr lang="en-US" dirty="0"/>
              <a:t>S</a:t>
            </a:r>
            <a:r>
              <a:rPr lang="en-US" sz="1800" b="1" dirty="0"/>
              <a:t>tate-Designated Minority-Owned Businesses in Gateway Cities by Sector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733BA8F-46CF-4788-A60E-8451BBB9DB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713472"/>
              </p:ext>
            </p:extLst>
          </p:nvPr>
        </p:nvGraphicFramePr>
        <p:xfrm>
          <a:off x="520609" y="1375954"/>
          <a:ext cx="11235962" cy="5115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1">
            <a:extLst>
              <a:ext uri="{FF2B5EF4-FFF2-40B4-BE49-F238E27FC236}">
                <a16:creationId xmlns:a16="http://schemas.microsoft.com/office/drawing/2014/main" id="{62CB6EA0-5FC1-4A58-B994-4FCBC33AE7BD}"/>
              </a:ext>
            </a:extLst>
          </p:cNvPr>
          <p:cNvSpPr txBox="1"/>
          <p:nvPr/>
        </p:nvSpPr>
        <p:spPr>
          <a:xfrm>
            <a:off x="672393" y="6473789"/>
            <a:ext cx="1196481" cy="229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200" b="0" dirty="0">
                <a:latin typeface="+mn-lt"/>
                <a:ea typeface="+mn-ea"/>
                <a:cs typeface="+mn-cs"/>
              </a:rPr>
              <a:t>Source: Analysis of data from Massachusetts Supplier Diversity Office</a:t>
            </a:r>
          </a:p>
        </p:txBody>
      </p:sp>
    </p:spTree>
    <p:extLst>
      <p:ext uri="{BB962C8B-B14F-4D97-AF65-F5344CB8AC3E}">
        <p14:creationId xmlns:p14="http://schemas.microsoft.com/office/powerpoint/2010/main" val="1020799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6E51E86-EAAF-4B34-B96A-D07A6C275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938282"/>
              </p:ext>
            </p:extLst>
          </p:nvPr>
        </p:nvGraphicFramePr>
        <p:xfrm>
          <a:off x="579937" y="724613"/>
          <a:ext cx="11344275" cy="572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82C931D-26F6-459E-87F5-F9F7A85120AF}"/>
              </a:ext>
            </a:extLst>
          </p:cNvPr>
          <p:cNvSpPr txBox="1"/>
          <p:nvPr/>
        </p:nvSpPr>
        <p:spPr>
          <a:xfrm>
            <a:off x="380999" y="539947"/>
            <a:ext cx="9077325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Annual Number of New Companies in Massachusetts with Employees</a:t>
            </a:r>
            <a:r>
              <a:rPr lang="en-US" b="1" baseline="0" dirty="0">
                <a:solidFill>
                  <a:schemeClr val="bg1"/>
                </a:solidFill>
              </a:rPr>
              <a:t> per 100,000 residents 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CB52AC-EA2B-40F5-9CB0-ECE461E35152}"/>
              </a:ext>
            </a:extLst>
          </p:cNvPr>
          <p:cNvCxnSpPr>
            <a:cxnSpLocks/>
          </p:cNvCxnSpPr>
          <p:nvPr/>
        </p:nvCxnSpPr>
        <p:spPr>
          <a:xfrm flipV="1">
            <a:off x="11294201" y="1463040"/>
            <a:ext cx="317862" cy="2378257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182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4CA508-6120-4489-A5F0-152387F9D662}"/>
              </a:ext>
            </a:extLst>
          </p:cNvPr>
          <p:cNvSpPr txBox="1"/>
          <p:nvPr/>
        </p:nvSpPr>
        <p:spPr>
          <a:xfrm>
            <a:off x="0" y="3105834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u="none" strike="noStrike" baseline="0" dirty="0">
                <a:solidFill>
                  <a:srgbClr val="002060"/>
                </a:solidFill>
                <a:latin typeface="Hydra Text"/>
              </a:rPr>
              <a:t>#1. Declining levels of entrepreneurship</a:t>
            </a:r>
            <a:r>
              <a:rPr lang="en-US" sz="4000" b="1" i="0" u="none" strike="noStrike" dirty="0">
                <a:solidFill>
                  <a:srgbClr val="002060"/>
                </a:solidFill>
                <a:latin typeface="Hydra Text"/>
              </a:rPr>
              <a:t> </a:t>
            </a:r>
          </a:p>
          <a:p>
            <a:pPr algn="ctr"/>
            <a:r>
              <a:rPr lang="en-US" sz="4000" b="1" i="0" u="none" strike="noStrike" baseline="0" dirty="0">
                <a:solidFill>
                  <a:srgbClr val="002060"/>
                </a:solidFill>
                <a:latin typeface="Hydra Text"/>
              </a:rPr>
              <a:t>present strong headwinds for</a:t>
            </a:r>
            <a:br>
              <a:rPr lang="en-US" sz="4000" b="1" i="0" u="none" strike="noStrike" baseline="0" dirty="0">
                <a:solidFill>
                  <a:srgbClr val="002060"/>
                </a:solidFill>
                <a:latin typeface="Hydra Text"/>
              </a:rPr>
            </a:br>
            <a:r>
              <a:rPr lang="en-US" sz="4000" b="1" i="0" u="none" strike="noStrike" baseline="0" dirty="0">
                <a:solidFill>
                  <a:srgbClr val="002060"/>
                </a:solidFill>
                <a:latin typeface="Hydra Text"/>
              </a:rPr>
              <a:t>regional economic development. 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25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6E51E86-EAAF-4B34-B96A-D07A6C275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050997"/>
              </p:ext>
            </p:extLst>
          </p:nvPr>
        </p:nvGraphicFramePr>
        <p:xfrm>
          <a:off x="579937" y="724613"/>
          <a:ext cx="11344275" cy="572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82C931D-26F6-459E-87F5-F9F7A85120AF}"/>
              </a:ext>
            </a:extLst>
          </p:cNvPr>
          <p:cNvSpPr txBox="1"/>
          <p:nvPr/>
        </p:nvSpPr>
        <p:spPr>
          <a:xfrm>
            <a:off x="380999" y="539947"/>
            <a:ext cx="9077325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Annual Number of New Companies in Massachusetts with Employees</a:t>
            </a:r>
            <a:r>
              <a:rPr lang="en-US" b="1" baseline="0" dirty="0">
                <a:solidFill>
                  <a:schemeClr val="bg1"/>
                </a:solidFill>
              </a:rPr>
              <a:t> per 100,000 residents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91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4CA508-6120-4489-A5F0-152387F9D662}"/>
              </a:ext>
            </a:extLst>
          </p:cNvPr>
          <p:cNvSpPr txBox="1"/>
          <p:nvPr/>
        </p:nvSpPr>
        <p:spPr>
          <a:xfrm>
            <a:off x="0" y="3105834"/>
            <a:ext cx="12192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  <a:t>#2. Entrepreneurs of color are increasingly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  <a:t>starting new companies, but they remain dramatically underrepresented in the Massachusetts economy.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17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82C931D-26F6-459E-87F5-F9F7A85120AF}"/>
              </a:ext>
            </a:extLst>
          </p:cNvPr>
          <p:cNvSpPr txBox="1"/>
          <p:nvPr/>
        </p:nvSpPr>
        <p:spPr>
          <a:xfrm>
            <a:off x="672393" y="706023"/>
            <a:ext cx="8709732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Growth in Massachusetts workers self-employed in incorporated businesses, 2010 - 2018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02279852-F0DE-4016-ABEC-3CCC74F68F98}"/>
              </a:ext>
            </a:extLst>
          </p:cNvPr>
          <p:cNvSpPr txBox="1"/>
          <p:nvPr/>
        </p:nvSpPr>
        <p:spPr>
          <a:xfrm>
            <a:off x="672393" y="6252755"/>
            <a:ext cx="1196481" cy="229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200" b="0" dirty="0">
                <a:latin typeface="+mn-lt"/>
                <a:ea typeface="+mn-ea"/>
                <a:cs typeface="+mn-cs"/>
              </a:rPr>
              <a:t>Source: Analysis of IPUMS-USA, ACS PUMS, five-year samples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7A45FA0-9E56-4004-B7FB-93B45AE8A6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827420"/>
              </p:ext>
            </p:extLst>
          </p:nvPr>
        </p:nvGraphicFramePr>
        <p:xfrm>
          <a:off x="766352" y="1075355"/>
          <a:ext cx="10659296" cy="517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1773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58592E7-CD8B-48C8-945C-1035B6FEC4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6635303"/>
              </p:ext>
            </p:extLst>
          </p:nvPr>
        </p:nvGraphicFramePr>
        <p:xfrm>
          <a:off x="672393" y="1236889"/>
          <a:ext cx="10395657" cy="5534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82C931D-26F6-459E-87F5-F9F7A85120AF}"/>
              </a:ext>
            </a:extLst>
          </p:cNvPr>
          <p:cNvSpPr txBox="1"/>
          <p:nvPr/>
        </p:nvSpPr>
        <p:spPr>
          <a:xfrm>
            <a:off x="672393" y="706023"/>
            <a:ext cx="8709732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Share of Massachusetts workers self-employed in incorporated businesses, 2010 and 2018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02279852-F0DE-4016-ABEC-3CCC74F68F98}"/>
              </a:ext>
            </a:extLst>
          </p:cNvPr>
          <p:cNvSpPr txBox="1"/>
          <p:nvPr/>
        </p:nvSpPr>
        <p:spPr>
          <a:xfrm>
            <a:off x="672393" y="6473789"/>
            <a:ext cx="1196481" cy="229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200" b="0" dirty="0">
                <a:latin typeface="+mn-lt"/>
                <a:ea typeface="+mn-ea"/>
                <a:cs typeface="+mn-cs"/>
              </a:rPr>
              <a:t>Source: Analysis of IPUMS-USA, ACS PUMS, five-year samples</a:t>
            </a:r>
          </a:p>
        </p:txBody>
      </p:sp>
    </p:spTree>
    <p:extLst>
      <p:ext uri="{BB962C8B-B14F-4D97-AF65-F5344CB8AC3E}">
        <p14:creationId xmlns:p14="http://schemas.microsoft.com/office/powerpoint/2010/main" val="1139870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4CA508-6120-4489-A5F0-152387F9D662}"/>
              </a:ext>
            </a:extLst>
          </p:cNvPr>
          <p:cNvSpPr txBox="1"/>
          <p:nvPr/>
        </p:nvSpPr>
        <p:spPr>
          <a:xfrm>
            <a:off x="0" y="3105834"/>
            <a:ext cx="12192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  <a:t>#3. Entrepreneurs of color 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dra Text"/>
                <a:ea typeface="+mn-ea"/>
                <a:cs typeface="+mn-cs"/>
              </a:rPr>
              <a:t>underrepresented in Gateway Cities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dra Tex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dra Tex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530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EFDCEF-7FFD-441B-AF88-7E24572ECCEC}"/>
              </a:ext>
            </a:extLst>
          </p:cNvPr>
          <p:cNvSpPr txBox="1"/>
          <p:nvPr/>
        </p:nvSpPr>
        <p:spPr>
          <a:xfrm>
            <a:off x="546734" y="591368"/>
            <a:ext cx="11235962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800" b="1" dirty="0"/>
              <a:t>Share of Massachusetts businesses and minority-owned businesses in Gateway Cities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E93FCBA-C41A-48F8-838E-D5183901D3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745268"/>
              </p:ext>
            </p:extLst>
          </p:nvPr>
        </p:nvGraphicFramePr>
        <p:xfrm>
          <a:off x="1760328" y="960700"/>
          <a:ext cx="8671344" cy="561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">
            <a:extLst>
              <a:ext uri="{FF2B5EF4-FFF2-40B4-BE49-F238E27FC236}">
                <a16:creationId xmlns:a16="http://schemas.microsoft.com/office/drawing/2014/main" id="{CAF33D82-03DA-41B7-946E-622FB17FF7C8}"/>
              </a:ext>
            </a:extLst>
          </p:cNvPr>
          <p:cNvSpPr txBox="1"/>
          <p:nvPr/>
        </p:nvSpPr>
        <p:spPr>
          <a:xfrm>
            <a:off x="672393" y="6473789"/>
            <a:ext cx="1196481" cy="229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200" b="0" dirty="0">
                <a:latin typeface="+mn-lt"/>
                <a:ea typeface="+mn-ea"/>
                <a:cs typeface="+mn-cs"/>
              </a:rPr>
              <a:t>Source: Analysis of data from Massachusetts Supplier Diversity Office</a:t>
            </a:r>
          </a:p>
        </p:txBody>
      </p:sp>
    </p:spTree>
    <p:extLst>
      <p:ext uri="{BB962C8B-B14F-4D97-AF65-F5344CB8AC3E}">
        <p14:creationId xmlns:p14="http://schemas.microsoft.com/office/powerpoint/2010/main" val="3294992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EFDCEF-7FFD-441B-AF88-7E24572ECCEC}"/>
              </a:ext>
            </a:extLst>
          </p:cNvPr>
          <p:cNvSpPr txBox="1"/>
          <p:nvPr/>
        </p:nvSpPr>
        <p:spPr>
          <a:xfrm>
            <a:off x="546734" y="591368"/>
            <a:ext cx="11235962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800" b="1" dirty="0"/>
              <a:t>Share of Massachusetts businesses, minority-owned businesses, and People of Color in Gateway Cities</a:t>
            </a:r>
            <a:endParaRPr lang="en-US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AF33D82-03DA-41B7-946E-622FB17FF7C8}"/>
              </a:ext>
            </a:extLst>
          </p:cNvPr>
          <p:cNvSpPr txBox="1"/>
          <p:nvPr/>
        </p:nvSpPr>
        <p:spPr>
          <a:xfrm>
            <a:off x="672393" y="6473789"/>
            <a:ext cx="1196481" cy="229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200" b="0" dirty="0">
                <a:latin typeface="+mn-lt"/>
                <a:ea typeface="+mn-ea"/>
                <a:cs typeface="+mn-cs"/>
              </a:rPr>
              <a:t>Source: Analysis of data from Massachusetts Supplier Diversity Office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E98E84F-95B3-4887-9E33-B72E407A80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371045"/>
              </p:ext>
            </p:extLst>
          </p:nvPr>
        </p:nvGraphicFramePr>
        <p:xfrm>
          <a:off x="546734" y="960700"/>
          <a:ext cx="11235962" cy="560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38371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469D3583C8CA4C9B47E4955851D681" ma:contentTypeVersion="11" ma:contentTypeDescription="Create a new document." ma:contentTypeScope="" ma:versionID="cb7ee2f5c35a7ed8943d2afdf7c822cb">
  <xsd:schema xmlns:xsd="http://www.w3.org/2001/XMLSchema" xmlns:xs="http://www.w3.org/2001/XMLSchema" xmlns:p="http://schemas.microsoft.com/office/2006/metadata/properties" xmlns:ns2="ac58f95b-d7f0-4395-82b0-1a765e6366cc" xmlns:ns3="de5bd894-3ed4-452f-9059-443805aeec4d" targetNamespace="http://schemas.microsoft.com/office/2006/metadata/properties" ma:root="true" ma:fieldsID="a3042a128f29d33923d8bfa287b35b8f" ns2:_="" ns3:_="">
    <xsd:import namespace="ac58f95b-d7f0-4395-82b0-1a765e6366cc"/>
    <xsd:import namespace="de5bd894-3ed4-452f-9059-443805aeec4d"/>
    <xsd:element name="properties">
      <xsd:complexType>
        <xsd:sequence>
          <xsd:element name="documentManagement">
            <xsd:complexType>
              <xsd:all>
                <xsd:element ref="ns2:SharedWithDetails" minOccurs="0"/>
                <xsd:element ref="ns2:SharedWithUsers" minOccurs="0"/>
                <xsd:element ref="ns3:MediaServiceMetadata" minOccurs="0"/>
                <xsd:element ref="ns3:MediaServiceFastMetadata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58f95b-d7f0-4395-82b0-1a765e6366cc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bd894-3ed4-452f-9059-443805aeec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50F0D8-25B8-4EBD-A658-4C4534E0F113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de5bd894-3ed4-452f-9059-443805aeec4d"/>
    <ds:schemaRef ds:uri="http://purl.org/dc/terms/"/>
    <ds:schemaRef ds:uri="http://schemas.microsoft.com/office/infopath/2007/PartnerControls"/>
    <ds:schemaRef ds:uri="ac58f95b-d7f0-4395-82b0-1a765e6366cc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19052C3-B873-4539-B4C6-9BEB5F1403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341AD8-1698-4FC5-8A1E-5F49364071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58f95b-d7f0-4395-82b0-1a765e6366cc"/>
    <ds:schemaRef ds:uri="de5bd894-3ed4-452f-9059-443805aeec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5861</TotalTime>
  <Words>223</Words>
  <Application>Microsoft Office PowerPoint</Application>
  <PresentationFormat>Widescreen</PresentationFormat>
  <Paragraphs>27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canada-type-gibson</vt:lpstr>
      <vt:lpstr>Hydra Text</vt:lpstr>
      <vt:lpstr>merriweather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 Forman</dc:creator>
  <cp:lastModifiedBy>Benjamin Forman</cp:lastModifiedBy>
  <cp:revision>23</cp:revision>
  <dcterms:created xsi:type="dcterms:W3CDTF">2021-03-22T22:46:30Z</dcterms:created>
  <dcterms:modified xsi:type="dcterms:W3CDTF">2021-09-29T14:05:44Z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0x010100CC469D3583C8CA4C9B47E4955851D681</vt:lpwstr>
  </property>
</Properties>
</file>