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ED4C75-AA13-4C49-83B3-22FEB6B8DD35}">
  <a:tblStyle styleId="{36ED4C75-AA13-4C49-83B3-22FEB6B8DD3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gf90b38b71d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 name="Google Shape;23;gf90b38b71d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 name="Google Shape;24;gf90b38b71d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9f533b61d_1_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9f533b61d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fad517dfe2_0_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fad517dfe2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1100"/>
              <a:buFont typeface="Arial"/>
              <a:buNone/>
            </a:pPr>
            <a:r>
              <a:rPr b="1" lang="en" sz="1400">
                <a:solidFill>
                  <a:schemeClr val="dk1"/>
                </a:solidFill>
              </a:rPr>
              <a:t>To delete: original thinking: </a:t>
            </a:r>
            <a:endParaRPr b="1" sz="1400">
              <a:solidFill>
                <a:schemeClr val="dk1"/>
              </a:solidFill>
            </a:endParaRPr>
          </a:p>
          <a:p>
            <a:pPr indent="-317500" lvl="0" marL="457200" rtl="0" algn="l">
              <a:lnSpc>
                <a:spcPct val="110000"/>
              </a:lnSpc>
              <a:spcBef>
                <a:spcPts val="0"/>
              </a:spcBef>
              <a:spcAft>
                <a:spcPts val="0"/>
              </a:spcAft>
              <a:buClr>
                <a:srgbClr val="656565"/>
              </a:buClr>
              <a:buSzPts val="1400"/>
              <a:buAutoNum type="arabicParenR"/>
            </a:pPr>
            <a:r>
              <a:rPr b="1" lang="en" sz="1400">
                <a:solidFill>
                  <a:schemeClr val="dk1"/>
                </a:solidFill>
              </a:rPr>
              <a:t>Collective impact</a:t>
            </a:r>
            <a:r>
              <a:rPr lang="en" sz="1400">
                <a:solidFill>
                  <a:schemeClr val="dk1"/>
                </a:solidFill>
              </a:rPr>
              <a:t>: An authentic, diverse, and large-scale </a:t>
            </a:r>
            <a:r>
              <a:rPr b="1" lang="en" sz="1400">
                <a:solidFill>
                  <a:srgbClr val="0099B9"/>
                </a:solidFill>
              </a:rPr>
              <a:t>coalition </a:t>
            </a:r>
            <a:r>
              <a:rPr lang="en" sz="1400">
                <a:solidFill>
                  <a:schemeClr val="dk1"/>
                </a:solidFill>
              </a:rPr>
              <a:t>of Early College supporters, united behind a </a:t>
            </a:r>
            <a:r>
              <a:rPr b="1" lang="en" sz="1400">
                <a:solidFill>
                  <a:srgbClr val="0095AD"/>
                </a:solidFill>
              </a:rPr>
              <a:t>bold and meaningful goal</a:t>
            </a:r>
            <a:r>
              <a:rPr lang="en" sz="1400">
                <a:solidFill>
                  <a:schemeClr val="dk1"/>
                </a:solidFill>
              </a:rPr>
              <a:t>, can, through collective impact, </a:t>
            </a:r>
            <a:r>
              <a:rPr lang="en" sz="1400">
                <a:solidFill>
                  <a:schemeClr val="dk1"/>
                </a:solidFill>
              </a:rPr>
              <a:t>inspire</a:t>
            </a:r>
            <a:r>
              <a:rPr lang="en" sz="1400">
                <a:solidFill>
                  <a:schemeClr val="dk1"/>
                </a:solidFill>
              </a:rPr>
              <a:t> the shared </a:t>
            </a:r>
            <a:r>
              <a:rPr lang="en" sz="1400">
                <a:solidFill>
                  <a:schemeClr val="dk1"/>
                </a:solidFill>
              </a:rPr>
              <a:t>ownership</a:t>
            </a:r>
            <a:r>
              <a:rPr lang="en" sz="1400">
                <a:solidFill>
                  <a:schemeClr val="dk1"/>
                </a:solidFill>
              </a:rPr>
              <a:t> and individual actions necessary across </a:t>
            </a:r>
            <a:r>
              <a:rPr lang="en" sz="1400">
                <a:solidFill>
                  <a:schemeClr val="dk1"/>
                </a:solidFill>
              </a:rPr>
              <a:t>K12 and higher education silos</a:t>
            </a:r>
            <a:r>
              <a:rPr lang="en" sz="1400">
                <a:solidFill>
                  <a:schemeClr val="dk1"/>
                </a:solidFill>
              </a:rPr>
              <a:t> to significantly expand Early College and reduce college success equity gaps. And in fact, given the unique cross-sector aspects of Early College, substantive change won’t be possible without it.  </a:t>
            </a:r>
            <a:r>
              <a:rPr i="1" lang="en" sz="1400">
                <a:solidFill>
                  <a:schemeClr val="dk1"/>
                </a:solidFill>
              </a:rPr>
              <a:t>&lt;Note from CG: Feels like this leaves out philanthropy, nonprofits, local government, and business&gt;</a:t>
            </a:r>
            <a:endParaRPr i="1" sz="1400">
              <a:solidFill>
                <a:schemeClr val="dk1"/>
              </a:solidFill>
            </a:endParaRPr>
          </a:p>
          <a:p>
            <a:pPr indent="-317500" lvl="0" marL="457200" rtl="0" algn="l">
              <a:lnSpc>
                <a:spcPct val="110000"/>
              </a:lnSpc>
              <a:spcBef>
                <a:spcPts val="0"/>
              </a:spcBef>
              <a:spcAft>
                <a:spcPts val="0"/>
              </a:spcAft>
              <a:buClr>
                <a:srgbClr val="656565"/>
              </a:buClr>
              <a:buSzPts val="1400"/>
              <a:buAutoNum type="arabicParenR"/>
            </a:pPr>
            <a:r>
              <a:rPr b="1" lang="en" sz="1400">
                <a:solidFill>
                  <a:schemeClr val="dk1"/>
                </a:solidFill>
              </a:rPr>
              <a:t>Quality support</a:t>
            </a:r>
            <a:r>
              <a:rPr lang="en" sz="1400">
                <a:solidFill>
                  <a:schemeClr val="dk1"/>
                </a:solidFill>
              </a:rPr>
              <a:t>: While Early College models can vary, there are critical elements for </a:t>
            </a:r>
            <a:r>
              <a:rPr b="1" lang="en" sz="1400">
                <a:solidFill>
                  <a:srgbClr val="0096AE"/>
                </a:solidFill>
              </a:rPr>
              <a:t>quality</a:t>
            </a:r>
            <a:r>
              <a:rPr lang="en" sz="1400">
                <a:solidFill>
                  <a:schemeClr val="dk1"/>
                </a:solidFill>
              </a:rPr>
              <a:t>. A trained and sufficiently sized set of </a:t>
            </a:r>
            <a:r>
              <a:rPr b="1" lang="en" sz="1400">
                <a:solidFill>
                  <a:srgbClr val="0096AE"/>
                </a:solidFill>
              </a:rPr>
              <a:t>technical assistance</a:t>
            </a:r>
            <a:r>
              <a:rPr lang="en" sz="1400">
                <a:solidFill>
                  <a:schemeClr val="dk1"/>
                </a:solidFill>
              </a:rPr>
              <a:t> providers and resource library can ensure quality in programming along with growth.</a:t>
            </a:r>
            <a:endParaRPr sz="1400">
              <a:solidFill>
                <a:schemeClr val="dk1"/>
              </a:solidFill>
            </a:endParaRPr>
          </a:p>
          <a:p>
            <a:pPr indent="-317500" lvl="0" marL="457200" rtl="0" algn="l">
              <a:lnSpc>
                <a:spcPct val="110000"/>
              </a:lnSpc>
              <a:spcBef>
                <a:spcPts val="0"/>
              </a:spcBef>
              <a:spcAft>
                <a:spcPts val="0"/>
              </a:spcAft>
              <a:buClr>
                <a:schemeClr val="dk1"/>
              </a:buClr>
              <a:buSzPts val="1400"/>
              <a:buAutoNum type="arabicParenR"/>
            </a:pPr>
            <a:r>
              <a:rPr b="1" lang="en" sz="1400">
                <a:solidFill>
                  <a:schemeClr val="dk1"/>
                </a:solidFill>
              </a:rPr>
              <a:t>Policy conditions</a:t>
            </a:r>
            <a:r>
              <a:rPr lang="en" sz="1400">
                <a:solidFill>
                  <a:schemeClr val="dk1"/>
                </a:solidFill>
              </a:rPr>
              <a:t>: The Early College </a:t>
            </a:r>
            <a:r>
              <a:rPr b="1" lang="en" sz="1400">
                <a:solidFill>
                  <a:srgbClr val="0095AD"/>
                </a:solidFill>
              </a:rPr>
              <a:t>funding and policy conditions </a:t>
            </a:r>
            <a:r>
              <a:rPr lang="en" sz="1400">
                <a:solidFill>
                  <a:schemeClr val="dk1"/>
                </a:solidFill>
              </a:rPr>
              <a:t>in MA are currently sufficient </a:t>
            </a:r>
            <a:r>
              <a:rPr lang="en" sz="1400">
                <a:solidFill>
                  <a:schemeClr val="dk1"/>
                </a:solidFill>
              </a:rPr>
              <a:t>for a pilot</a:t>
            </a:r>
            <a:r>
              <a:rPr lang="en" sz="1400">
                <a:solidFill>
                  <a:schemeClr val="dk1"/>
                </a:solidFill>
              </a:rPr>
              <a:t> but will need to evolve to support significant scale. </a:t>
            </a:r>
            <a:endParaRPr sz="1400">
              <a:solidFill>
                <a:schemeClr val="dk1"/>
              </a:solidFill>
            </a:endParaRPr>
          </a:p>
          <a:p>
            <a:pPr indent="0" lvl="0" marL="0" rtl="0" algn="l">
              <a:lnSpc>
                <a:spcPct val="100000"/>
              </a:lnSpc>
              <a:spcBef>
                <a:spcPts val="0"/>
              </a:spcBef>
              <a:spcAft>
                <a:spcPts val="0"/>
              </a:spcAft>
              <a:buSzPts val="1400"/>
              <a:buNone/>
            </a:pPr>
            <a:r>
              <a:t/>
            </a:r>
            <a:endParaRPr/>
          </a:p>
        </p:txBody>
      </p:sp>
      <p:sp>
        <p:nvSpPr>
          <p:cNvPr id="131" name="Google Shape;131;gfad517dfe2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f9f533b61d_0_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f9f533b61d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f9f533b61d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9f533b61d_1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f9f533b61d_1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f9f533b61d_1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f90b38b71d_0_54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f90b38b71d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90b38b71d_0_58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90b38b71d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90b38b71d_0_59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f90b38b71d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9419ab852_0_2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f9419ab85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gf9f533b61d_0_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 name="Google Shape;31;gf9f533b61d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 name="Google Shape;32;gf9f533b61d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f9f533b61d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f9f533b61d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 name="Google Shape;39;gf9f533b61d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f9f533b61d_0_60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gf9f533b61d_0_6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Clr>
                <a:schemeClr val="dk1"/>
              </a:buClr>
              <a:buSzPts val="1800"/>
              <a:buChar char="●"/>
            </a:pPr>
            <a:r>
              <a:rPr b="1" lang="en" sz="1800">
                <a:solidFill>
                  <a:schemeClr val="dk1"/>
                </a:solidFill>
              </a:rPr>
              <a:t>College enrollment and persistence</a:t>
            </a:r>
            <a:r>
              <a:rPr lang="en" sz="1800">
                <a:solidFill>
                  <a:schemeClr val="dk1"/>
                </a:solidFill>
              </a:rPr>
              <a:t>: Though the MA Early College initiative is young and operating in a pandemic, early outcomes in the two most powerful predictors of college completion are promising:</a:t>
            </a:r>
            <a:endParaRPr sz="1800">
              <a:solidFill>
                <a:schemeClr val="dk1"/>
              </a:solidFill>
            </a:endParaRPr>
          </a:p>
          <a:p>
            <a:pPr indent="-342900" lvl="1" marL="914400" rtl="0" algn="l">
              <a:spcBef>
                <a:spcPts val="0"/>
              </a:spcBef>
              <a:spcAft>
                <a:spcPts val="0"/>
              </a:spcAft>
              <a:buClr>
                <a:schemeClr val="dk1"/>
              </a:buClr>
              <a:buSzPts val="1800"/>
              <a:buChar char="○"/>
            </a:pPr>
            <a:r>
              <a:rPr lang="en" sz="1800" u="sng">
                <a:solidFill>
                  <a:schemeClr val="dk1"/>
                </a:solidFill>
              </a:rPr>
              <a:t>Class of 2019</a:t>
            </a:r>
            <a:r>
              <a:rPr lang="en" sz="1800">
                <a:solidFill>
                  <a:schemeClr val="dk1"/>
                </a:solidFill>
              </a:rPr>
              <a:t>: 76% of Early College students went to college within 6 months of high school graduation, and 58% persisted into their 2nd semester (relative to school peers at 55% and 38%, respectively) </a:t>
            </a:r>
            <a:endParaRPr sz="1800">
              <a:solidFill>
                <a:schemeClr val="dk1"/>
              </a:solidFill>
            </a:endParaRPr>
          </a:p>
          <a:p>
            <a:pPr indent="-342900" lvl="1" marL="914400" rtl="0" algn="l">
              <a:spcBef>
                <a:spcPts val="0"/>
              </a:spcBef>
              <a:spcAft>
                <a:spcPts val="0"/>
              </a:spcAft>
              <a:buClr>
                <a:schemeClr val="dk1"/>
              </a:buClr>
              <a:buSzPts val="1800"/>
              <a:buChar char="○"/>
            </a:pPr>
            <a:r>
              <a:rPr lang="en" sz="1800" u="sng">
                <a:solidFill>
                  <a:schemeClr val="dk1"/>
                </a:solidFill>
              </a:rPr>
              <a:t>Class of 2020</a:t>
            </a:r>
            <a:r>
              <a:rPr lang="en" sz="1800">
                <a:solidFill>
                  <a:schemeClr val="dk1"/>
                </a:solidFill>
              </a:rPr>
              <a:t>: 63% of Early College students went to college within 6 months of high school graduation relative to 43% of school peers (both groups seem to be affected by the pandemic); persistence data is not yet available </a:t>
            </a:r>
            <a:endParaRPr sz="1800">
              <a:solidFill>
                <a:schemeClr val="dk1"/>
              </a:solidFill>
            </a:endParaRPr>
          </a:p>
          <a:p>
            <a:pPr indent="-342900" lvl="1" marL="914400" rtl="0" algn="l">
              <a:spcBef>
                <a:spcPts val="0"/>
              </a:spcBef>
              <a:spcAft>
                <a:spcPts val="0"/>
              </a:spcAft>
              <a:buClr>
                <a:schemeClr val="dk1"/>
              </a:buClr>
              <a:buSzPts val="1800"/>
              <a:buChar char="○"/>
            </a:pPr>
            <a:r>
              <a:rPr lang="en" sz="1800" u="sng">
                <a:solidFill>
                  <a:schemeClr val="dk1"/>
                </a:solidFill>
              </a:rPr>
              <a:t>Class of 2021</a:t>
            </a:r>
            <a:r>
              <a:rPr lang="en" sz="1800">
                <a:solidFill>
                  <a:schemeClr val="dk1"/>
                </a:solidFill>
              </a:rPr>
              <a:t>: college enrollment data is not yet available, but FAFSA completion rates (a strong predictor of immediate college enrollment) are promising: 67% of Early College students completed the FAFSA vs. 40% of school peers</a:t>
            </a:r>
            <a:endParaRPr sz="1800">
              <a:solidFill>
                <a:schemeClr val="dk1"/>
              </a:solidFill>
            </a:endParaRPr>
          </a:p>
          <a:p>
            <a:pPr indent="-342900" lvl="0" marL="457200" rtl="0" algn="l">
              <a:spcBef>
                <a:spcPts val="0"/>
              </a:spcBef>
              <a:spcAft>
                <a:spcPts val="0"/>
              </a:spcAft>
              <a:buClr>
                <a:schemeClr val="dk1"/>
              </a:buClr>
              <a:buSzPts val="1800"/>
              <a:buChar char="●"/>
            </a:pPr>
            <a:r>
              <a:rPr b="1" lang="en" sz="1800">
                <a:solidFill>
                  <a:schemeClr val="dk1"/>
                </a:solidFill>
              </a:rPr>
              <a:t>Students served</a:t>
            </a:r>
            <a:r>
              <a:rPr lang="en" sz="1800">
                <a:solidFill>
                  <a:schemeClr val="dk1"/>
                </a:solidFill>
              </a:rPr>
              <a:t>: importantly, Early College is disproportionately accessed by students of color and students from lower income homes:  </a:t>
            </a:r>
            <a:endParaRPr sz="1800">
              <a:solidFill>
                <a:schemeClr val="dk1"/>
              </a:solidFill>
            </a:endParaRPr>
          </a:p>
          <a:p>
            <a:pPr indent="-342900" lvl="1" marL="914400" rtl="0" algn="l">
              <a:spcBef>
                <a:spcPts val="0"/>
              </a:spcBef>
              <a:spcAft>
                <a:spcPts val="0"/>
              </a:spcAft>
              <a:buClr>
                <a:schemeClr val="dk1"/>
              </a:buClr>
              <a:buSzPts val="1800"/>
              <a:buChar char="○"/>
            </a:pPr>
            <a:r>
              <a:rPr lang="en" sz="1800" u="sng">
                <a:solidFill>
                  <a:schemeClr val="dk1"/>
                </a:solidFill>
              </a:rPr>
              <a:t>Class of 2020</a:t>
            </a:r>
            <a:r>
              <a:rPr lang="en" sz="1800">
                <a:solidFill>
                  <a:schemeClr val="dk1"/>
                </a:solidFill>
              </a:rPr>
              <a:t>: 62% of Early College students are Black or Latinx and 45% are economically disadvantaged  </a:t>
            </a:r>
            <a:endParaRPr sz="1800">
              <a:solidFill>
                <a:schemeClr val="dk1"/>
              </a:solidFill>
            </a:endParaRPr>
          </a:p>
          <a:p>
            <a:pPr indent="-342900" lvl="1" marL="914400" rtl="0" algn="l">
              <a:spcBef>
                <a:spcPts val="0"/>
              </a:spcBef>
              <a:spcAft>
                <a:spcPts val="0"/>
              </a:spcAft>
              <a:buClr>
                <a:schemeClr val="dk1"/>
              </a:buClr>
              <a:buSzPts val="1800"/>
              <a:buChar char="○"/>
            </a:pPr>
            <a:r>
              <a:rPr lang="en" sz="1800" u="sng">
                <a:solidFill>
                  <a:schemeClr val="dk1"/>
                </a:solidFill>
              </a:rPr>
              <a:t>Class of 2021</a:t>
            </a:r>
            <a:r>
              <a:rPr lang="en" sz="1800">
                <a:solidFill>
                  <a:schemeClr val="dk1"/>
                </a:solidFill>
              </a:rPr>
              <a:t>: 61% of Early College students are Black or Latinx and 47% are economically disadvantaged</a:t>
            </a:r>
            <a:endParaRPr/>
          </a:p>
        </p:txBody>
      </p:sp>
      <p:sp>
        <p:nvSpPr>
          <p:cNvPr id="51" name="Google Shape;51;gf9f533b61d_0_6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f9f533b61d_0_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gf9f533b61d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gf9f533b61d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f9f533b61d_1_16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gf9f533b61d_1_16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None/>
            </a:pPr>
            <a:r>
              <a:t/>
            </a:r>
            <a:endParaRPr/>
          </a:p>
        </p:txBody>
      </p:sp>
      <p:sp>
        <p:nvSpPr>
          <p:cNvPr id="76" name="Google Shape;76;gf9f533b61d_1_16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f9f533b61d_1_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f9f533b61d_1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Clr>
                <a:schemeClr val="dk1"/>
              </a:buClr>
              <a:buSzPts val="1100"/>
              <a:buChar char="●"/>
            </a:pPr>
            <a:r>
              <a:t/>
            </a:r>
            <a:endParaRPr/>
          </a:p>
        </p:txBody>
      </p:sp>
      <p:sp>
        <p:nvSpPr>
          <p:cNvPr id="94" name="Google Shape;94;gf9f533b61d_1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f9f533b61d_1_167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f9f533b61d_1_1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f9f533b61d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f9f533b61d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f9f533b61d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592171" y="3749674"/>
            <a:ext cx="6536100" cy="963600"/>
          </a:xfrm>
          <a:prstGeom prst="rect">
            <a:avLst/>
          </a:prstGeom>
          <a:solidFill>
            <a:schemeClr val="lt1">
              <a:alpha val="69800"/>
            </a:schemeClr>
          </a:solidFill>
          <a:ln>
            <a:noFill/>
          </a:ln>
        </p:spPr>
        <p:txBody>
          <a:bodyPr anchorCtr="0" anchor="b" bIns="45700" lIns="91425" spcFirstLastPara="1" rIns="91425" wrap="square" tIns="45700">
            <a:noAutofit/>
          </a:bodyPr>
          <a:lstStyle>
            <a:lvl1pPr lvl="0" rtl="0" algn="l">
              <a:lnSpc>
                <a:spcPct val="90000"/>
              </a:lnSpc>
              <a:spcBef>
                <a:spcPts val="0"/>
              </a:spcBef>
              <a:spcAft>
                <a:spcPts val="0"/>
              </a:spcAft>
              <a:buSzPts val="4400"/>
              <a:buFont typeface="Arial"/>
              <a:buNone/>
              <a:defRPr b="1"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 name="Google Shape;13;p2"/>
          <p:cNvSpPr txBox="1"/>
          <p:nvPr>
            <p:ph idx="1" type="subTitle"/>
          </p:nvPr>
        </p:nvSpPr>
        <p:spPr>
          <a:xfrm>
            <a:off x="592171" y="4880219"/>
            <a:ext cx="6536100" cy="596400"/>
          </a:xfrm>
          <a:prstGeom prst="rect">
            <a:avLst/>
          </a:prstGeom>
          <a:solidFill>
            <a:schemeClr val="lt1">
              <a:alpha val="69800"/>
            </a:schemeClr>
          </a:solidFill>
          <a:ln>
            <a:noFill/>
          </a:ln>
        </p:spPr>
        <p:txBody>
          <a:bodyPr anchorCtr="0" anchor="t" bIns="45700" lIns="91425" spcFirstLastPara="1" rIns="91425" wrap="square" tIns="45700">
            <a:noAutofit/>
          </a:bodyPr>
          <a:lstStyle>
            <a:lvl1pPr lvl="0" rtl="0" algn="l">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4" name="Google Shape;14;p2"/>
          <p:cNvSpPr/>
          <p:nvPr/>
        </p:nvSpPr>
        <p:spPr>
          <a:xfrm>
            <a:off x="-1" y="4752401"/>
            <a:ext cx="7128300" cy="885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 name="Google Shape;15;p2"/>
          <p:cNvSpPr/>
          <p:nvPr/>
        </p:nvSpPr>
        <p:spPr>
          <a:xfrm>
            <a:off x="0" y="4536295"/>
            <a:ext cx="457200" cy="885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2"/>
          <p:cNvSpPr/>
          <p:nvPr/>
        </p:nvSpPr>
        <p:spPr>
          <a:xfrm>
            <a:off x="1" y="4320190"/>
            <a:ext cx="457200" cy="885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Blank">
  <p:cSld name="Title and Content - Blank">
    <p:spTree>
      <p:nvGrpSpPr>
        <p:cNvPr id="17" name="Shape 17"/>
        <p:cNvGrpSpPr/>
        <p:nvPr/>
      </p:nvGrpSpPr>
      <p:grpSpPr>
        <a:xfrm>
          <a:off x="0" y="0"/>
          <a:ext cx="0" cy="0"/>
          <a:chOff x="0" y="0"/>
          <a:chExt cx="0" cy="0"/>
        </a:xfrm>
      </p:grpSpPr>
      <p:sp>
        <p:nvSpPr>
          <p:cNvPr id="18" name="Google Shape;18;p3"/>
          <p:cNvSpPr/>
          <p:nvPr/>
        </p:nvSpPr>
        <p:spPr>
          <a:xfrm flipH="1" rot="5400000">
            <a:off x="4476749" y="2190747"/>
            <a:ext cx="190499" cy="9144007"/>
          </a:xfrm>
          <a:custGeom>
            <a:rect b="b" l="l" r="r" t="t"/>
            <a:pathLst>
              <a:path extrusionOk="0" h="4064003" w="1693320">
                <a:moveTo>
                  <a:pt x="0" y="0"/>
                </a:moveTo>
                <a:lnTo>
                  <a:pt x="1704609" y="0"/>
                </a:lnTo>
                <a:lnTo>
                  <a:pt x="1704609" y="4074423"/>
                </a:lnTo>
                <a:lnTo>
                  <a:pt x="0" y="4074423"/>
                </a:lnTo>
                <a:close/>
              </a:path>
            </a:pathLst>
          </a:custGeom>
          <a:solidFill>
            <a:srgbClr val="1C45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 name="Google Shape;19;p3"/>
          <p:cNvSpPr txBox="1"/>
          <p:nvPr>
            <p:ph type="title"/>
          </p:nvPr>
        </p:nvSpPr>
        <p:spPr>
          <a:xfrm>
            <a:off x="342900" y="345912"/>
            <a:ext cx="8077200" cy="914400"/>
          </a:xfrm>
          <a:prstGeom prst="rect">
            <a:avLst/>
          </a:prstGeom>
          <a:noFill/>
          <a:ln>
            <a:noFill/>
          </a:ln>
        </p:spPr>
        <p:txBody>
          <a:bodyPr anchorCtr="0" anchor="t" bIns="0" lIns="0" spcFirstLastPara="1" rIns="91425" wrap="square" tIns="0">
            <a:noAutofit/>
          </a:bodyPr>
          <a:lstStyle>
            <a:lvl1pPr lvl="0" rtl="0" algn="l">
              <a:lnSpc>
                <a:spcPct val="110000"/>
              </a:lnSpc>
              <a:spcBef>
                <a:spcPts val="0"/>
              </a:spcBef>
              <a:spcAft>
                <a:spcPts val="0"/>
              </a:spcAft>
              <a:buClr>
                <a:schemeClr val="dk1"/>
              </a:buClr>
              <a:buSzPts val="2400"/>
              <a:buFont typeface="Arial"/>
              <a:buNone/>
              <a:defRPr b="1"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 name="Google Shape;20;p3"/>
          <p:cNvSpPr txBox="1"/>
          <p:nvPr>
            <p:ph idx="12" type="sldNum"/>
          </p:nvPr>
        </p:nvSpPr>
        <p:spPr>
          <a:xfrm>
            <a:off x="6896100" y="6667498"/>
            <a:ext cx="2057400" cy="1905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800" u="none" cap="none" strike="noStrike">
                <a:solidFill>
                  <a:schemeClr val="lt1"/>
                </a:solidFill>
                <a:latin typeface="Arial"/>
                <a:ea typeface="Arial"/>
                <a:cs typeface="Arial"/>
                <a:sym typeface="Arial"/>
              </a:defRPr>
            </a:lvl1pPr>
            <a:lvl2pPr indent="0" lvl="1" marL="0" rtl="0" algn="r">
              <a:spcBef>
                <a:spcPts val="0"/>
              </a:spcBef>
              <a:buNone/>
              <a:defRPr b="0" i="0" sz="800" u="none" cap="none" strike="noStrike">
                <a:solidFill>
                  <a:schemeClr val="lt1"/>
                </a:solidFill>
                <a:latin typeface="Arial"/>
                <a:ea typeface="Arial"/>
                <a:cs typeface="Arial"/>
                <a:sym typeface="Arial"/>
              </a:defRPr>
            </a:lvl2pPr>
            <a:lvl3pPr indent="0" lvl="2" marL="0" rtl="0" algn="r">
              <a:spcBef>
                <a:spcPts val="0"/>
              </a:spcBef>
              <a:buNone/>
              <a:defRPr b="0" i="0" sz="800" u="none" cap="none" strike="noStrike">
                <a:solidFill>
                  <a:schemeClr val="lt1"/>
                </a:solidFill>
                <a:latin typeface="Arial"/>
                <a:ea typeface="Arial"/>
                <a:cs typeface="Arial"/>
                <a:sym typeface="Arial"/>
              </a:defRPr>
            </a:lvl3pPr>
            <a:lvl4pPr indent="0" lvl="3" marL="0" rtl="0" algn="r">
              <a:spcBef>
                <a:spcPts val="0"/>
              </a:spcBef>
              <a:buNone/>
              <a:defRPr b="0" i="0" sz="800" u="none" cap="none" strike="noStrike">
                <a:solidFill>
                  <a:schemeClr val="lt1"/>
                </a:solidFill>
                <a:latin typeface="Arial"/>
                <a:ea typeface="Arial"/>
                <a:cs typeface="Arial"/>
                <a:sym typeface="Arial"/>
              </a:defRPr>
            </a:lvl4pPr>
            <a:lvl5pPr indent="0" lvl="4" marL="0" rtl="0" algn="r">
              <a:spcBef>
                <a:spcPts val="0"/>
              </a:spcBef>
              <a:buNone/>
              <a:defRPr b="0" i="0" sz="800" u="none" cap="none" strike="noStrike">
                <a:solidFill>
                  <a:schemeClr val="lt1"/>
                </a:solidFill>
                <a:latin typeface="Arial"/>
                <a:ea typeface="Arial"/>
                <a:cs typeface="Arial"/>
                <a:sym typeface="Arial"/>
              </a:defRPr>
            </a:lvl5pPr>
            <a:lvl6pPr indent="0" lvl="5" marL="0" rtl="0" algn="r">
              <a:spcBef>
                <a:spcPts val="0"/>
              </a:spcBef>
              <a:buNone/>
              <a:defRPr b="0" i="0" sz="800" u="none" cap="none" strike="noStrike">
                <a:solidFill>
                  <a:schemeClr val="lt1"/>
                </a:solidFill>
                <a:latin typeface="Arial"/>
                <a:ea typeface="Arial"/>
                <a:cs typeface="Arial"/>
                <a:sym typeface="Arial"/>
              </a:defRPr>
            </a:lvl6pPr>
            <a:lvl7pPr indent="0" lvl="6" marL="0" rtl="0" algn="r">
              <a:spcBef>
                <a:spcPts val="0"/>
              </a:spcBef>
              <a:buNone/>
              <a:defRPr b="0" i="0" sz="800" u="none" cap="none" strike="noStrike">
                <a:solidFill>
                  <a:schemeClr val="lt1"/>
                </a:solidFill>
                <a:latin typeface="Arial"/>
                <a:ea typeface="Arial"/>
                <a:cs typeface="Arial"/>
                <a:sym typeface="Arial"/>
              </a:defRPr>
            </a:lvl7pPr>
            <a:lvl8pPr indent="0" lvl="7" marL="0" rtl="0" algn="r">
              <a:spcBef>
                <a:spcPts val="0"/>
              </a:spcBef>
              <a:buNone/>
              <a:defRPr b="0" i="0" sz="800" u="none" cap="none" strike="noStrike">
                <a:solidFill>
                  <a:schemeClr val="lt1"/>
                </a:solidFill>
                <a:latin typeface="Arial"/>
                <a:ea typeface="Arial"/>
                <a:cs typeface="Arial"/>
                <a:sym typeface="Arial"/>
              </a:defRPr>
            </a:lvl8pPr>
            <a:lvl9pPr indent="0" lvl="8" marL="0" rtl="0" algn="r">
              <a:spcBef>
                <a:spcPts val="0"/>
              </a:spcBef>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guide id="3" pos="216">
          <p15:clr>
            <a:srgbClr val="FBAE40"/>
          </p15:clr>
        </p15:guide>
        <p15:guide id="4" pos="336">
          <p15:clr>
            <a:srgbClr val="FBAE40"/>
          </p15:clr>
        </p15:guide>
        <p15:guide id="5" pos="5640">
          <p15:clr>
            <a:srgbClr val="FBAE40"/>
          </p15:clr>
        </p15:guide>
        <p15:guide id="6" orient="horz" pos="264">
          <p15:clr>
            <a:srgbClr val="FBAE40"/>
          </p15:clr>
        </p15:guide>
        <p15:guide id="7" orient="horz" pos="120">
          <p15:clr>
            <a:srgbClr val="FBAE40"/>
          </p15:clr>
        </p15:guide>
        <p15:guide id="8" orient="horz" pos="4200">
          <p15:clr>
            <a:srgbClr val="FBAE40"/>
          </p15:clr>
        </p15:guide>
        <p15:guide id="9" orient="horz" pos="4080">
          <p15:clr>
            <a:srgbClr val="FBAE40"/>
          </p15:clr>
        </p15:guide>
        <p15:guide id="10" pos="5424">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9E9E9E"/>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9E9E9E"/>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9E9E9E"/>
                </a:solidFill>
                <a:latin typeface="Arial"/>
                <a:ea typeface="Arial"/>
                <a:cs typeface="Arial"/>
                <a:sym typeface="Arial"/>
              </a:defRPr>
            </a:lvl1pPr>
            <a:lvl2pPr indent="0" lvl="1" marL="0" marR="0" rtl="0" algn="r">
              <a:spcBef>
                <a:spcPts val="0"/>
              </a:spcBef>
              <a:buNone/>
              <a:defRPr b="0" i="0" sz="1200" u="none" cap="none" strike="noStrike">
                <a:solidFill>
                  <a:srgbClr val="9E9E9E"/>
                </a:solidFill>
                <a:latin typeface="Arial"/>
                <a:ea typeface="Arial"/>
                <a:cs typeface="Arial"/>
                <a:sym typeface="Arial"/>
              </a:defRPr>
            </a:lvl2pPr>
            <a:lvl3pPr indent="0" lvl="2" marL="0" marR="0" rtl="0" algn="r">
              <a:spcBef>
                <a:spcPts val="0"/>
              </a:spcBef>
              <a:buNone/>
              <a:defRPr b="0" i="0" sz="1200" u="none" cap="none" strike="noStrike">
                <a:solidFill>
                  <a:srgbClr val="9E9E9E"/>
                </a:solidFill>
                <a:latin typeface="Arial"/>
                <a:ea typeface="Arial"/>
                <a:cs typeface="Arial"/>
                <a:sym typeface="Arial"/>
              </a:defRPr>
            </a:lvl3pPr>
            <a:lvl4pPr indent="0" lvl="3" marL="0" marR="0" rtl="0" algn="r">
              <a:spcBef>
                <a:spcPts val="0"/>
              </a:spcBef>
              <a:buNone/>
              <a:defRPr b="0" i="0" sz="1200" u="none" cap="none" strike="noStrike">
                <a:solidFill>
                  <a:srgbClr val="9E9E9E"/>
                </a:solidFill>
                <a:latin typeface="Arial"/>
                <a:ea typeface="Arial"/>
                <a:cs typeface="Arial"/>
                <a:sym typeface="Arial"/>
              </a:defRPr>
            </a:lvl4pPr>
            <a:lvl5pPr indent="0" lvl="4" marL="0" marR="0" rtl="0" algn="r">
              <a:spcBef>
                <a:spcPts val="0"/>
              </a:spcBef>
              <a:buNone/>
              <a:defRPr b="0" i="0" sz="1200" u="none" cap="none" strike="noStrike">
                <a:solidFill>
                  <a:srgbClr val="9E9E9E"/>
                </a:solidFill>
                <a:latin typeface="Arial"/>
                <a:ea typeface="Arial"/>
                <a:cs typeface="Arial"/>
                <a:sym typeface="Arial"/>
              </a:defRPr>
            </a:lvl5pPr>
            <a:lvl6pPr indent="0" lvl="5" marL="0" marR="0" rtl="0" algn="r">
              <a:spcBef>
                <a:spcPts val="0"/>
              </a:spcBef>
              <a:buNone/>
              <a:defRPr b="0" i="0" sz="1200" u="none" cap="none" strike="noStrike">
                <a:solidFill>
                  <a:srgbClr val="9E9E9E"/>
                </a:solidFill>
                <a:latin typeface="Arial"/>
                <a:ea typeface="Arial"/>
                <a:cs typeface="Arial"/>
                <a:sym typeface="Arial"/>
              </a:defRPr>
            </a:lvl6pPr>
            <a:lvl7pPr indent="0" lvl="6" marL="0" marR="0" rtl="0" algn="r">
              <a:spcBef>
                <a:spcPts val="0"/>
              </a:spcBef>
              <a:buNone/>
              <a:defRPr b="0" i="0" sz="1200" u="none" cap="none" strike="noStrike">
                <a:solidFill>
                  <a:srgbClr val="9E9E9E"/>
                </a:solidFill>
                <a:latin typeface="Arial"/>
                <a:ea typeface="Arial"/>
                <a:cs typeface="Arial"/>
                <a:sym typeface="Arial"/>
              </a:defRPr>
            </a:lvl7pPr>
            <a:lvl8pPr indent="0" lvl="7" marL="0" marR="0" rtl="0" algn="r">
              <a:spcBef>
                <a:spcPts val="0"/>
              </a:spcBef>
              <a:buNone/>
              <a:defRPr b="0" i="0" sz="1200" u="none" cap="none" strike="noStrike">
                <a:solidFill>
                  <a:srgbClr val="9E9E9E"/>
                </a:solidFill>
                <a:latin typeface="Arial"/>
                <a:ea typeface="Arial"/>
                <a:cs typeface="Arial"/>
                <a:sym typeface="Arial"/>
              </a:defRPr>
            </a:lvl8pPr>
            <a:lvl9pPr indent="0" lvl="8" marL="0" marR="0" rtl="0" algn="r">
              <a:spcBef>
                <a:spcPts val="0"/>
              </a:spcBef>
              <a:buNone/>
              <a:defRPr b="0" i="0" sz="1200" u="none" cap="none" strike="noStrike">
                <a:solidFill>
                  <a:srgbClr val="9E9E9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25.png"/><Relationship Id="rId8"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6.png"/><Relationship Id="rId6"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4.png"/><Relationship Id="rId7" Type="http://schemas.openxmlformats.org/officeDocument/2006/relationships/image" Target="../media/image4.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sp>
        <p:nvSpPr>
          <p:cNvPr id="26" name="Google Shape;26;p4"/>
          <p:cNvSpPr/>
          <p:nvPr/>
        </p:nvSpPr>
        <p:spPr>
          <a:xfrm>
            <a:off x="8033650" y="82500"/>
            <a:ext cx="876600" cy="68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 name="Google Shape;27;p4"/>
          <p:cNvPicPr preferRelativeResize="0"/>
          <p:nvPr/>
        </p:nvPicPr>
        <p:blipFill>
          <a:blip r:embed="rId3">
            <a:alphaModFix/>
          </a:blip>
          <a:stretch>
            <a:fillRect/>
          </a:stretch>
        </p:blipFill>
        <p:spPr>
          <a:xfrm>
            <a:off x="2635650" y="2666550"/>
            <a:ext cx="3872700" cy="2438375"/>
          </a:xfrm>
          <a:prstGeom prst="rect">
            <a:avLst/>
          </a:prstGeom>
          <a:noFill/>
          <a:ln>
            <a:noFill/>
          </a:ln>
        </p:spPr>
      </p:pic>
      <p:sp>
        <p:nvSpPr>
          <p:cNvPr id="28" name="Google Shape;28;p4"/>
          <p:cNvSpPr txBox="1"/>
          <p:nvPr>
            <p:ph type="title"/>
          </p:nvPr>
        </p:nvSpPr>
        <p:spPr>
          <a:xfrm>
            <a:off x="571500" y="1486939"/>
            <a:ext cx="8077200" cy="511500"/>
          </a:xfrm>
          <a:prstGeom prst="rect">
            <a:avLst/>
          </a:prstGeom>
          <a:noFill/>
          <a:ln>
            <a:noFill/>
          </a:ln>
        </p:spPr>
        <p:txBody>
          <a:bodyPr anchorCtr="0" anchor="t" bIns="0" lIns="0" spcFirstLastPara="1" rIns="91425" wrap="square" tIns="0">
            <a:noAutofit/>
          </a:bodyPr>
          <a:lstStyle/>
          <a:p>
            <a:pPr indent="0" lvl="0" marL="0" rtl="0" algn="ctr">
              <a:lnSpc>
                <a:spcPct val="110000"/>
              </a:lnSpc>
              <a:spcBef>
                <a:spcPts val="0"/>
              </a:spcBef>
              <a:spcAft>
                <a:spcPts val="0"/>
              </a:spcAft>
              <a:buSzPts val="2400"/>
              <a:buNone/>
            </a:pPr>
            <a:r>
              <a:rPr lang="en" sz="3500">
                <a:solidFill>
                  <a:srgbClr val="000000"/>
                </a:solidFill>
              </a:rPr>
              <a:t>Erika Giampietro</a:t>
            </a:r>
            <a:endParaRPr sz="3500">
              <a:solidFill>
                <a:srgbClr val="000000"/>
              </a:solidFill>
            </a:endParaRPr>
          </a:p>
          <a:p>
            <a:pPr indent="0" lvl="0" marL="0" rtl="0" algn="ctr">
              <a:lnSpc>
                <a:spcPct val="110000"/>
              </a:lnSpc>
              <a:spcBef>
                <a:spcPts val="0"/>
              </a:spcBef>
              <a:spcAft>
                <a:spcPts val="0"/>
              </a:spcAft>
              <a:buSzPts val="2400"/>
              <a:buNone/>
            </a:pPr>
            <a:r>
              <a:rPr b="0" lang="en" sz="2000">
                <a:solidFill>
                  <a:srgbClr val="000000"/>
                </a:solidFill>
              </a:rPr>
              <a:t>Executive Director of the Massachusetts Alliance for Early College</a:t>
            </a:r>
            <a:endParaRPr b="0" sz="2000">
              <a:solidFill>
                <a:srgbClr val="000000"/>
              </a:solidFill>
            </a:endParaRPr>
          </a:p>
          <a:p>
            <a:pPr indent="0" lvl="0" marL="0" rtl="0" algn="ctr">
              <a:lnSpc>
                <a:spcPct val="110000"/>
              </a:lnSpc>
              <a:spcBef>
                <a:spcPts val="0"/>
              </a:spcBef>
              <a:spcAft>
                <a:spcPts val="0"/>
              </a:spcAft>
              <a:buSzPts val="2400"/>
              <a:buNone/>
            </a:pPr>
            <a:r>
              <a:rPr b="0" i="1" lang="en" sz="2000">
                <a:solidFill>
                  <a:srgbClr val="000000"/>
                </a:solidFill>
              </a:rPr>
              <a:t>To be launched early in 2022</a:t>
            </a:r>
            <a:r>
              <a:rPr b="0" lang="en" sz="2000">
                <a:solidFill>
                  <a:srgbClr val="000000"/>
                </a:solidFill>
              </a:rPr>
              <a:t> </a:t>
            </a:r>
            <a:endParaRPr b="0" sz="20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3"/>
          <p:cNvSpPr txBox="1"/>
          <p:nvPr>
            <p:ph type="title"/>
          </p:nvPr>
        </p:nvSpPr>
        <p:spPr>
          <a:xfrm>
            <a:off x="685925" y="281275"/>
            <a:ext cx="7627200" cy="914400"/>
          </a:xfrm>
          <a:prstGeom prst="rect">
            <a:avLst/>
          </a:prstGeom>
        </p:spPr>
        <p:txBody>
          <a:bodyPr anchorCtr="0" anchor="t" bIns="0" lIns="0" spcFirstLastPara="1" rIns="91425" wrap="square" tIns="0">
            <a:noAutofit/>
          </a:bodyPr>
          <a:lstStyle/>
          <a:p>
            <a:pPr indent="0" lvl="0" marL="0" rtl="0" algn="l">
              <a:spcBef>
                <a:spcPts val="0"/>
              </a:spcBef>
              <a:spcAft>
                <a:spcPts val="0"/>
              </a:spcAft>
              <a:buNone/>
            </a:pPr>
            <a:r>
              <a:rPr lang="en" sz="2000">
                <a:solidFill>
                  <a:srgbClr val="000000"/>
                </a:solidFill>
              </a:rPr>
              <a:t>Thanks to our legislature, the state’s annual investment in Early College continues to grow </a:t>
            </a:r>
            <a:endParaRPr/>
          </a:p>
        </p:txBody>
      </p:sp>
      <p:grpSp>
        <p:nvGrpSpPr>
          <p:cNvPr id="122" name="Google Shape;122;p13"/>
          <p:cNvGrpSpPr/>
          <p:nvPr/>
        </p:nvGrpSpPr>
        <p:grpSpPr>
          <a:xfrm>
            <a:off x="1087001" y="1459097"/>
            <a:ext cx="6375105" cy="4306175"/>
            <a:chOff x="1087000" y="896759"/>
            <a:chExt cx="6375105" cy="3941940"/>
          </a:xfrm>
        </p:grpSpPr>
        <p:pic>
          <p:nvPicPr>
            <p:cNvPr id="123" name="Google Shape;123;p13" title="State Funding for Early College"/>
            <p:cNvPicPr preferRelativeResize="0"/>
            <p:nvPr/>
          </p:nvPicPr>
          <p:blipFill>
            <a:blip r:embed="rId3">
              <a:alphaModFix/>
            </a:blip>
            <a:stretch>
              <a:fillRect/>
            </a:stretch>
          </p:blipFill>
          <p:spPr>
            <a:xfrm>
              <a:off x="1087000" y="896759"/>
              <a:ext cx="6375105" cy="3941940"/>
            </a:xfrm>
            <a:prstGeom prst="rect">
              <a:avLst/>
            </a:prstGeom>
            <a:noFill/>
            <a:ln>
              <a:noFill/>
            </a:ln>
          </p:spPr>
        </p:pic>
        <p:sp>
          <p:nvSpPr>
            <p:cNvPr id="124" name="Google Shape;124;p13"/>
            <p:cNvSpPr txBox="1"/>
            <p:nvPr/>
          </p:nvSpPr>
          <p:spPr>
            <a:xfrm>
              <a:off x="4373654" y="4440596"/>
              <a:ext cx="647100" cy="366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sp>
        <p:nvSpPr>
          <p:cNvPr id="125" name="Google Shape;125;p13"/>
          <p:cNvSpPr txBox="1"/>
          <p:nvPr/>
        </p:nvSpPr>
        <p:spPr>
          <a:xfrm>
            <a:off x="423975" y="5562400"/>
            <a:ext cx="8278800" cy="400200"/>
          </a:xfrm>
          <a:prstGeom prst="rect">
            <a:avLst/>
          </a:prstGeom>
          <a:solidFill>
            <a:srgbClr val="D9EAD3"/>
          </a:solidFill>
          <a:ln cap="flat" cmpd="sng" w="9525">
            <a:solidFill>
              <a:srgbClr val="274E13"/>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This funding provides critically important support and must continue to grow in line with enrollment </a:t>
            </a:r>
            <a:endParaRPr/>
          </a:p>
        </p:txBody>
      </p:sp>
      <p:sp>
        <p:nvSpPr>
          <p:cNvPr id="126" name="Google Shape;126;p13"/>
          <p:cNvSpPr/>
          <p:nvPr/>
        </p:nvSpPr>
        <p:spPr>
          <a:xfrm>
            <a:off x="3916200" y="2578617"/>
            <a:ext cx="1695900" cy="1235700"/>
          </a:xfrm>
          <a:prstGeom prst="wedgeRectCallout">
            <a:avLst>
              <a:gd fmla="val 38205" name="adj1"/>
              <a:gd fmla="val 108305" name="adj2"/>
            </a:avLst>
          </a:prstGeom>
          <a:solidFill>
            <a:srgbClr val="D9EAD3"/>
          </a:solidFill>
          <a:ln cap="flat" cmpd="sng" w="952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Created the opportunity for Early College students to earn </a:t>
            </a:r>
            <a:r>
              <a:rPr b="1" lang="en" sz="1000"/>
              <a:t>24,000 credits</a:t>
            </a:r>
            <a:r>
              <a:rPr lang="en" sz="1000"/>
              <a:t>, saving their families </a:t>
            </a:r>
            <a:r>
              <a:rPr b="1" lang="en" sz="1000"/>
              <a:t>$5.2M in tuition and fees</a:t>
            </a:r>
            <a:endParaRPr b="1" sz="1000"/>
          </a:p>
        </p:txBody>
      </p:sp>
      <p:sp>
        <p:nvSpPr>
          <p:cNvPr id="127" name="Google Shape;127;p13"/>
          <p:cNvSpPr/>
          <p:nvPr/>
        </p:nvSpPr>
        <p:spPr>
          <a:xfrm>
            <a:off x="7006875" y="1621483"/>
            <a:ext cx="1695900" cy="1235700"/>
          </a:xfrm>
          <a:prstGeom prst="wedgeRectCallout">
            <a:avLst>
              <a:gd fmla="val -63164" name="adj1"/>
              <a:gd fmla="val 138293" name="adj2"/>
            </a:avLst>
          </a:prstGeom>
          <a:solidFill>
            <a:srgbClr val="D9EAD3"/>
          </a:solidFill>
          <a:ln cap="flat" cmpd="sng" w="952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Increased funding will allow for </a:t>
            </a:r>
            <a:r>
              <a:rPr b="1" lang="en" sz="1000"/>
              <a:t>54% growth in credits earned</a:t>
            </a:r>
            <a:r>
              <a:rPr lang="en" sz="1000"/>
              <a:t>, and will help lay the foundation for programs to go deeper</a:t>
            </a:r>
            <a:endParaRPr b="1"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p:nvPr/>
        </p:nvSpPr>
        <p:spPr>
          <a:xfrm>
            <a:off x="8109850" y="82500"/>
            <a:ext cx="876600" cy="68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611000" y="1274225"/>
            <a:ext cx="4883400" cy="5095200"/>
          </a:xfrm>
          <a:prstGeom prst="rect">
            <a:avLst/>
          </a:prstGeom>
          <a:solidFill>
            <a:srgbClr val="0095AD">
              <a:alpha val="24310"/>
            </a:srgbClr>
          </a:solidFill>
          <a:ln cap="flat" cmpd="sng" w="9525">
            <a:solidFill>
              <a:srgbClr val="0096A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6132712" y="1274225"/>
            <a:ext cx="2467200" cy="5095200"/>
          </a:xfrm>
          <a:prstGeom prst="rect">
            <a:avLst/>
          </a:prstGeom>
          <a:solidFill>
            <a:srgbClr val="FFF2CC"/>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611000" y="1274225"/>
            <a:ext cx="4889700" cy="741900"/>
          </a:xfrm>
          <a:prstGeom prst="rect">
            <a:avLst/>
          </a:prstGeom>
          <a:solidFill>
            <a:srgbClr val="08ACC8">
              <a:alpha val="69800"/>
            </a:srgbClr>
          </a:solidFill>
          <a:ln cap="flat" cmpd="sng" w="9525">
            <a:solidFill>
              <a:srgbClr val="0096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FFFFFF"/>
                </a:solidFill>
              </a:rPr>
              <a:t>Strategies</a:t>
            </a:r>
            <a:endParaRPr b="1" sz="2600">
              <a:solidFill>
                <a:srgbClr val="FFFFFF"/>
              </a:solidFill>
            </a:endParaRPr>
          </a:p>
        </p:txBody>
      </p:sp>
      <p:sp>
        <p:nvSpPr>
          <p:cNvPr id="137" name="Google Shape;137;p14"/>
          <p:cNvSpPr/>
          <p:nvPr/>
        </p:nvSpPr>
        <p:spPr>
          <a:xfrm>
            <a:off x="6139992" y="1274225"/>
            <a:ext cx="2470500" cy="741900"/>
          </a:xfrm>
          <a:prstGeom prst="rect">
            <a:avLst/>
          </a:prstGeom>
          <a:solidFill>
            <a:srgbClr val="FFD966"/>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FFFFFF"/>
                </a:solidFill>
              </a:rPr>
              <a:t>Goals</a:t>
            </a:r>
            <a:endParaRPr b="1" sz="2600">
              <a:solidFill>
                <a:srgbClr val="FFFFFF"/>
              </a:solidFill>
            </a:endParaRPr>
          </a:p>
        </p:txBody>
      </p:sp>
      <p:sp>
        <p:nvSpPr>
          <p:cNvPr id="138" name="Google Shape;138;p14"/>
          <p:cNvSpPr/>
          <p:nvPr/>
        </p:nvSpPr>
        <p:spPr>
          <a:xfrm rot="5400000">
            <a:off x="4568850" y="4021275"/>
            <a:ext cx="2502900" cy="448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a:off x="6305750" y="2195775"/>
            <a:ext cx="2127000" cy="4031100"/>
          </a:xfrm>
          <a:prstGeom prst="rect">
            <a:avLst/>
          </a:pr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1000"/>
              </a:spcAft>
              <a:buNone/>
            </a:pPr>
            <a:r>
              <a:rPr b="1" lang="en" sz="1800">
                <a:solidFill>
                  <a:srgbClr val="222222"/>
                </a:solidFill>
              </a:rPr>
              <a:t>45K </a:t>
            </a:r>
            <a:r>
              <a:rPr b="1" lang="en" sz="1800"/>
              <a:t>students in Early College</a:t>
            </a:r>
            <a:r>
              <a:rPr lang="en" sz="1800"/>
              <a:t>, consistent with closing a quarter of the college success equity gap by race and income and benefiting </a:t>
            </a:r>
            <a:r>
              <a:rPr lang="en" sz="1800"/>
              <a:t>many </a:t>
            </a:r>
            <a:r>
              <a:rPr lang="en" sz="1800"/>
              <a:t>thousands of students beyond that</a:t>
            </a:r>
            <a:endParaRPr sz="1800"/>
          </a:p>
        </p:txBody>
      </p:sp>
      <p:sp>
        <p:nvSpPr>
          <p:cNvPr id="140" name="Google Shape;140;p14"/>
          <p:cNvSpPr/>
          <p:nvPr/>
        </p:nvSpPr>
        <p:spPr>
          <a:xfrm>
            <a:off x="806800" y="2195775"/>
            <a:ext cx="4484400" cy="1254600"/>
          </a:xfrm>
          <a:prstGeom prst="rect">
            <a:avLst/>
          </a:prstGeom>
          <a:solidFill>
            <a:srgbClr val="FFFFFF"/>
          </a:solidFill>
          <a:ln cap="flat" cmpd="sng" w="9525">
            <a:solidFill>
              <a:srgbClr val="006F8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2200"/>
              <a:t>Collective impact: </a:t>
            </a:r>
            <a:r>
              <a:rPr lang="en" sz="2200"/>
              <a:t>organize a broad, large-scale, energized coalition</a:t>
            </a:r>
            <a:r>
              <a:rPr b="1" lang="en" sz="2200"/>
              <a:t> </a:t>
            </a:r>
            <a:r>
              <a:rPr lang="en" sz="2200"/>
              <a:t>around a big goal</a:t>
            </a:r>
            <a:endParaRPr sz="2200"/>
          </a:p>
        </p:txBody>
      </p:sp>
      <p:sp>
        <p:nvSpPr>
          <p:cNvPr id="141" name="Google Shape;141;p14"/>
          <p:cNvSpPr/>
          <p:nvPr/>
        </p:nvSpPr>
        <p:spPr>
          <a:xfrm>
            <a:off x="806800" y="4972083"/>
            <a:ext cx="4484400" cy="1254600"/>
          </a:xfrm>
          <a:prstGeom prst="rect">
            <a:avLst/>
          </a:prstGeom>
          <a:solidFill>
            <a:srgbClr val="FFFFFF"/>
          </a:solidFill>
          <a:ln cap="flat" cmpd="sng" w="9525">
            <a:solidFill>
              <a:srgbClr val="006F8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2200"/>
              <a:t>Policy conditions: </a:t>
            </a:r>
            <a:r>
              <a:rPr lang="en" sz="2200"/>
              <a:t>advocate for a funding and policy environment conducive to scale and quality </a:t>
            </a:r>
            <a:r>
              <a:rPr b="1" lang="en" sz="2200"/>
              <a:t> </a:t>
            </a:r>
            <a:endParaRPr sz="2200"/>
          </a:p>
        </p:txBody>
      </p:sp>
      <p:sp>
        <p:nvSpPr>
          <p:cNvPr id="142" name="Google Shape;142;p14"/>
          <p:cNvSpPr/>
          <p:nvPr/>
        </p:nvSpPr>
        <p:spPr>
          <a:xfrm>
            <a:off x="806800" y="3583929"/>
            <a:ext cx="4484400" cy="1254600"/>
          </a:xfrm>
          <a:prstGeom prst="rect">
            <a:avLst/>
          </a:prstGeom>
          <a:solidFill>
            <a:srgbClr val="FFFFFF"/>
          </a:solidFill>
          <a:ln cap="flat" cmpd="sng" w="9525">
            <a:solidFill>
              <a:srgbClr val="006F8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2200"/>
              <a:t>Quality support</a:t>
            </a:r>
            <a:r>
              <a:rPr lang="en" sz="2200"/>
              <a:t>: build a high quality technical assistance provision </a:t>
            </a:r>
            <a:endParaRPr sz="2200"/>
          </a:p>
        </p:txBody>
      </p:sp>
      <p:sp>
        <p:nvSpPr>
          <p:cNvPr id="143" name="Google Shape;143;p14"/>
          <p:cNvSpPr txBox="1"/>
          <p:nvPr>
            <p:ph type="title"/>
          </p:nvPr>
        </p:nvSpPr>
        <p:spPr>
          <a:xfrm>
            <a:off x="533400" y="190500"/>
            <a:ext cx="7989000" cy="741900"/>
          </a:xfrm>
          <a:prstGeom prst="rect">
            <a:avLst/>
          </a:prstGeom>
        </p:spPr>
        <p:txBody>
          <a:bodyPr anchorCtr="0" anchor="t" bIns="0" lIns="0" spcFirstLastPara="1" rIns="91425" wrap="square" tIns="0">
            <a:noAutofit/>
          </a:bodyPr>
          <a:lstStyle/>
          <a:p>
            <a:pPr indent="0" lvl="0" marL="0" rtl="0" algn="l">
              <a:spcBef>
                <a:spcPts val="0"/>
              </a:spcBef>
              <a:spcAft>
                <a:spcPts val="0"/>
              </a:spcAft>
              <a:buNone/>
            </a:pPr>
            <a:r>
              <a:rPr lang="en">
                <a:solidFill>
                  <a:srgbClr val="222222"/>
                </a:solidFill>
              </a:rPr>
              <a:t>This theory of change informs MA4EC’s goals and strategies </a:t>
            </a:r>
            <a:endParaRPr>
              <a:solidFill>
                <a:srgbClr val="22222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txBox="1"/>
          <p:nvPr/>
        </p:nvSpPr>
        <p:spPr>
          <a:xfrm>
            <a:off x="1027238" y="-130050"/>
            <a:ext cx="6066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900">
                <a:solidFill>
                  <a:schemeClr val="dk2"/>
                </a:solidFill>
              </a:rPr>
              <a:t>“</a:t>
            </a:r>
            <a:endParaRPr b="1" sz="6900">
              <a:solidFill>
                <a:schemeClr val="dk2"/>
              </a:solidFill>
            </a:endParaRPr>
          </a:p>
        </p:txBody>
      </p:sp>
      <p:pic>
        <p:nvPicPr>
          <p:cNvPr id="150" name="Google Shape;150;p15"/>
          <p:cNvPicPr preferRelativeResize="0"/>
          <p:nvPr/>
        </p:nvPicPr>
        <p:blipFill>
          <a:blip r:embed="rId3">
            <a:alphaModFix/>
          </a:blip>
          <a:stretch>
            <a:fillRect/>
          </a:stretch>
        </p:blipFill>
        <p:spPr>
          <a:xfrm>
            <a:off x="201450" y="321500"/>
            <a:ext cx="743400" cy="743400"/>
          </a:xfrm>
          <a:prstGeom prst="ellipse">
            <a:avLst/>
          </a:prstGeom>
          <a:noFill/>
          <a:ln cap="flat" cmpd="sng" w="9525">
            <a:solidFill>
              <a:schemeClr val="dk2"/>
            </a:solidFill>
            <a:prstDash val="solid"/>
            <a:round/>
            <a:headEnd len="sm" w="sm" type="none"/>
            <a:tailEnd len="sm" w="sm" type="none"/>
          </a:ln>
        </p:spPr>
      </p:pic>
      <p:sp>
        <p:nvSpPr>
          <p:cNvPr id="151" name="Google Shape;151;p15"/>
          <p:cNvSpPr txBox="1"/>
          <p:nvPr/>
        </p:nvSpPr>
        <p:spPr>
          <a:xfrm>
            <a:off x="1593319" y="3604521"/>
            <a:ext cx="7410600" cy="11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It is clear from data in Massachusetts and nationally that college course taking in high school has a dramatic positive impact on students enrollment, persistence, and completion for the undergraduate degree. We know that Early College works. I think we all know that support is not only good, but necessary if we are to carry out our mission of public higher education.</a:t>
            </a:r>
            <a:endParaRPr sz="1100"/>
          </a:p>
          <a:p>
            <a:pPr indent="0" lvl="0" marL="0" rtl="0" algn="l">
              <a:lnSpc>
                <a:spcPct val="115000"/>
              </a:lnSpc>
              <a:spcBef>
                <a:spcPts val="0"/>
              </a:spcBef>
              <a:spcAft>
                <a:spcPts val="0"/>
              </a:spcAft>
              <a:buNone/>
            </a:pPr>
            <a:r>
              <a:rPr b="1" lang="en" sz="1100">
                <a:solidFill>
                  <a:schemeClr val="dk2"/>
                </a:solidFill>
              </a:rPr>
              <a:t>- Carlos Santiago,</a:t>
            </a:r>
            <a:r>
              <a:rPr lang="en" sz="1100"/>
              <a:t> </a:t>
            </a:r>
            <a:r>
              <a:rPr i="1" lang="en" sz="1100"/>
              <a:t>Commissioner of Higher Education for Massachusetts</a:t>
            </a:r>
            <a:endParaRPr i="1" sz="1100"/>
          </a:p>
        </p:txBody>
      </p:sp>
      <p:sp>
        <p:nvSpPr>
          <p:cNvPr id="152" name="Google Shape;152;p15"/>
          <p:cNvSpPr txBox="1"/>
          <p:nvPr/>
        </p:nvSpPr>
        <p:spPr>
          <a:xfrm>
            <a:off x="1576800" y="190500"/>
            <a:ext cx="7410600" cy="11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Postsecondary and career success is not the reality for far too many low income students and students of color, and that is why we’re focused on Early College as part of State Street’s strategy to promote racial equity. The Early College data continues to demonstrate its effectiveness closing equity gaps around college attendance and completion.</a:t>
            </a:r>
            <a:endParaRPr sz="1100"/>
          </a:p>
          <a:p>
            <a:pPr indent="0" lvl="0" marL="0" rtl="0" algn="l">
              <a:lnSpc>
                <a:spcPct val="115000"/>
              </a:lnSpc>
              <a:spcBef>
                <a:spcPts val="0"/>
              </a:spcBef>
              <a:spcAft>
                <a:spcPts val="0"/>
              </a:spcAft>
              <a:buNone/>
            </a:pPr>
            <a:r>
              <a:rPr b="1" lang="en" sz="1100">
                <a:solidFill>
                  <a:schemeClr val="dk2"/>
                </a:solidFill>
              </a:rPr>
              <a:t>- Yvonne Garcia,</a:t>
            </a:r>
            <a:r>
              <a:rPr lang="en" sz="1100"/>
              <a:t> </a:t>
            </a:r>
            <a:r>
              <a:rPr i="1" lang="en" sz="1100"/>
              <a:t>Chief of Staff to CEO at State Street Corporation and Global Head of Internal Communications </a:t>
            </a:r>
            <a:endParaRPr i="1" sz="1100"/>
          </a:p>
        </p:txBody>
      </p:sp>
      <p:sp>
        <p:nvSpPr>
          <p:cNvPr id="153" name="Google Shape;153;p15"/>
          <p:cNvSpPr txBox="1"/>
          <p:nvPr/>
        </p:nvSpPr>
        <p:spPr>
          <a:xfrm>
            <a:off x="6668350" y="1343363"/>
            <a:ext cx="6066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6900">
              <a:solidFill>
                <a:schemeClr val="dk2"/>
              </a:solidFill>
            </a:endParaRPr>
          </a:p>
        </p:txBody>
      </p:sp>
      <p:sp>
        <p:nvSpPr>
          <p:cNvPr id="154" name="Google Shape;154;p15"/>
          <p:cNvSpPr txBox="1"/>
          <p:nvPr/>
        </p:nvSpPr>
        <p:spPr>
          <a:xfrm>
            <a:off x="1027238" y="4529459"/>
            <a:ext cx="6066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900">
                <a:solidFill>
                  <a:schemeClr val="dk2"/>
                </a:solidFill>
              </a:rPr>
              <a:t>“</a:t>
            </a:r>
            <a:endParaRPr b="1" sz="6900">
              <a:solidFill>
                <a:schemeClr val="dk2"/>
              </a:solidFill>
            </a:endParaRPr>
          </a:p>
        </p:txBody>
      </p:sp>
      <p:sp>
        <p:nvSpPr>
          <p:cNvPr id="155" name="Google Shape;155;p15"/>
          <p:cNvSpPr txBox="1"/>
          <p:nvPr/>
        </p:nvSpPr>
        <p:spPr>
          <a:xfrm>
            <a:off x="1519625" y="4776246"/>
            <a:ext cx="69357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Early College is one of the most important tools we have to lift students and families out of poverty. This has been one of the most effective tools for giving young people a true leg up. </a:t>
            </a:r>
            <a:endParaRPr sz="1100"/>
          </a:p>
          <a:p>
            <a:pPr indent="0" lvl="0" marL="0" rtl="0" algn="l">
              <a:lnSpc>
                <a:spcPct val="115000"/>
              </a:lnSpc>
              <a:spcBef>
                <a:spcPts val="0"/>
              </a:spcBef>
              <a:spcAft>
                <a:spcPts val="0"/>
              </a:spcAft>
              <a:buNone/>
            </a:pPr>
            <a:r>
              <a:rPr b="1" lang="en" sz="1100">
                <a:solidFill>
                  <a:schemeClr val="dk2"/>
                </a:solidFill>
              </a:rPr>
              <a:t>- Senator Eric Lesser,</a:t>
            </a:r>
            <a:r>
              <a:rPr lang="en" sz="1100"/>
              <a:t> </a:t>
            </a:r>
            <a:r>
              <a:rPr i="1" lang="en" sz="1100"/>
              <a:t>Co-Chair of the Gateway Cities Legislative Caucus for Massachusetts</a:t>
            </a:r>
            <a:endParaRPr i="1" sz="1100"/>
          </a:p>
        </p:txBody>
      </p:sp>
      <p:pic>
        <p:nvPicPr>
          <p:cNvPr id="156" name="Google Shape;156;p15"/>
          <p:cNvPicPr preferRelativeResize="0"/>
          <p:nvPr/>
        </p:nvPicPr>
        <p:blipFill>
          <a:blip r:embed="rId4">
            <a:alphaModFix/>
          </a:blip>
          <a:stretch>
            <a:fillRect/>
          </a:stretch>
        </p:blipFill>
        <p:spPr>
          <a:xfrm>
            <a:off x="201448" y="4600847"/>
            <a:ext cx="743400" cy="743400"/>
          </a:xfrm>
          <a:prstGeom prst="ellipse">
            <a:avLst/>
          </a:prstGeom>
          <a:noFill/>
          <a:ln cap="flat" cmpd="sng" w="9525">
            <a:solidFill>
              <a:schemeClr val="dk2"/>
            </a:solidFill>
            <a:prstDash val="solid"/>
            <a:round/>
            <a:headEnd len="sm" w="sm" type="none"/>
            <a:tailEnd len="sm" w="sm" type="none"/>
          </a:ln>
        </p:spPr>
      </p:pic>
      <p:sp>
        <p:nvSpPr>
          <p:cNvPr id="157" name="Google Shape;157;p15"/>
          <p:cNvSpPr txBox="1"/>
          <p:nvPr/>
        </p:nvSpPr>
        <p:spPr>
          <a:xfrm>
            <a:off x="1027250" y="1064897"/>
            <a:ext cx="6066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900">
                <a:solidFill>
                  <a:schemeClr val="dk2"/>
                </a:solidFill>
              </a:rPr>
              <a:t>“</a:t>
            </a:r>
            <a:endParaRPr b="1" sz="6900">
              <a:solidFill>
                <a:schemeClr val="dk2"/>
              </a:solidFill>
            </a:endParaRPr>
          </a:p>
        </p:txBody>
      </p:sp>
      <p:sp>
        <p:nvSpPr>
          <p:cNvPr id="158" name="Google Shape;158;p15"/>
          <p:cNvSpPr txBox="1"/>
          <p:nvPr/>
        </p:nvSpPr>
        <p:spPr>
          <a:xfrm>
            <a:off x="1603475" y="1386588"/>
            <a:ext cx="7494000" cy="13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I believe in the importance of inoculating students on the college experience while they're still in high school. This early exposure to college helps them develop a college going mentality, improve their work ethic, learn to manage their time and learn to navigate the higher education system, while receiving support and guidance from the high school, as well as from their college partner. This is particularly important for first generation students or students living in low-income communities.</a:t>
            </a:r>
            <a:endParaRPr sz="1100"/>
          </a:p>
          <a:p>
            <a:pPr indent="0" lvl="0" marL="0" rtl="0" algn="l">
              <a:lnSpc>
                <a:spcPct val="115000"/>
              </a:lnSpc>
              <a:spcBef>
                <a:spcPts val="0"/>
              </a:spcBef>
              <a:spcAft>
                <a:spcPts val="0"/>
              </a:spcAft>
              <a:buNone/>
            </a:pPr>
            <a:r>
              <a:rPr b="1" lang="en" sz="1100">
                <a:solidFill>
                  <a:schemeClr val="dk2"/>
                </a:solidFill>
              </a:rPr>
              <a:t>- Jeff Riley,</a:t>
            </a:r>
            <a:r>
              <a:rPr lang="en" sz="1100">
                <a:solidFill>
                  <a:schemeClr val="dk2"/>
                </a:solidFill>
              </a:rPr>
              <a:t> </a:t>
            </a:r>
            <a:r>
              <a:rPr i="1" lang="en" sz="1100"/>
              <a:t>Commissioner of Elementary and Secondary Education for Massachusetts </a:t>
            </a:r>
            <a:endParaRPr i="1" sz="1100"/>
          </a:p>
        </p:txBody>
      </p:sp>
      <p:sp>
        <p:nvSpPr>
          <p:cNvPr id="159" name="Google Shape;159;p15"/>
          <p:cNvSpPr txBox="1"/>
          <p:nvPr/>
        </p:nvSpPr>
        <p:spPr>
          <a:xfrm>
            <a:off x="1024544" y="3296977"/>
            <a:ext cx="6066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900">
                <a:solidFill>
                  <a:schemeClr val="dk2"/>
                </a:solidFill>
              </a:rPr>
              <a:t>“</a:t>
            </a:r>
            <a:endParaRPr b="1" sz="6900">
              <a:solidFill>
                <a:schemeClr val="dk2"/>
              </a:solidFill>
            </a:endParaRPr>
          </a:p>
        </p:txBody>
      </p:sp>
      <p:pic>
        <p:nvPicPr>
          <p:cNvPr id="160" name="Google Shape;160;p15"/>
          <p:cNvPicPr preferRelativeResize="0"/>
          <p:nvPr/>
        </p:nvPicPr>
        <p:blipFill>
          <a:blip r:embed="rId5">
            <a:alphaModFix/>
          </a:blip>
          <a:stretch>
            <a:fillRect/>
          </a:stretch>
        </p:blipFill>
        <p:spPr>
          <a:xfrm>
            <a:off x="219900" y="3583587"/>
            <a:ext cx="706500" cy="706500"/>
          </a:xfrm>
          <a:prstGeom prst="ellipse">
            <a:avLst/>
          </a:prstGeom>
          <a:noFill/>
          <a:ln cap="flat" cmpd="sng" w="9525">
            <a:solidFill>
              <a:schemeClr val="dk2"/>
            </a:solidFill>
            <a:prstDash val="solid"/>
            <a:round/>
            <a:headEnd len="sm" w="sm" type="none"/>
            <a:tailEnd len="sm" w="sm" type="none"/>
          </a:ln>
        </p:spPr>
      </p:pic>
      <p:pic>
        <p:nvPicPr>
          <p:cNvPr id="161" name="Google Shape;161;p15"/>
          <p:cNvPicPr preferRelativeResize="0"/>
          <p:nvPr/>
        </p:nvPicPr>
        <p:blipFill>
          <a:blip r:embed="rId6">
            <a:alphaModFix/>
          </a:blip>
          <a:stretch>
            <a:fillRect/>
          </a:stretch>
        </p:blipFill>
        <p:spPr>
          <a:xfrm>
            <a:off x="201450" y="1496987"/>
            <a:ext cx="743400" cy="706500"/>
          </a:xfrm>
          <a:prstGeom prst="ellipse">
            <a:avLst/>
          </a:prstGeom>
          <a:noFill/>
          <a:ln cap="flat" cmpd="sng" w="9525">
            <a:solidFill>
              <a:schemeClr val="dk2"/>
            </a:solidFill>
            <a:prstDash val="solid"/>
            <a:round/>
            <a:headEnd len="sm" w="sm" type="none"/>
            <a:tailEnd len="sm" w="sm" type="none"/>
          </a:ln>
        </p:spPr>
      </p:pic>
      <p:sp>
        <p:nvSpPr>
          <p:cNvPr id="162" name="Google Shape;162;p15"/>
          <p:cNvSpPr txBox="1"/>
          <p:nvPr/>
        </p:nvSpPr>
        <p:spPr>
          <a:xfrm>
            <a:off x="1027250" y="2387244"/>
            <a:ext cx="6066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900">
                <a:solidFill>
                  <a:schemeClr val="dk2"/>
                </a:solidFill>
              </a:rPr>
              <a:t>“</a:t>
            </a:r>
            <a:endParaRPr b="1" sz="6900">
              <a:solidFill>
                <a:schemeClr val="dk2"/>
              </a:solidFill>
            </a:endParaRPr>
          </a:p>
        </p:txBody>
      </p:sp>
      <p:sp>
        <p:nvSpPr>
          <p:cNvPr id="163" name="Google Shape;163;p15"/>
          <p:cNvSpPr txBox="1"/>
          <p:nvPr/>
        </p:nvSpPr>
        <p:spPr>
          <a:xfrm>
            <a:off x="1645175" y="2714100"/>
            <a:ext cx="74106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We should be doing far more with [Early College] because it works, and it especially serves kids in communities who deserve a better chance, a better opportunity, and an open door that can get them into college.</a:t>
            </a:r>
            <a:endParaRPr sz="1100"/>
          </a:p>
          <a:p>
            <a:pPr indent="0" lvl="0" marL="0" rtl="0" algn="l">
              <a:lnSpc>
                <a:spcPct val="115000"/>
              </a:lnSpc>
              <a:spcBef>
                <a:spcPts val="0"/>
              </a:spcBef>
              <a:spcAft>
                <a:spcPts val="0"/>
              </a:spcAft>
              <a:buNone/>
            </a:pPr>
            <a:r>
              <a:rPr b="1" lang="en" sz="1100">
                <a:solidFill>
                  <a:schemeClr val="dk2"/>
                </a:solidFill>
              </a:rPr>
              <a:t>- Charlie Baker</a:t>
            </a:r>
            <a:r>
              <a:rPr i="1" lang="en" sz="1100">
                <a:solidFill>
                  <a:schemeClr val="dk2"/>
                </a:solidFill>
              </a:rPr>
              <a:t>, </a:t>
            </a:r>
            <a:r>
              <a:rPr i="1" lang="en" sz="1100"/>
              <a:t>Governor of Massachusetts</a:t>
            </a:r>
            <a:endParaRPr i="1" sz="1100">
              <a:solidFill>
                <a:srgbClr val="222222"/>
              </a:solidFill>
            </a:endParaRPr>
          </a:p>
        </p:txBody>
      </p:sp>
      <p:pic>
        <p:nvPicPr>
          <p:cNvPr id="164" name="Google Shape;164;p15"/>
          <p:cNvPicPr preferRelativeResize="0"/>
          <p:nvPr/>
        </p:nvPicPr>
        <p:blipFill>
          <a:blip r:embed="rId7">
            <a:alphaModFix/>
          </a:blip>
          <a:stretch>
            <a:fillRect/>
          </a:stretch>
        </p:blipFill>
        <p:spPr>
          <a:xfrm>
            <a:off x="201450" y="2534614"/>
            <a:ext cx="743400" cy="768300"/>
          </a:xfrm>
          <a:prstGeom prst="ellipse">
            <a:avLst/>
          </a:prstGeom>
          <a:noFill/>
          <a:ln cap="flat" cmpd="sng" w="9525">
            <a:solidFill>
              <a:schemeClr val="dk2"/>
            </a:solidFill>
            <a:prstDash val="solid"/>
            <a:round/>
            <a:headEnd len="sm" w="sm" type="none"/>
            <a:tailEnd len="sm" w="sm" type="none"/>
          </a:ln>
        </p:spPr>
      </p:pic>
      <p:pic>
        <p:nvPicPr>
          <p:cNvPr id="165" name="Google Shape;165;p15"/>
          <p:cNvPicPr preferRelativeResize="0"/>
          <p:nvPr/>
        </p:nvPicPr>
        <p:blipFill>
          <a:blip r:embed="rId8">
            <a:alphaModFix/>
          </a:blip>
          <a:stretch>
            <a:fillRect/>
          </a:stretch>
        </p:blipFill>
        <p:spPr>
          <a:xfrm>
            <a:off x="146970" y="5655025"/>
            <a:ext cx="824700" cy="846600"/>
          </a:xfrm>
          <a:prstGeom prst="ellipse">
            <a:avLst/>
          </a:prstGeom>
          <a:noFill/>
          <a:ln cap="flat" cmpd="sng" w="9525">
            <a:solidFill>
              <a:schemeClr val="dk2"/>
            </a:solidFill>
            <a:prstDash val="solid"/>
            <a:round/>
            <a:headEnd len="sm" w="sm" type="none"/>
            <a:tailEnd len="sm" w="sm" type="none"/>
          </a:ln>
        </p:spPr>
      </p:pic>
      <p:sp>
        <p:nvSpPr>
          <p:cNvPr id="166" name="Google Shape;166;p15"/>
          <p:cNvSpPr txBox="1"/>
          <p:nvPr/>
        </p:nvSpPr>
        <p:spPr>
          <a:xfrm>
            <a:off x="1027238" y="5344259"/>
            <a:ext cx="6066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900">
                <a:solidFill>
                  <a:schemeClr val="dk2"/>
                </a:solidFill>
              </a:rPr>
              <a:t>“</a:t>
            </a:r>
            <a:endParaRPr b="1" sz="6900">
              <a:solidFill>
                <a:schemeClr val="dk2"/>
              </a:solidFill>
            </a:endParaRPr>
          </a:p>
        </p:txBody>
      </p:sp>
      <p:sp>
        <p:nvSpPr>
          <p:cNvPr id="167" name="Google Shape;167;p15"/>
          <p:cNvSpPr txBox="1"/>
          <p:nvPr/>
        </p:nvSpPr>
        <p:spPr>
          <a:xfrm>
            <a:off x="1519625" y="5591046"/>
            <a:ext cx="6935700" cy="11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In Massachusetts, 72% of the jobs require a credential beyond a high school diploma. So as a matter of equity and economic strength, we have an obligation to prepare students to compete and survive in this environment. We know Early College is one way to provide a pathway to success for those too often left behind.</a:t>
            </a:r>
            <a:endParaRPr sz="1100"/>
          </a:p>
          <a:p>
            <a:pPr indent="0" lvl="0" marL="0" rtl="0" algn="l">
              <a:lnSpc>
                <a:spcPct val="115000"/>
              </a:lnSpc>
              <a:spcBef>
                <a:spcPts val="0"/>
              </a:spcBef>
              <a:spcAft>
                <a:spcPts val="0"/>
              </a:spcAft>
              <a:buNone/>
            </a:pPr>
            <a:r>
              <a:rPr b="1" lang="en" sz="1100">
                <a:solidFill>
                  <a:schemeClr val="dk2"/>
                </a:solidFill>
              </a:rPr>
              <a:t>- Representative Jeffrey Roy,</a:t>
            </a:r>
            <a:r>
              <a:rPr lang="en" sz="1100"/>
              <a:t> </a:t>
            </a:r>
            <a:r>
              <a:rPr i="1" lang="en" sz="1100"/>
              <a:t>Former Chair, Higher Education Committee </a:t>
            </a:r>
            <a:endParaRPr i="1"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6"/>
          <p:cNvSpPr txBox="1"/>
          <p:nvPr>
            <p:ph type="title"/>
          </p:nvPr>
        </p:nvSpPr>
        <p:spPr>
          <a:xfrm>
            <a:off x="342900" y="242339"/>
            <a:ext cx="8077200" cy="511500"/>
          </a:xfrm>
          <a:prstGeom prst="rect">
            <a:avLst/>
          </a:prstGeom>
          <a:noFill/>
          <a:ln>
            <a:noFill/>
          </a:ln>
        </p:spPr>
        <p:txBody>
          <a:bodyPr anchorCtr="0" anchor="t" bIns="0" lIns="0" spcFirstLastPara="1" rIns="91425" wrap="square" tIns="0">
            <a:noAutofit/>
          </a:bodyPr>
          <a:lstStyle/>
          <a:p>
            <a:pPr indent="0" lvl="0" marL="0" rtl="0" algn="l">
              <a:lnSpc>
                <a:spcPct val="110000"/>
              </a:lnSpc>
              <a:spcBef>
                <a:spcPts val="0"/>
              </a:spcBef>
              <a:spcAft>
                <a:spcPts val="0"/>
              </a:spcAft>
              <a:buSzPts val="2400"/>
              <a:buNone/>
            </a:pPr>
            <a:r>
              <a:rPr lang="en" sz="2000">
                <a:solidFill>
                  <a:srgbClr val="000000"/>
                </a:solidFill>
              </a:rPr>
              <a:t>Come back to</a:t>
            </a:r>
            <a:endParaRPr sz="2000">
              <a:solidFill>
                <a:srgbClr val="000000"/>
              </a:solidFill>
            </a:endParaRPr>
          </a:p>
        </p:txBody>
      </p:sp>
      <p:sp>
        <p:nvSpPr>
          <p:cNvPr id="174" name="Google Shape;174;p16"/>
          <p:cNvSpPr/>
          <p:nvPr/>
        </p:nvSpPr>
        <p:spPr>
          <a:xfrm>
            <a:off x="8033650" y="82500"/>
            <a:ext cx="876600" cy="68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7"/>
          <p:cNvSpPr txBox="1"/>
          <p:nvPr>
            <p:ph type="title"/>
          </p:nvPr>
        </p:nvSpPr>
        <p:spPr>
          <a:xfrm>
            <a:off x="235950" y="281279"/>
            <a:ext cx="8077200" cy="914400"/>
          </a:xfrm>
          <a:prstGeom prst="rect">
            <a:avLst/>
          </a:prstGeom>
        </p:spPr>
        <p:txBody>
          <a:bodyPr anchorCtr="0" anchor="t" bIns="0" lIns="0" spcFirstLastPara="1" rIns="91425" wrap="square" tIns="0">
            <a:noAutofit/>
          </a:bodyPr>
          <a:lstStyle/>
          <a:p>
            <a:pPr indent="0" lvl="0" marL="0" rtl="0" algn="l">
              <a:spcBef>
                <a:spcPts val="0"/>
              </a:spcBef>
              <a:spcAft>
                <a:spcPts val="0"/>
              </a:spcAft>
              <a:buNone/>
            </a:pPr>
            <a:r>
              <a:rPr lang="en" sz="2000">
                <a:solidFill>
                  <a:srgbClr val="000000"/>
                </a:solidFill>
              </a:rPr>
              <a:t>Early College graduates attend college at higher rates than school and matched peers </a:t>
            </a:r>
            <a:endParaRPr/>
          </a:p>
        </p:txBody>
      </p:sp>
      <p:sp>
        <p:nvSpPr>
          <p:cNvPr id="180" name="Google Shape;180;p17"/>
          <p:cNvSpPr txBox="1"/>
          <p:nvPr/>
        </p:nvSpPr>
        <p:spPr>
          <a:xfrm>
            <a:off x="29325" y="6353200"/>
            <a:ext cx="4336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1"/>
                </a:solidFill>
              </a:rPr>
              <a:t>Source: Early College Joint Committee Meeting, September 15, 2021 </a:t>
            </a:r>
            <a:endParaRPr sz="700">
              <a:solidFill>
                <a:schemeClr val="dk1"/>
              </a:solidFill>
            </a:endParaRPr>
          </a:p>
        </p:txBody>
      </p:sp>
      <p:pic>
        <p:nvPicPr>
          <p:cNvPr id="181" name="Google Shape;181;p17" title="Fall 2020 College Enrollment Within  Months of Graduating High School"/>
          <p:cNvPicPr preferRelativeResize="0"/>
          <p:nvPr/>
        </p:nvPicPr>
        <p:blipFill>
          <a:blip r:embed="rId3">
            <a:alphaModFix/>
          </a:blip>
          <a:stretch>
            <a:fillRect/>
          </a:stretch>
        </p:blipFill>
        <p:spPr>
          <a:xfrm>
            <a:off x="195625" y="1398879"/>
            <a:ext cx="5762814" cy="3563340"/>
          </a:xfrm>
          <a:prstGeom prst="rect">
            <a:avLst/>
          </a:prstGeom>
          <a:noFill/>
          <a:ln>
            <a:noFill/>
          </a:ln>
        </p:spPr>
      </p:pic>
      <p:sp>
        <p:nvSpPr>
          <p:cNvPr id="182" name="Google Shape;182;p17"/>
          <p:cNvSpPr txBox="1"/>
          <p:nvPr/>
        </p:nvSpPr>
        <p:spPr>
          <a:xfrm>
            <a:off x="6379925" y="1849633"/>
            <a:ext cx="2460000" cy="2887200"/>
          </a:xfrm>
          <a:prstGeom prst="rect">
            <a:avLst/>
          </a:prstGeom>
          <a:solidFill>
            <a:srgbClr val="C9DAF8"/>
          </a:solidFill>
          <a:ln cap="flat" cmpd="sng" w="9525">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Positive difference in college enrollment across both race and socioeconomic status</a:t>
            </a:r>
            <a:endParaRPr/>
          </a:p>
          <a:p>
            <a:pPr indent="-317500" lvl="0" marL="457200" rtl="0" algn="l">
              <a:lnSpc>
                <a:spcPct val="115000"/>
              </a:lnSpc>
              <a:spcBef>
                <a:spcPts val="1000"/>
              </a:spcBef>
              <a:spcAft>
                <a:spcPts val="0"/>
              </a:spcAft>
              <a:buSzPts val="1400"/>
              <a:buChar char="●"/>
            </a:pPr>
            <a:r>
              <a:rPr lang="en"/>
              <a:t>+ 7 percentage points for </a:t>
            </a:r>
            <a:r>
              <a:rPr b="1" lang="en"/>
              <a:t>Black </a:t>
            </a:r>
            <a:r>
              <a:rPr lang="en"/>
              <a:t>and </a:t>
            </a:r>
            <a:r>
              <a:rPr b="1" lang="en"/>
              <a:t>Latinx students </a:t>
            </a:r>
            <a:endParaRPr/>
          </a:p>
          <a:p>
            <a:pPr indent="-317500" lvl="0" marL="457200" rtl="0" algn="l">
              <a:lnSpc>
                <a:spcPct val="115000"/>
              </a:lnSpc>
              <a:spcBef>
                <a:spcPts val="1000"/>
              </a:spcBef>
              <a:spcAft>
                <a:spcPts val="1000"/>
              </a:spcAft>
              <a:buSzPts val="1400"/>
              <a:buChar char="●"/>
            </a:pPr>
            <a:r>
              <a:rPr lang="en"/>
              <a:t>+ 10 percentage points for </a:t>
            </a:r>
            <a:r>
              <a:rPr b="1" lang="en"/>
              <a:t>economically disadvantaged students</a:t>
            </a:r>
            <a:endParaRPr b="1"/>
          </a:p>
        </p:txBody>
      </p:sp>
      <p:sp>
        <p:nvSpPr>
          <p:cNvPr id="183" name="Google Shape;183;p17"/>
          <p:cNvSpPr txBox="1"/>
          <p:nvPr/>
        </p:nvSpPr>
        <p:spPr>
          <a:xfrm>
            <a:off x="-1160925" y="-32233"/>
            <a:ext cx="1088400" cy="17085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Tripp, we should discuss the best way to include this given the conversation on the Comms Call </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8"/>
          <p:cNvSpPr txBox="1"/>
          <p:nvPr>
            <p:ph type="title"/>
          </p:nvPr>
        </p:nvSpPr>
        <p:spPr>
          <a:xfrm>
            <a:off x="235950" y="281264"/>
            <a:ext cx="8077200" cy="1093500"/>
          </a:xfrm>
          <a:prstGeom prst="rect">
            <a:avLst/>
          </a:prstGeom>
        </p:spPr>
        <p:txBody>
          <a:bodyPr anchorCtr="0" anchor="t" bIns="0" lIns="0" spcFirstLastPara="1" rIns="91425" wrap="square" tIns="0">
            <a:noAutofit/>
          </a:bodyPr>
          <a:lstStyle/>
          <a:p>
            <a:pPr indent="0" lvl="0" marL="0" rtl="0" algn="l">
              <a:spcBef>
                <a:spcPts val="0"/>
              </a:spcBef>
              <a:spcAft>
                <a:spcPts val="0"/>
              </a:spcAft>
              <a:buNone/>
            </a:pPr>
            <a:r>
              <a:rPr lang="en" sz="2000">
                <a:solidFill>
                  <a:srgbClr val="000000"/>
                </a:solidFill>
              </a:rPr>
              <a:t>The engagement and success to date would not be possible without the broad leadership of many </a:t>
            </a:r>
            <a:endParaRPr sz="2000"/>
          </a:p>
        </p:txBody>
      </p:sp>
      <p:pic>
        <p:nvPicPr>
          <p:cNvPr id="189" name="Google Shape;189;p18"/>
          <p:cNvPicPr preferRelativeResize="0"/>
          <p:nvPr/>
        </p:nvPicPr>
        <p:blipFill>
          <a:blip r:embed="rId3">
            <a:alphaModFix/>
          </a:blip>
          <a:stretch>
            <a:fillRect/>
          </a:stretch>
        </p:blipFill>
        <p:spPr>
          <a:xfrm>
            <a:off x="3142550" y="3842332"/>
            <a:ext cx="1153000" cy="1156575"/>
          </a:xfrm>
          <a:prstGeom prst="rect">
            <a:avLst/>
          </a:prstGeom>
          <a:noFill/>
          <a:ln>
            <a:noFill/>
          </a:ln>
        </p:spPr>
      </p:pic>
      <p:pic>
        <p:nvPicPr>
          <p:cNvPr id="190" name="Google Shape;190;p18"/>
          <p:cNvPicPr preferRelativeResize="0"/>
          <p:nvPr/>
        </p:nvPicPr>
        <p:blipFill>
          <a:blip r:embed="rId4">
            <a:alphaModFix/>
          </a:blip>
          <a:stretch>
            <a:fillRect/>
          </a:stretch>
        </p:blipFill>
        <p:spPr>
          <a:xfrm>
            <a:off x="1379700" y="1578065"/>
            <a:ext cx="1153000" cy="1116550"/>
          </a:xfrm>
          <a:prstGeom prst="rect">
            <a:avLst/>
          </a:prstGeom>
          <a:noFill/>
          <a:ln>
            <a:noFill/>
          </a:ln>
        </p:spPr>
      </p:pic>
      <p:pic>
        <p:nvPicPr>
          <p:cNvPr id="191" name="Google Shape;191;p18"/>
          <p:cNvPicPr preferRelativeResize="0"/>
          <p:nvPr/>
        </p:nvPicPr>
        <p:blipFill>
          <a:blip r:embed="rId5">
            <a:alphaModFix/>
          </a:blip>
          <a:stretch>
            <a:fillRect/>
          </a:stretch>
        </p:blipFill>
        <p:spPr>
          <a:xfrm>
            <a:off x="4693425" y="1578065"/>
            <a:ext cx="1358037" cy="1116550"/>
          </a:xfrm>
          <a:prstGeom prst="rect">
            <a:avLst/>
          </a:prstGeom>
          <a:noFill/>
          <a:ln>
            <a:noFill/>
          </a:ln>
        </p:spPr>
      </p:pic>
      <p:pic>
        <p:nvPicPr>
          <p:cNvPr id="192" name="Google Shape;192;p18"/>
          <p:cNvPicPr preferRelativeResize="0"/>
          <p:nvPr/>
        </p:nvPicPr>
        <p:blipFill>
          <a:blip r:embed="rId6">
            <a:alphaModFix/>
          </a:blip>
          <a:stretch>
            <a:fillRect/>
          </a:stretch>
        </p:blipFill>
        <p:spPr>
          <a:xfrm>
            <a:off x="6716174" y="3694783"/>
            <a:ext cx="1250099" cy="1377924"/>
          </a:xfrm>
          <a:prstGeom prst="rect">
            <a:avLst/>
          </a:prstGeom>
          <a:noFill/>
          <a:ln>
            <a:noFill/>
          </a:ln>
        </p:spPr>
      </p:pic>
      <p:sp>
        <p:nvSpPr>
          <p:cNvPr id="193" name="Google Shape;193;p18"/>
          <p:cNvSpPr txBox="1"/>
          <p:nvPr/>
        </p:nvSpPr>
        <p:spPr>
          <a:xfrm>
            <a:off x="1026475" y="3183533"/>
            <a:ext cx="1807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The Legislature</a:t>
            </a:r>
            <a:endParaRPr b="1">
              <a:solidFill>
                <a:schemeClr val="dk1"/>
              </a:solidFill>
            </a:endParaRPr>
          </a:p>
        </p:txBody>
      </p:sp>
      <p:sp>
        <p:nvSpPr>
          <p:cNvPr id="194" name="Google Shape;194;p18"/>
          <p:cNvSpPr txBox="1"/>
          <p:nvPr/>
        </p:nvSpPr>
        <p:spPr>
          <a:xfrm>
            <a:off x="2815300" y="5454567"/>
            <a:ext cx="1807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The Administration</a:t>
            </a:r>
            <a:endParaRPr b="1">
              <a:solidFill>
                <a:schemeClr val="dk1"/>
              </a:solidFill>
            </a:endParaRPr>
          </a:p>
        </p:txBody>
      </p:sp>
      <p:sp>
        <p:nvSpPr>
          <p:cNvPr id="195" name="Google Shape;195;p18"/>
          <p:cNvSpPr txBox="1"/>
          <p:nvPr/>
        </p:nvSpPr>
        <p:spPr>
          <a:xfrm>
            <a:off x="4468700" y="3147917"/>
            <a:ext cx="1807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The Coalition</a:t>
            </a:r>
            <a:endParaRPr b="1">
              <a:solidFill>
                <a:schemeClr val="dk1"/>
              </a:solidFill>
            </a:endParaRPr>
          </a:p>
        </p:txBody>
      </p:sp>
      <p:sp>
        <p:nvSpPr>
          <p:cNvPr id="196" name="Google Shape;196;p18"/>
          <p:cNvSpPr txBox="1"/>
          <p:nvPr/>
        </p:nvSpPr>
        <p:spPr>
          <a:xfrm>
            <a:off x="6437475" y="5531983"/>
            <a:ext cx="1807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The </a:t>
            </a:r>
            <a:r>
              <a:rPr b="1" lang="en">
                <a:solidFill>
                  <a:schemeClr val="dk1"/>
                </a:solidFill>
              </a:rPr>
              <a:t>Practitioners</a:t>
            </a:r>
            <a:endParaRPr b="1">
              <a:solidFill>
                <a:schemeClr val="dk1"/>
              </a:solidFill>
            </a:endParaRPr>
          </a:p>
        </p:txBody>
      </p:sp>
      <p:sp>
        <p:nvSpPr>
          <p:cNvPr id="197" name="Google Shape;197;p18"/>
          <p:cNvSpPr txBox="1"/>
          <p:nvPr/>
        </p:nvSpPr>
        <p:spPr>
          <a:xfrm>
            <a:off x="-1249625" y="-59500"/>
            <a:ext cx="1171500" cy="20472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Very open to suggestions on this slide! I wanted to keep it very vague to not leave anyone out, but also want it to adequately thank all those involved </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9"/>
          <p:cNvSpPr txBox="1"/>
          <p:nvPr>
            <p:ph type="title"/>
          </p:nvPr>
        </p:nvSpPr>
        <p:spPr>
          <a:xfrm>
            <a:off x="342900" y="345912"/>
            <a:ext cx="8077200" cy="914400"/>
          </a:xfrm>
          <a:prstGeom prst="rect">
            <a:avLst/>
          </a:prstGeom>
        </p:spPr>
        <p:txBody>
          <a:bodyPr anchorCtr="0" anchor="t" bIns="0" lIns="0" spcFirstLastPara="1" rIns="91425" wrap="square" tIns="0">
            <a:noAutofit/>
          </a:bodyPr>
          <a:lstStyle/>
          <a:p>
            <a:pPr indent="0" lvl="0" marL="0" rtl="0" algn="l">
              <a:spcBef>
                <a:spcPts val="0"/>
              </a:spcBef>
              <a:spcAft>
                <a:spcPts val="0"/>
              </a:spcAft>
              <a:buNone/>
            </a:pPr>
            <a:r>
              <a:rPr lang="en" sz="2000">
                <a:solidFill>
                  <a:srgbClr val="222222"/>
                </a:solidFill>
              </a:rPr>
              <a:t>As we look ahead, there is an inflection point and significant opportunity to take Early College to the next level in Massachusetts</a:t>
            </a:r>
            <a:endParaRPr sz="2000">
              <a:solidFill>
                <a:srgbClr val="222222"/>
              </a:solidFill>
            </a:endParaRPr>
          </a:p>
        </p:txBody>
      </p:sp>
      <p:graphicFrame>
        <p:nvGraphicFramePr>
          <p:cNvPr id="203" name="Google Shape;203;p19"/>
          <p:cNvGraphicFramePr/>
          <p:nvPr/>
        </p:nvGraphicFramePr>
        <p:xfrm>
          <a:off x="578725" y="1860233"/>
          <a:ext cx="3000000" cy="3000000"/>
        </p:xfrm>
        <a:graphic>
          <a:graphicData uri="http://schemas.openxmlformats.org/drawingml/2006/table">
            <a:tbl>
              <a:tblPr>
                <a:noFill/>
                <a:tableStyleId>{36ED4C75-AA13-4C49-83B3-22FEB6B8DD35}</a:tableStyleId>
              </a:tblPr>
              <a:tblGrid>
                <a:gridCol w="3682450"/>
              </a:tblGrid>
              <a:tr h="508000">
                <a:tc>
                  <a:txBody>
                    <a:bodyPr/>
                    <a:lstStyle/>
                    <a:p>
                      <a:pPr indent="0" lvl="0" marL="0" rtl="0" algn="ctr">
                        <a:spcBef>
                          <a:spcPts val="0"/>
                        </a:spcBef>
                        <a:spcAft>
                          <a:spcPts val="0"/>
                        </a:spcAft>
                        <a:buNone/>
                      </a:pPr>
                      <a:r>
                        <a:rPr b="1" lang="en" sz="2100">
                          <a:solidFill>
                            <a:srgbClr val="FFFFFF"/>
                          </a:solidFill>
                        </a:rPr>
                        <a:t>Public Sector</a:t>
                      </a:r>
                      <a:endParaRPr b="1" sz="2100">
                        <a:solidFill>
                          <a:srgbClr val="FFFFFF"/>
                        </a:solidFill>
                      </a:endParaRPr>
                    </a:p>
                  </a:txBody>
                  <a:tcPr marT="121900" marB="121900" marR="91425" marL="91425">
                    <a:lnB cap="flat" cmpd="sng" w="9525">
                      <a:solidFill>
                        <a:srgbClr val="9E9E9E">
                          <a:alpha val="0"/>
                        </a:srgbClr>
                      </a:solidFill>
                      <a:prstDash val="solid"/>
                      <a:round/>
                      <a:headEnd len="sm" w="sm" type="none"/>
                      <a:tailEnd len="sm" w="sm" type="none"/>
                    </a:lnB>
                    <a:solidFill>
                      <a:srgbClr val="1C4587"/>
                    </a:solidFill>
                  </a:tcPr>
                </a:tc>
              </a:tr>
              <a:tr h="508000">
                <a:tc>
                  <a:txBody>
                    <a:bodyPr/>
                    <a:lstStyle/>
                    <a:p>
                      <a:pPr indent="-438150" lvl="0" marL="609600" rtl="0" algn="l">
                        <a:spcBef>
                          <a:spcPts val="0"/>
                        </a:spcBef>
                        <a:spcAft>
                          <a:spcPts val="0"/>
                        </a:spcAft>
                        <a:buSzPts val="2100"/>
                        <a:buChar char="❏"/>
                      </a:pPr>
                      <a:r>
                        <a:rPr lang="en" sz="2100"/>
                        <a:t>Grow support capabilities </a:t>
                      </a:r>
                      <a:endParaRPr sz="2100"/>
                    </a:p>
                    <a:p>
                      <a:pPr indent="-438150" lvl="0" marL="609600" rtl="0" algn="l">
                        <a:spcBef>
                          <a:spcPts val="1300"/>
                        </a:spcBef>
                        <a:spcAft>
                          <a:spcPts val="0"/>
                        </a:spcAft>
                        <a:buSzPts val="2100"/>
                        <a:buChar char="❏"/>
                      </a:pPr>
                      <a:r>
                        <a:rPr lang="en" sz="2100"/>
                        <a:t>Continue to increase annual funding that keeps pace with the projected growth </a:t>
                      </a:r>
                      <a:endParaRPr sz="2100"/>
                    </a:p>
                    <a:p>
                      <a:pPr indent="-438150" lvl="0" marL="609600" rtl="0" algn="l">
                        <a:spcBef>
                          <a:spcPts val="1300"/>
                        </a:spcBef>
                        <a:spcAft>
                          <a:spcPts val="0"/>
                        </a:spcAft>
                        <a:buSzPts val="2100"/>
                        <a:buChar char="❏"/>
                      </a:pPr>
                      <a:r>
                        <a:rPr lang="en" sz="2100"/>
                        <a:t>Invest in innovation and growth</a:t>
                      </a:r>
                      <a:endParaRPr sz="2100"/>
                    </a:p>
                    <a:p>
                      <a:pPr indent="-438150" lvl="0" marL="609600" rtl="0" algn="l">
                        <a:spcBef>
                          <a:spcPts val="1300"/>
                        </a:spcBef>
                        <a:spcAft>
                          <a:spcPts val="0"/>
                        </a:spcAft>
                        <a:buSzPts val="2100"/>
                        <a:buChar char="❏"/>
                      </a:pPr>
                      <a:r>
                        <a:rPr lang="en" sz="2100"/>
                        <a:t>Pass enabling legislation to support long-term funding solutions and critical policies </a:t>
                      </a:r>
                      <a:endParaRPr sz="2100"/>
                    </a:p>
                  </a:txBody>
                  <a:tcPr marT="121900" marB="1219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204" name="Google Shape;204;p19"/>
          <p:cNvGraphicFramePr/>
          <p:nvPr/>
        </p:nvGraphicFramePr>
        <p:xfrm>
          <a:off x="4795725" y="1850100"/>
          <a:ext cx="3000000" cy="3000000"/>
        </p:xfrm>
        <a:graphic>
          <a:graphicData uri="http://schemas.openxmlformats.org/drawingml/2006/table">
            <a:tbl>
              <a:tblPr>
                <a:noFill/>
                <a:tableStyleId>{36ED4C75-AA13-4C49-83B3-22FEB6B8DD35}</a:tableStyleId>
              </a:tblPr>
              <a:tblGrid>
                <a:gridCol w="3682450"/>
              </a:tblGrid>
              <a:tr h="603775">
                <a:tc>
                  <a:txBody>
                    <a:bodyPr/>
                    <a:lstStyle/>
                    <a:p>
                      <a:pPr indent="0" lvl="0" marL="0" rtl="0" algn="ctr">
                        <a:spcBef>
                          <a:spcPts val="0"/>
                        </a:spcBef>
                        <a:spcAft>
                          <a:spcPts val="0"/>
                        </a:spcAft>
                        <a:buNone/>
                      </a:pPr>
                      <a:r>
                        <a:rPr b="1" lang="en" sz="2100">
                          <a:solidFill>
                            <a:srgbClr val="FFFFFF"/>
                          </a:solidFill>
                        </a:rPr>
                        <a:t>Private Sector</a:t>
                      </a:r>
                      <a:endParaRPr b="1" sz="2100">
                        <a:solidFill>
                          <a:srgbClr val="FFFFFF"/>
                        </a:solidFill>
                      </a:endParaRPr>
                    </a:p>
                  </a:txBody>
                  <a:tcPr marT="121900" marB="121900" marR="91425" marL="91425">
                    <a:lnB cap="flat" cmpd="sng" w="9525">
                      <a:solidFill>
                        <a:srgbClr val="9E9E9E">
                          <a:alpha val="0"/>
                        </a:srgbClr>
                      </a:solidFill>
                      <a:prstDash val="solid"/>
                      <a:round/>
                      <a:headEnd len="sm" w="sm" type="none"/>
                      <a:tailEnd len="sm" w="sm" type="none"/>
                    </a:lnB>
                    <a:solidFill>
                      <a:srgbClr val="1C4587"/>
                    </a:solidFill>
                  </a:tcPr>
                </a:tc>
              </a:tr>
              <a:tr h="2329000">
                <a:tc>
                  <a:txBody>
                    <a:bodyPr/>
                    <a:lstStyle/>
                    <a:p>
                      <a:pPr indent="-438150" lvl="0" marL="609600" rtl="0" algn="l">
                        <a:spcBef>
                          <a:spcPts val="0"/>
                        </a:spcBef>
                        <a:spcAft>
                          <a:spcPts val="0"/>
                        </a:spcAft>
                        <a:buSzPts val="2100"/>
                        <a:buChar char="❏"/>
                      </a:pPr>
                      <a:r>
                        <a:rPr lang="en" sz="2100"/>
                        <a:t>Launch a new collective impact alliance to complement the public-sector efforts </a:t>
                      </a:r>
                      <a:endParaRPr sz="2100"/>
                    </a:p>
                    <a:p>
                      <a:pPr indent="-438150" lvl="0" marL="609600" rtl="0" algn="l">
                        <a:spcBef>
                          <a:spcPts val="1300"/>
                        </a:spcBef>
                        <a:spcAft>
                          <a:spcPts val="0"/>
                        </a:spcAft>
                        <a:buSzPts val="2100"/>
                        <a:buChar char="❏"/>
                      </a:pPr>
                      <a:r>
                        <a:rPr lang="en" sz="2100"/>
                        <a:t>Expand coalition, awareness and commitment across sectors and geography</a:t>
                      </a:r>
                      <a:endParaRPr sz="2100"/>
                    </a:p>
                    <a:p>
                      <a:pPr indent="-438150" lvl="0" marL="609600" rtl="0" algn="l">
                        <a:spcBef>
                          <a:spcPts val="1300"/>
                        </a:spcBef>
                        <a:spcAft>
                          <a:spcPts val="0"/>
                        </a:spcAft>
                        <a:buSzPts val="2100"/>
                        <a:buChar char="❏"/>
                      </a:pPr>
                      <a:r>
                        <a:rPr lang="en" sz="2100"/>
                        <a:t>Grow the engagement of the business community as partners in shaping the Early College vision and programs </a:t>
                      </a:r>
                      <a:endParaRPr sz="2100"/>
                    </a:p>
                  </a:txBody>
                  <a:tcPr marT="121900" marB="1219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05" name="Google Shape;205;p19"/>
          <p:cNvSpPr txBox="1"/>
          <p:nvPr/>
        </p:nvSpPr>
        <p:spPr>
          <a:xfrm>
            <a:off x="-1249625" y="-59500"/>
            <a:ext cx="1171500" cy="17085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This is a slide that we used at the DE21 conference in September and I wondered if it made sense to use in </a:t>
            </a:r>
            <a:r>
              <a:rPr lang="en" sz="1100"/>
              <a:t>this</a:t>
            </a:r>
            <a:r>
              <a:rPr lang="en" sz="1100"/>
              <a:t> context too</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0"/>
          <p:cNvSpPr txBox="1"/>
          <p:nvPr>
            <p:ph type="title"/>
          </p:nvPr>
        </p:nvSpPr>
        <p:spPr>
          <a:xfrm>
            <a:off x="342900" y="345912"/>
            <a:ext cx="8077200" cy="914400"/>
          </a:xfrm>
          <a:prstGeom prst="rect">
            <a:avLst/>
          </a:prstGeom>
        </p:spPr>
        <p:txBody>
          <a:bodyPr anchorCtr="0" anchor="t" bIns="0" lIns="0" spcFirstLastPara="1" rIns="91425" wrap="square" tIns="0">
            <a:noAutofit/>
          </a:bodyPr>
          <a:lstStyle/>
          <a:p>
            <a:pPr indent="0" lvl="0" marL="0" rtl="0" algn="l">
              <a:spcBef>
                <a:spcPts val="0"/>
              </a:spcBef>
              <a:spcAft>
                <a:spcPts val="0"/>
              </a:spcAft>
              <a:buNone/>
            </a:pPr>
            <a:r>
              <a:t/>
            </a:r>
            <a:endParaRPr/>
          </a:p>
        </p:txBody>
      </p:sp>
      <p:sp>
        <p:nvSpPr>
          <p:cNvPr id="211" name="Google Shape;211;p20"/>
          <p:cNvSpPr txBox="1"/>
          <p:nvPr/>
        </p:nvSpPr>
        <p:spPr>
          <a:xfrm>
            <a:off x="3213300" y="1844667"/>
            <a:ext cx="2365200" cy="6156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TBD slide on potential challenges scaling</a:t>
            </a:r>
            <a:endParaRPr/>
          </a:p>
        </p:txBody>
      </p:sp>
      <p:sp>
        <p:nvSpPr>
          <p:cNvPr id="212" name="Google Shape;212;p20"/>
          <p:cNvSpPr txBox="1"/>
          <p:nvPr/>
        </p:nvSpPr>
        <p:spPr>
          <a:xfrm>
            <a:off x="-1294250" y="0"/>
            <a:ext cx="1171500" cy="18777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Tripp, we had discussed a slide like this but wanted to confirm it still makes sense to include and if so, what is the best way to frame this slide </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5"/>
          <p:cNvSpPr txBox="1"/>
          <p:nvPr/>
        </p:nvSpPr>
        <p:spPr>
          <a:xfrm>
            <a:off x="533400" y="2376799"/>
            <a:ext cx="8077200" cy="3154200"/>
          </a:xfrm>
          <a:prstGeom prst="rect">
            <a:avLst/>
          </a:prstGeom>
          <a:noFill/>
          <a:ln>
            <a:noFill/>
          </a:ln>
        </p:spPr>
        <p:txBody>
          <a:bodyPr anchorCtr="0" anchor="t" bIns="0" lIns="0" spcFirstLastPara="1" rIns="91425" wrap="square" tIns="0">
            <a:noAutofit/>
          </a:bodyPr>
          <a:lstStyle/>
          <a:p>
            <a:pPr indent="0" lvl="0" marL="0" rtl="0" algn="ctr">
              <a:lnSpc>
                <a:spcPct val="110000"/>
              </a:lnSpc>
              <a:spcBef>
                <a:spcPts val="0"/>
              </a:spcBef>
              <a:spcAft>
                <a:spcPts val="0"/>
              </a:spcAft>
              <a:buNone/>
            </a:pPr>
            <a:r>
              <a:rPr b="1" lang="en" sz="3700"/>
              <a:t>The best predictor of college success is college success.</a:t>
            </a:r>
            <a:r>
              <a:rPr b="1" lang="en" sz="3300"/>
              <a:t> </a:t>
            </a:r>
            <a:endParaRPr b="1" sz="3300"/>
          </a:p>
          <a:p>
            <a:pPr indent="0" lvl="0" marL="0" rtl="0" algn="l">
              <a:spcBef>
                <a:spcPts val="0"/>
              </a:spcBef>
              <a:spcAft>
                <a:spcPts val="0"/>
              </a:spcAft>
              <a:buNone/>
            </a:pPr>
            <a:r>
              <a:t/>
            </a:r>
            <a:endParaRPr b="1" sz="1500"/>
          </a:p>
        </p:txBody>
      </p:sp>
      <p:sp>
        <p:nvSpPr>
          <p:cNvPr id="35" name="Google Shape;35;p5"/>
          <p:cNvSpPr/>
          <p:nvPr/>
        </p:nvSpPr>
        <p:spPr>
          <a:xfrm>
            <a:off x="8033650" y="82500"/>
            <a:ext cx="876600" cy="68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pic>
        <p:nvPicPr>
          <p:cNvPr id="41" name="Google Shape;41;p6"/>
          <p:cNvPicPr preferRelativeResize="0"/>
          <p:nvPr/>
        </p:nvPicPr>
        <p:blipFill>
          <a:blip r:embed="rId3">
            <a:alphaModFix/>
          </a:blip>
          <a:stretch>
            <a:fillRect/>
          </a:stretch>
        </p:blipFill>
        <p:spPr>
          <a:xfrm>
            <a:off x="298700" y="753850"/>
            <a:ext cx="4970124" cy="3049125"/>
          </a:xfrm>
          <a:prstGeom prst="rect">
            <a:avLst/>
          </a:prstGeom>
          <a:noFill/>
          <a:ln cap="flat" cmpd="sng" w="28575">
            <a:solidFill>
              <a:srgbClr val="0B5394"/>
            </a:solidFill>
            <a:prstDash val="solid"/>
            <a:round/>
            <a:headEnd len="sm" w="sm" type="none"/>
            <a:tailEnd len="sm" w="sm" type="none"/>
          </a:ln>
        </p:spPr>
      </p:pic>
      <p:sp>
        <p:nvSpPr>
          <p:cNvPr id="42" name="Google Shape;42;p6"/>
          <p:cNvSpPr/>
          <p:nvPr/>
        </p:nvSpPr>
        <p:spPr>
          <a:xfrm>
            <a:off x="8033650" y="82500"/>
            <a:ext cx="876600" cy="68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txBox="1"/>
          <p:nvPr>
            <p:ph type="title"/>
          </p:nvPr>
        </p:nvSpPr>
        <p:spPr>
          <a:xfrm>
            <a:off x="342900" y="242339"/>
            <a:ext cx="8077200" cy="511500"/>
          </a:xfrm>
          <a:prstGeom prst="rect">
            <a:avLst/>
          </a:prstGeom>
          <a:noFill/>
          <a:ln>
            <a:noFill/>
          </a:ln>
        </p:spPr>
        <p:txBody>
          <a:bodyPr anchorCtr="0" anchor="t" bIns="0" lIns="0" spcFirstLastPara="1" rIns="91425" wrap="square" tIns="0">
            <a:noAutofit/>
          </a:bodyPr>
          <a:lstStyle/>
          <a:p>
            <a:pPr indent="0" lvl="0" marL="0" rtl="0" algn="l">
              <a:lnSpc>
                <a:spcPct val="110000"/>
              </a:lnSpc>
              <a:spcBef>
                <a:spcPts val="0"/>
              </a:spcBef>
              <a:spcAft>
                <a:spcPts val="0"/>
              </a:spcAft>
              <a:buSzPts val="2400"/>
              <a:buNone/>
            </a:pPr>
            <a:r>
              <a:rPr lang="en" sz="2000">
                <a:solidFill>
                  <a:srgbClr val="000000"/>
                </a:solidFill>
              </a:rPr>
              <a:t>Early College in MA has grown significantly... </a:t>
            </a:r>
            <a:endParaRPr sz="2000">
              <a:solidFill>
                <a:srgbClr val="000000"/>
              </a:solidFill>
            </a:endParaRPr>
          </a:p>
        </p:txBody>
      </p:sp>
      <p:pic>
        <p:nvPicPr>
          <p:cNvPr id="44" name="Google Shape;44;p6"/>
          <p:cNvPicPr preferRelativeResize="0"/>
          <p:nvPr/>
        </p:nvPicPr>
        <p:blipFill>
          <a:blip r:embed="rId4">
            <a:alphaModFix/>
          </a:blip>
          <a:stretch>
            <a:fillRect/>
          </a:stretch>
        </p:blipFill>
        <p:spPr>
          <a:xfrm>
            <a:off x="5009900" y="1819848"/>
            <a:ext cx="3943600" cy="3105575"/>
          </a:xfrm>
          <a:prstGeom prst="rect">
            <a:avLst/>
          </a:prstGeom>
          <a:noFill/>
          <a:ln cap="flat" cmpd="sng" w="28575">
            <a:solidFill>
              <a:srgbClr val="0B5394"/>
            </a:solidFill>
            <a:prstDash val="solid"/>
            <a:round/>
            <a:headEnd len="sm" w="sm" type="none"/>
            <a:tailEnd len="sm" w="sm" type="none"/>
          </a:ln>
        </p:spPr>
      </p:pic>
      <p:sp>
        <p:nvSpPr>
          <p:cNvPr id="45" name="Google Shape;45;p6"/>
          <p:cNvSpPr txBox="1"/>
          <p:nvPr/>
        </p:nvSpPr>
        <p:spPr>
          <a:xfrm>
            <a:off x="1144025" y="3736800"/>
            <a:ext cx="4012200" cy="2574900"/>
          </a:xfrm>
          <a:prstGeom prst="rect">
            <a:avLst/>
          </a:prstGeom>
          <a:solidFill>
            <a:srgbClr val="E6F3FA"/>
          </a:solid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203200" lvl="0" marL="285750" marR="0" rtl="0" algn="l">
              <a:lnSpc>
                <a:spcPct val="100000"/>
              </a:lnSpc>
              <a:spcBef>
                <a:spcPts val="0"/>
              </a:spcBef>
              <a:spcAft>
                <a:spcPts val="0"/>
              </a:spcAft>
              <a:buClr>
                <a:srgbClr val="222222"/>
              </a:buClr>
              <a:buSzPts val="1400"/>
              <a:buChar char="●"/>
            </a:pPr>
            <a:r>
              <a:rPr b="1" lang="en">
                <a:solidFill>
                  <a:srgbClr val="222222"/>
                </a:solidFill>
              </a:rPr>
              <a:t>Currently designated programs</a:t>
            </a:r>
            <a:r>
              <a:rPr lang="en">
                <a:solidFill>
                  <a:srgbClr val="222222"/>
                </a:solidFill>
              </a:rPr>
              <a:t>: </a:t>
            </a:r>
            <a:endParaRPr>
              <a:solidFill>
                <a:srgbClr val="222222"/>
              </a:solidFill>
            </a:endParaRPr>
          </a:p>
          <a:p>
            <a:pPr indent="-146050" lvl="1" marL="514350" marR="0" rtl="0" algn="l">
              <a:lnSpc>
                <a:spcPct val="100000"/>
              </a:lnSpc>
              <a:spcBef>
                <a:spcPts val="0"/>
              </a:spcBef>
              <a:spcAft>
                <a:spcPts val="0"/>
              </a:spcAft>
              <a:buClr>
                <a:srgbClr val="222222"/>
              </a:buClr>
              <a:buSzPts val="1400"/>
              <a:buChar char="○"/>
            </a:pPr>
            <a:r>
              <a:rPr lang="en">
                <a:solidFill>
                  <a:srgbClr val="222222"/>
                </a:solidFill>
              </a:rPr>
              <a:t>In </a:t>
            </a:r>
            <a:r>
              <a:rPr lang="en">
                <a:solidFill>
                  <a:srgbClr val="222222"/>
                </a:solidFill>
              </a:rPr>
              <a:t>31 designated programs in </a:t>
            </a:r>
            <a:r>
              <a:rPr lang="en">
                <a:solidFill>
                  <a:srgbClr val="222222"/>
                </a:solidFill>
              </a:rPr>
              <a:t>42 high schools and 22 higher education </a:t>
            </a:r>
            <a:r>
              <a:rPr lang="en">
                <a:solidFill>
                  <a:srgbClr val="222222"/>
                </a:solidFill>
              </a:rPr>
              <a:t>institutions</a:t>
            </a:r>
            <a:r>
              <a:rPr lang="en">
                <a:solidFill>
                  <a:srgbClr val="222222"/>
                </a:solidFill>
              </a:rPr>
              <a:t>    </a:t>
            </a:r>
            <a:endParaRPr>
              <a:solidFill>
                <a:srgbClr val="222222"/>
              </a:solidFill>
            </a:endParaRPr>
          </a:p>
          <a:p>
            <a:pPr indent="-146050" lvl="1" marL="514350" marR="0" rtl="0" algn="l">
              <a:lnSpc>
                <a:spcPct val="100000"/>
              </a:lnSpc>
              <a:spcBef>
                <a:spcPts val="0"/>
              </a:spcBef>
              <a:spcAft>
                <a:spcPts val="0"/>
              </a:spcAft>
              <a:buClr>
                <a:srgbClr val="222222"/>
              </a:buClr>
              <a:buSzPts val="1400"/>
              <a:buChar char="○"/>
            </a:pPr>
            <a:r>
              <a:rPr lang="en">
                <a:solidFill>
                  <a:srgbClr val="222222"/>
                </a:solidFill>
              </a:rPr>
              <a:t>In </a:t>
            </a:r>
            <a:r>
              <a:rPr lang="en">
                <a:solidFill>
                  <a:srgbClr val="222222"/>
                </a:solidFill>
              </a:rPr>
              <a:t>50% of Gateway Cities, and 5 of 7 WIOA Regions</a:t>
            </a:r>
            <a:endParaRPr baseline="30000">
              <a:solidFill>
                <a:srgbClr val="222222"/>
              </a:solidFill>
            </a:endParaRPr>
          </a:p>
          <a:p>
            <a:pPr indent="-203200" lvl="0" marL="285750" marR="0" rtl="0" algn="l">
              <a:lnSpc>
                <a:spcPct val="100000"/>
              </a:lnSpc>
              <a:spcBef>
                <a:spcPts val="0"/>
              </a:spcBef>
              <a:spcAft>
                <a:spcPts val="0"/>
              </a:spcAft>
              <a:buClr>
                <a:srgbClr val="222222"/>
              </a:buClr>
              <a:buSzPts val="1400"/>
              <a:buChar char="●"/>
            </a:pPr>
            <a:r>
              <a:rPr b="1" lang="en">
                <a:solidFill>
                  <a:srgbClr val="222222"/>
                </a:solidFill>
              </a:rPr>
              <a:t>Opportunities for continued growth</a:t>
            </a:r>
            <a:r>
              <a:rPr lang="en">
                <a:solidFill>
                  <a:srgbClr val="222222"/>
                </a:solidFill>
              </a:rPr>
              <a:t>: </a:t>
            </a:r>
            <a:endParaRPr>
              <a:solidFill>
                <a:srgbClr val="222222"/>
              </a:solidFill>
            </a:endParaRPr>
          </a:p>
          <a:p>
            <a:pPr indent="-146050" lvl="1" marL="514350" marR="0" rtl="0" algn="l">
              <a:lnSpc>
                <a:spcPct val="100000"/>
              </a:lnSpc>
              <a:spcBef>
                <a:spcPts val="0"/>
              </a:spcBef>
              <a:spcAft>
                <a:spcPts val="0"/>
              </a:spcAft>
              <a:buClr>
                <a:srgbClr val="222222"/>
              </a:buClr>
              <a:buSzPts val="1400"/>
              <a:buChar char="○"/>
            </a:pPr>
            <a:r>
              <a:rPr lang="en">
                <a:solidFill>
                  <a:srgbClr val="222222"/>
                </a:solidFill>
              </a:rPr>
              <a:t>15 programs applying for designation for SY22-23</a:t>
            </a:r>
            <a:endParaRPr>
              <a:solidFill>
                <a:srgbClr val="222222"/>
              </a:solidFill>
            </a:endParaRPr>
          </a:p>
          <a:p>
            <a:pPr indent="-146050" lvl="1" marL="514350" marR="0" rtl="0" algn="l">
              <a:lnSpc>
                <a:spcPct val="100000"/>
              </a:lnSpc>
              <a:spcBef>
                <a:spcPts val="0"/>
              </a:spcBef>
              <a:spcAft>
                <a:spcPts val="0"/>
              </a:spcAft>
              <a:buClr>
                <a:srgbClr val="222222"/>
              </a:buClr>
              <a:buSzPts val="1400"/>
              <a:buChar char="○"/>
            </a:pPr>
            <a:r>
              <a:rPr lang="en">
                <a:solidFill>
                  <a:srgbClr val="222222"/>
                </a:solidFill>
              </a:rPr>
              <a:t>$2.6M in SY21-22 budget for grants and technical assistance encouraging growth</a:t>
            </a:r>
            <a:endParaRPr>
              <a:solidFill>
                <a:srgbClr val="222222"/>
              </a:solidFill>
            </a:endParaRPr>
          </a:p>
        </p:txBody>
      </p:sp>
      <p:sp>
        <p:nvSpPr>
          <p:cNvPr id="46" name="Google Shape;46;p6"/>
          <p:cNvSpPr txBox="1"/>
          <p:nvPr/>
        </p:nvSpPr>
        <p:spPr>
          <a:xfrm>
            <a:off x="60150" y="6351150"/>
            <a:ext cx="86679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rgbClr val="5F5D59"/>
                </a:solidFill>
                <a:latin typeface="Calibri"/>
                <a:ea typeface="Calibri"/>
                <a:cs typeface="Calibri"/>
                <a:sym typeface="Calibri"/>
              </a:rPr>
              <a:t>For a list of designated Early Colleges, go to https://www.doe.mass.edu/ccte/early-college/designees.html</a:t>
            </a:r>
            <a:endParaRPr sz="1300">
              <a:solidFill>
                <a:srgbClr val="5F5D59"/>
              </a:solidFill>
              <a:latin typeface="Calibri"/>
              <a:ea typeface="Calibri"/>
              <a:cs typeface="Calibri"/>
              <a:sym typeface="Calibri"/>
            </a:endParaRPr>
          </a:p>
        </p:txBody>
      </p:sp>
      <p:sp>
        <p:nvSpPr>
          <p:cNvPr id="47" name="Google Shape;47;p6"/>
          <p:cNvSpPr txBox="1"/>
          <p:nvPr>
            <p:ph type="title"/>
          </p:nvPr>
        </p:nvSpPr>
        <p:spPr>
          <a:xfrm>
            <a:off x="5060522" y="1853688"/>
            <a:ext cx="3293700" cy="511500"/>
          </a:xfrm>
          <a:prstGeom prst="rect">
            <a:avLst/>
          </a:prstGeom>
          <a:noFill/>
          <a:ln>
            <a:noFill/>
          </a:ln>
        </p:spPr>
        <p:txBody>
          <a:bodyPr anchorCtr="0" anchor="t" bIns="0" lIns="0" spcFirstLastPara="1" rIns="91425" wrap="square" tIns="0">
            <a:noAutofit/>
          </a:bodyPr>
          <a:lstStyle/>
          <a:p>
            <a:pPr indent="0" lvl="0" marL="0" rtl="0" algn="l">
              <a:lnSpc>
                <a:spcPct val="110000"/>
              </a:lnSpc>
              <a:spcBef>
                <a:spcPts val="0"/>
              </a:spcBef>
              <a:spcAft>
                <a:spcPts val="0"/>
              </a:spcAft>
              <a:buSzPts val="2400"/>
              <a:buNone/>
            </a:pPr>
            <a:r>
              <a:rPr lang="en" sz="1900">
                <a:solidFill>
                  <a:srgbClr val="000000"/>
                </a:solidFill>
              </a:rPr>
              <a:t>Early College Enrollment</a:t>
            </a:r>
            <a:endParaRPr sz="19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7"/>
          <p:cNvSpPr/>
          <p:nvPr/>
        </p:nvSpPr>
        <p:spPr>
          <a:xfrm>
            <a:off x="152400" y="1837325"/>
            <a:ext cx="8754000" cy="3419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p:nvPr/>
        </p:nvSpPr>
        <p:spPr>
          <a:xfrm>
            <a:off x="8033650" y="82500"/>
            <a:ext cx="876600" cy="68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342900" y="242339"/>
            <a:ext cx="8077200" cy="511500"/>
          </a:xfrm>
          <a:prstGeom prst="rect">
            <a:avLst/>
          </a:prstGeom>
          <a:noFill/>
          <a:ln>
            <a:noFill/>
          </a:ln>
        </p:spPr>
        <p:txBody>
          <a:bodyPr anchorCtr="0" anchor="t" bIns="0" lIns="0" spcFirstLastPara="1" rIns="91425" wrap="square" tIns="0">
            <a:noAutofit/>
          </a:bodyPr>
          <a:lstStyle/>
          <a:p>
            <a:pPr indent="0" lvl="0" marL="0" rtl="0" algn="l">
              <a:lnSpc>
                <a:spcPct val="110000"/>
              </a:lnSpc>
              <a:spcBef>
                <a:spcPts val="0"/>
              </a:spcBef>
              <a:spcAft>
                <a:spcPts val="0"/>
              </a:spcAft>
              <a:buSzPts val="2400"/>
              <a:buNone/>
            </a:pPr>
            <a:r>
              <a:rPr lang="en" sz="2000">
                <a:solidFill>
                  <a:srgbClr val="000000"/>
                </a:solidFill>
              </a:rPr>
              <a:t>...and early indicators of outcomes are very positive</a:t>
            </a:r>
            <a:endParaRPr sz="2000">
              <a:solidFill>
                <a:srgbClr val="000000"/>
              </a:solidFill>
            </a:endParaRPr>
          </a:p>
        </p:txBody>
      </p:sp>
      <p:pic>
        <p:nvPicPr>
          <p:cNvPr id="56" name="Google Shape;56;p7"/>
          <p:cNvPicPr preferRelativeResize="0"/>
          <p:nvPr/>
        </p:nvPicPr>
        <p:blipFill rotWithShape="1">
          <a:blip r:embed="rId3">
            <a:alphaModFix/>
          </a:blip>
          <a:srcRect b="0" l="2151" r="2218" t="0"/>
          <a:stretch/>
        </p:blipFill>
        <p:spPr>
          <a:xfrm>
            <a:off x="342900" y="1906200"/>
            <a:ext cx="8452674" cy="3252475"/>
          </a:xfrm>
          <a:prstGeom prst="rect">
            <a:avLst/>
          </a:prstGeom>
          <a:noFill/>
          <a:ln>
            <a:noFill/>
          </a:ln>
        </p:spPr>
      </p:pic>
      <p:sp>
        <p:nvSpPr>
          <p:cNvPr id="57" name="Google Shape;57;p7"/>
          <p:cNvSpPr txBox="1"/>
          <p:nvPr>
            <p:ph type="title"/>
          </p:nvPr>
        </p:nvSpPr>
        <p:spPr>
          <a:xfrm>
            <a:off x="405075" y="1470889"/>
            <a:ext cx="8077200" cy="511500"/>
          </a:xfrm>
          <a:prstGeom prst="rect">
            <a:avLst/>
          </a:prstGeom>
          <a:noFill/>
          <a:ln>
            <a:noFill/>
          </a:ln>
        </p:spPr>
        <p:txBody>
          <a:bodyPr anchorCtr="0" anchor="t" bIns="0" lIns="0" spcFirstLastPara="1" rIns="91425" wrap="square" tIns="0">
            <a:noAutofit/>
          </a:bodyPr>
          <a:lstStyle/>
          <a:p>
            <a:pPr indent="0" lvl="0" marL="0" rtl="0" algn="l">
              <a:lnSpc>
                <a:spcPct val="110000"/>
              </a:lnSpc>
              <a:spcBef>
                <a:spcPts val="0"/>
              </a:spcBef>
              <a:spcAft>
                <a:spcPts val="0"/>
              </a:spcAft>
              <a:buSzPts val="2400"/>
              <a:buNone/>
            </a:pPr>
            <a:r>
              <a:rPr lang="en" sz="2000">
                <a:solidFill>
                  <a:srgbClr val="000000"/>
                </a:solidFill>
              </a:rPr>
              <a:t>College Persistence for MA Students, Class of 2019</a:t>
            </a:r>
            <a:endParaRPr sz="2000">
              <a:solidFill>
                <a:srgbClr val="000000"/>
              </a:solidFill>
            </a:endParaRPr>
          </a:p>
        </p:txBody>
      </p:sp>
      <p:sp>
        <p:nvSpPr>
          <p:cNvPr id="58" name="Google Shape;58;p7"/>
          <p:cNvSpPr txBox="1"/>
          <p:nvPr>
            <p:ph type="title"/>
          </p:nvPr>
        </p:nvSpPr>
        <p:spPr>
          <a:xfrm>
            <a:off x="452200" y="5338539"/>
            <a:ext cx="8077200" cy="5115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None/>
            </a:pPr>
            <a:r>
              <a:rPr b="0" lang="en" sz="1200">
                <a:solidFill>
                  <a:srgbClr val="5F5D59"/>
                </a:solidFill>
                <a:latin typeface="Calibri"/>
                <a:ea typeface="Calibri"/>
                <a:cs typeface="Calibri"/>
                <a:sym typeface="Calibri"/>
              </a:rPr>
              <a:t>Source:  MA Department of Elementary and Secondary Education, Early College Joint Committee, February 2021</a:t>
            </a:r>
            <a:endParaRPr b="0" sz="1200">
              <a:solidFill>
                <a:srgbClr val="5F5D59"/>
              </a:solidFill>
              <a:latin typeface="Calibri"/>
              <a:ea typeface="Calibri"/>
              <a:cs typeface="Calibri"/>
              <a:sym typeface="Calibri"/>
            </a:endParaRPr>
          </a:p>
          <a:p>
            <a:pPr indent="0" lvl="0" marL="0" rtl="0" algn="l">
              <a:lnSpc>
                <a:spcPct val="110000"/>
              </a:lnSpc>
              <a:spcBef>
                <a:spcPts val="0"/>
              </a:spcBef>
              <a:spcAft>
                <a:spcPts val="0"/>
              </a:spcAft>
              <a:buSzPts val="2400"/>
              <a:buNone/>
            </a:pPr>
            <a:r>
              <a:t/>
            </a:r>
            <a:endParaRPr sz="2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8"/>
          <p:cNvSpPr/>
          <p:nvPr/>
        </p:nvSpPr>
        <p:spPr>
          <a:xfrm>
            <a:off x="8033650" y="82500"/>
            <a:ext cx="876600" cy="68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8"/>
          <p:cNvPicPr preferRelativeResize="0"/>
          <p:nvPr/>
        </p:nvPicPr>
        <p:blipFill>
          <a:blip r:embed="rId3">
            <a:alphaModFix/>
          </a:blip>
          <a:stretch>
            <a:fillRect/>
          </a:stretch>
        </p:blipFill>
        <p:spPr>
          <a:xfrm>
            <a:off x="207700" y="273199"/>
            <a:ext cx="3962251" cy="5275049"/>
          </a:xfrm>
          <a:prstGeom prst="rect">
            <a:avLst/>
          </a:prstGeom>
          <a:noFill/>
          <a:ln cap="flat" cmpd="sng" w="38100">
            <a:solidFill>
              <a:srgbClr val="656565"/>
            </a:solidFill>
            <a:prstDash val="solid"/>
            <a:round/>
            <a:headEnd len="sm" w="sm" type="none"/>
            <a:tailEnd len="sm" w="sm" type="none"/>
          </a:ln>
        </p:spPr>
      </p:pic>
      <p:pic>
        <p:nvPicPr>
          <p:cNvPr id="66" name="Google Shape;66;p8"/>
          <p:cNvPicPr preferRelativeResize="0"/>
          <p:nvPr/>
        </p:nvPicPr>
        <p:blipFill>
          <a:blip r:embed="rId4">
            <a:alphaModFix/>
          </a:blip>
          <a:stretch>
            <a:fillRect/>
          </a:stretch>
        </p:blipFill>
        <p:spPr>
          <a:xfrm>
            <a:off x="3285825" y="493700"/>
            <a:ext cx="3646400" cy="4600175"/>
          </a:xfrm>
          <a:prstGeom prst="rect">
            <a:avLst/>
          </a:prstGeom>
          <a:noFill/>
          <a:ln>
            <a:noFill/>
          </a:ln>
        </p:spPr>
      </p:pic>
      <p:pic>
        <p:nvPicPr>
          <p:cNvPr id="67" name="Google Shape;67;p8"/>
          <p:cNvPicPr preferRelativeResize="0"/>
          <p:nvPr/>
        </p:nvPicPr>
        <p:blipFill rotWithShape="1">
          <a:blip r:embed="rId5">
            <a:alphaModFix/>
          </a:blip>
          <a:srcRect b="1968" l="2471" r="2108" t="2006"/>
          <a:stretch/>
        </p:blipFill>
        <p:spPr>
          <a:xfrm>
            <a:off x="4474750" y="2172475"/>
            <a:ext cx="3503470" cy="4304525"/>
          </a:xfrm>
          <a:prstGeom prst="rect">
            <a:avLst/>
          </a:prstGeom>
          <a:noFill/>
          <a:ln cap="flat" cmpd="sng" w="38100">
            <a:solidFill>
              <a:srgbClr val="656565"/>
            </a:solidFill>
            <a:prstDash val="solid"/>
            <a:round/>
            <a:headEnd len="sm" w="sm" type="none"/>
            <a:tailEnd len="sm" w="sm" type="none"/>
          </a:ln>
        </p:spPr>
      </p:pic>
      <p:pic>
        <p:nvPicPr>
          <p:cNvPr id="68" name="Google Shape;68;p8"/>
          <p:cNvPicPr preferRelativeResize="0"/>
          <p:nvPr/>
        </p:nvPicPr>
        <p:blipFill>
          <a:blip r:embed="rId6">
            <a:alphaModFix/>
          </a:blip>
          <a:stretch>
            <a:fillRect/>
          </a:stretch>
        </p:blipFill>
        <p:spPr>
          <a:xfrm>
            <a:off x="539550" y="3038350"/>
            <a:ext cx="2728851" cy="3469101"/>
          </a:xfrm>
          <a:prstGeom prst="rect">
            <a:avLst/>
          </a:prstGeom>
          <a:noFill/>
          <a:ln>
            <a:noFill/>
          </a:ln>
        </p:spPr>
      </p:pic>
      <p:pic>
        <p:nvPicPr>
          <p:cNvPr id="69" name="Google Shape;69;p8"/>
          <p:cNvPicPr preferRelativeResize="0"/>
          <p:nvPr/>
        </p:nvPicPr>
        <p:blipFill>
          <a:blip r:embed="rId7">
            <a:alphaModFix/>
          </a:blip>
          <a:stretch>
            <a:fillRect/>
          </a:stretch>
        </p:blipFill>
        <p:spPr>
          <a:xfrm>
            <a:off x="2208850" y="1988450"/>
            <a:ext cx="2525874" cy="3146125"/>
          </a:xfrm>
          <a:prstGeom prst="rect">
            <a:avLst/>
          </a:prstGeom>
          <a:noFill/>
          <a:ln cap="flat" cmpd="sng" w="38100">
            <a:solidFill>
              <a:srgbClr val="656565"/>
            </a:solidFill>
            <a:prstDash val="solid"/>
            <a:round/>
            <a:headEnd len="sm" w="sm" type="none"/>
            <a:tailEnd len="sm" w="sm" type="none"/>
          </a:ln>
        </p:spPr>
      </p:pic>
      <p:sp>
        <p:nvSpPr>
          <p:cNvPr id="70" name="Google Shape;70;p8"/>
          <p:cNvSpPr txBox="1"/>
          <p:nvPr>
            <p:ph type="title"/>
          </p:nvPr>
        </p:nvSpPr>
        <p:spPr>
          <a:xfrm>
            <a:off x="7160825" y="532550"/>
            <a:ext cx="1779900" cy="914400"/>
          </a:xfrm>
          <a:prstGeom prst="rect">
            <a:avLst/>
          </a:prstGeom>
        </p:spPr>
        <p:txBody>
          <a:bodyPr anchorCtr="0" anchor="t" bIns="0" lIns="0" spcFirstLastPara="1" rIns="91425" wrap="square" tIns="0">
            <a:noAutofit/>
          </a:bodyPr>
          <a:lstStyle/>
          <a:p>
            <a:pPr indent="0" lvl="0" marL="0" rtl="0" algn="ctr">
              <a:spcBef>
                <a:spcPts val="0"/>
              </a:spcBef>
              <a:spcAft>
                <a:spcPts val="0"/>
              </a:spcAft>
              <a:buNone/>
            </a:pPr>
            <a:r>
              <a:rPr lang="en" sz="2000">
                <a:solidFill>
                  <a:srgbClr val="000000"/>
                </a:solidFill>
              </a:rPr>
              <a:t>Public support for Early College is growing </a:t>
            </a:r>
            <a:endParaRPr/>
          </a:p>
        </p:txBody>
      </p:sp>
      <p:pic>
        <p:nvPicPr>
          <p:cNvPr id="71" name="Google Shape;71;p8"/>
          <p:cNvPicPr preferRelativeResize="0"/>
          <p:nvPr/>
        </p:nvPicPr>
        <p:blipFill>
          <a:blip r:embed="rId8">
            <a:alphaModFix/>
          </a:blip>
          <a:stretch>
            <a:fillRect/>
          </a:stretch>
        </p:blipFill>
        <p:spPr>
          <a:xfrm>
            <a:off x="2497102" y="3533975"/>
            <a:ext cx="3548875" cy="2657250"/>
          </a:xfrm>
          <a:prstGeom prst="rect">
            <a:avLst/>
          </a:prstGeom>
          <a:noFill/>
          <a:ln>
            <a:noFill/>
          </a:ln>
        </p:spPr>
      </p:pic>
      <p:pic>
        <p:nvPicPr>
          <p:cNvPr id="72" name="Google Shape;72;p8"/>
          <p:cNvPicPr preferRelativeResize="0"/>
          <p:nvPr/>
        </p:nvPicPr>
        <p:blipFill>
          <a:blip r:embed="rId9">
            <a:alphaModFix/>
          </a:blip>
          <a:stretch>
            <a:fillRect/>
          </a:stretch>
        </p:blipFill>
        <p:spPr>
          <a:xfrm>
            <a:off x="5559174" y="4014127"/>
            <a:ext cx="3503476" cy="1974749"/>
          </a:xfrm>
          <a:prstGeom prst="rect">
            <a:avLst/>
          </a:prstGeom>
          <a:noFill/>
          <a:ln cap="flat" cmpd="sng" w="38100">
            <a:solidFill>
              <a:srgbClr val="656565"/>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9"/>
          <p:cNvPicPr preferRelativeResize="0"/>
          <p:nvPr/>
        </p:nvPicPr>
        <p:blipFill>
          <a:blip r:embed="rId3">
            <a:alphaModFix/>
          </a:blip>
          <a:stretch>
            <a:fillRect/>
          </a:stretch>
        </p:blipFill>
        <p:spPr>
          <a:xfrm>
            <a:off x="527842" y="1615900"/>
            <a:ext cx="6285208" cy="4823000"/>
          </a:xfrm>
          <a:prstGeom prst="rect">
            <a:avLst/>
          </a:prstGeom>
          <a:noFill/>
          <a:ln>
            <a:noFill/>
          </a:ln>
        </p:spPr>
      </p:pic>
      <p:sp>
        <p:nvSpPr>
          <p:cNvPr id="79" name="Google Shape;79;p9"/>
          <p:cNvSpPr/>
          <p:nvPr/>
        </p:nvSpPr>
        <p:spPr>
          <a:xfrm>
            <a:off x="8109850" y="82500"/>
            <a:ext cx="876600" cy="68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txBox="1"/>
          <p:nvPr>
            <p:ph type="title"/>
          </p:nvPr>
        </p:nvSpPr>
        <p:spPr>
          <a:xfrm>
            <a:off x="441900" y="191025"/>
            <a:ext cx="8168700" cy="914400"/>
          </a:xfrm>
          <a:prstGeom prst="rect">
            <a:avLst/>
          </a:prstGeom>
        </p:spPr>
        <p:txBody>
          <a:bodyPr anchorCtr="0" anchor="t" bIns="0" lIns="0" spcFirstLastPara="1" rIns="91425" wrap="square" tIns="0">
            <a:noAutofit/>
          </a:bodyPr>
          <a:lstStyle/>
          <a:p>
            <a:pPr indent="0" lvl="0" marL="0" rtl="0" algn="l">
              <a:spcBef>
                <a:spcPts val="0"/>
              </a:spcBef>
              <a:spcAft>
                <a:spcPts val="0"/>
              </a:spcAft>
              <a:buNone/>
            </a:pPr>
            <a:r>
              <a:rPr lang="en">
                <a:solidFill>
                  <a:srgbClr val="222222"/>
                </a:solidFill>
              </a:rPr>
              <a:t>MassINC recommended a </a:t>
            </a:r>
            <a:r>
              <a:rPr lang="en">
                <a:solidFill>
                  <a:srgbClr val="222222"/>
                </a:solidFill>
              </a:rPr>
              <a:t>growth</a:t>
            </a:r>
            <a:r>
              <a:rPr lang="en">
                <a:solidFill>
                  <a:srgbClr val="222222"/>
                </a:solidFill>
              </a:rPr>
              <a:t> goal that is both highly ambitious and reasonably feasible</a:t>
            </a:r>
            <a:endParaRPr b="0"/>
          </a:p>
          <a:p>
            <a:pPr indent="0" lvl="0" marL="0" rtl="0" algn="l">
              <a:spcBef>
                <a:spcPts val="0"/>
              </a:spcBef>
              <a:spcAft>
                <a:spcPts val="0"/>
              </a:spcAft>
              <a:buNone/>
            </a:pPr>
            <a:r>
              <a:t/>
            </a:r>
            <a:endParaRPr b="0"/>
          </a:p>
        </p:txBody>
      </p:sp>
      <p:sp>
        <p:nvSpPr>
          <p:cNvPr id="81" name="Google Shape;81;p9"/>
          <p:cNvSpPr/>
          <p:nvPr/>
        </p:nvSpPr>
        <p:spPr>
          <a:xfrm>
            <a:off x="991425" y="1289833"/>
            <a:ext cx="6161100" cy="337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9"/>
          <p:cNvSpPr txBox="1"/>
          <p:nvPr/>
        </p:nvSpPr>
        <p:spPr>
          <a:xfrm>
            <a:off x="1384768" y="1895946"/>
            <a:ext cx="560400" cy="333900"/>
          </a:xfrm>
          <a:prstGeom prst="rect">
            <a:avLst/>
          </a:prstGeom>
          <a:noFill/>
          <a:ln>
            <a:noFill/>
          </a:ln>
        </p:spPr>
        <p:txBody>
          <a:bodyPr anchorCtr="0" anchor="ctr" bIns="0" lIns="0" spcFirstLastPara="1" rIns="91425" wrap="square" tIns="0">
            <a:noAutofit/>
          </a:bodyPr>
          <a:lstStyle/>
          <a:p>
            <a:pPr indent="0" lvl="0" marL="0" rtl="0" algn="ctr">
              <a:lnSpc>
                <a:spcPct val="110000"/>
              </a:lnSpc>
              <a:spcBef>
                <a:spcPts val="0"/>
              </a:spcBef>
              <a:spcAft>
                <a:spcPts val="0"/>
              </a:spcAft>
              <a:buNone/>
            </a:pPr>
            <a:r>
              <a:rPr b="1" lang="en" sz="1500"/>
              <a:t>70K</a:t>
            </a:r>
            <a:endParaRPr b="1" sz="1500"/>
          </a:p>
        </p:txBody>
      </p:sp>
      <p:sp>
        <p:nvSpPr>
          <p:cNvPr id="83" name="Google Shape;83;p9"/>
          <p:cNvSpPr txBox="1"/>
          <p:nvPr/>
        </p:nvSpPr>
        <p:spPr>
          <a:xfrm>
            <a:off x="1393837" y="4697444"/>
            <a:ext cx="560400" cy="333900"/>
          </a:xfrm>
          <a:prstGeom prst="rect">
            <a:avLst/>
          </a:prstGeom>
          <a:noFill/>
          <a:ln>
            <a:noFill/>
          </a:ln>
        </p:spPr>
        <p:txBody>
          <a:bodyPr anchorCtr="0" anchor="ctr" bIns="0" lIns="0" spcFirstLastPara="1" rIns="91425" wrap="square" tIns="0">
            <a:noAutofit/>
          </a:bodyPr>
          <a:lstStyle/>
          <a:p>
            <a:pPr indent="0" lvl="0" marL="0" rtl="0" algn="ctr">
              <a:lnSpc>
                <a:spcPct val="110000"/>
              </a:lnSpc>
              <a:spcBef>
                <a:spcPts val="0"/>
              </a:spcBef>
              <a:spcAft>
                <a:spcPts val="0"/>
              </a:spcAft>
              <a:buNone/>
            </a:pPr>
            <a:r>
              <a:rPr b="1" lang="en" sz="1500">
                <a:solidFill>
                  <a:srgbClr val="FFFFFF"/>
                </a:solidFill>
              </a:rPr>
              <a:t>22K</a:t>
            </a:r>
            <a:endParaRPr b="1" sz="1500">
              <a:solidFill>
                <a:srgbClr val="FFFFFF"/>
              </a:solidFill>
            </a:endParaRPr>
          </a:p>
        </p:txBody>
      </p:sp>
      <p:sp>
        <p:nvSpPr>
          <p:cNvPr id="84" name="Google Shape;84;p9"/>
          <p:cNvSpPr txBox="1"/>
          <p:nvPr/>
        </p:nvSpPr>
        <p:spPr>
          <a:xfrm>
            <a:off x="3400073" y="5090358"/>
            <a:ext cx="560400" cy="333900"/>
          </a:xfrm>
          <a:prstGeom prst="rect">
            <a:avLst/>
          </a:prstGeom>
          <a:noFill/>
          <a:ln>
            <a:noFill/>
          </a:ln>
        </p:spPr>
        <p:txBody>
          <a:bodyPr anchorCtr="0" anchor="ctr" bIns="0" lIns="0" spcFirstLastPara="1" rIns="91425" wrap="square" tIns="0">
            <a:noAutofit/>
          </a:bodyPr>
          <a:lstStyle/>
          <a:p>
            <a:pPr indent="0" lvl="0" marL="0" rtl="0" algn="ctr">
              <a:lnSpc>
                <a:spcPct val="110000"/>
              </a:lnSpc>
              <a:spcBef>
                <a:spcPts val="0"/>
              </a:spcBef>
              <a:spcAft>
                <a:spcPts val="0"/>
              </a:spcAft>
              <a:buNone/>
            </a:pPr>
            <a:r>
              <a:rPr b="1" lang="en" sz="1500">
                <a:solidFill>
                  <a:srgbClr val="FFFFFF"/>
                </a:solidFill>
              </a:rPr>
              <a:t>7000</a:t>
            </a:r>
            <a:endParaRPr b="1" sz="1500">
              <a:solidFill>
                <a:srgbClr val="FFFFFF"/>
              </a:solidFill>
            </a:endParaRPr>
          </a:p>
        </p:txBody>
      </p:sp>
      <p:sp>
        <p:nvSpPr>
          <p:cNvPr id="85" name="Google Shape;85;p9"/>
          <p:cNvSpPr txBox="1"/>
          <p:nvPr/>
        </p:nvSpPr>
        <p:spPr>
          <a:xfrm>
            <a:off x="3406658" y="4593726"/>
            <a:ext cx="560400" cy="333900"/>
          </a:xfrm>
          <a:prstGeom prst="rect">
            <a:avLst/>
          </a:prstGeom>
          <a:noFill/>
          <a:ln>
            <a:noFill/>
          </a:ln>
        </p:spPr>
        <p:txBody>
          <a:bodyPr anchorCtr="0" anchor="ctr" bIns="0" lIns="0" spcFirstLastPara="1" rIns="91425" wrap="square" tIns="0">
            <a:noAutofit/>
          </a:bodyPr>
          <a:lstStyle/>
          <a:p>
            <a:pPr indent="0" lvl="0" marL="0" rtl="0" algn="ctr">
              <a:lnSpc>
                <a:spcPct val="110000"/>
              </a:lnSpc>
              <a:spcBef>
                <a:spcPts val="0"/>
              </a:spcBef>
              <a:spcAft>
                <a:spcPts val="0"/>
              </a:spcAft>
              <a:buNone/>
            </a:pPr>
            <a:r>
              <a:rPr b="1" lang="en" sz="1500">
                <a:solidFill>
                  <a:srgbClr val="222222"/>
                </a:solidFill>
              </a:rPr>
              <a:t>11K</a:t>
            </a:r>
            <a:endParaRPr b="1" sz="1500">
              <a:solidFill>
                <a:srgbClr val="222222"/>
              </a:solidFill>
            </a:endParaRPr>
          </a:p>
        </p:txBody>
      </p:sp>
      <p:sp>
        <p:nvSpPr>
          <p:cNvPr id="86" name="Google Shape;86;p9"/>
          <p:cNvSpPr txBox="1"/>
          <p:nvPr/>
        </p:nvSpPr>
        <p:spPr>
          <a:xfrm>
            <a:off x="5440643" y="4967045"/>
            <a:ext cx="560400" cy="333900"/>
          </a:xfrm>
          <a:prstGeom prst="rect">
            <a:avLst/>
          </a:prstGeom>
          <a:noFill/>
          <a:ln>
            <a:noFill/>
          </a:ln>
        </p:spPr>
        <p:txBody>
          <a:bodyPr anchorCtr="0" anchor="ctr" bIns="0" lIns="0" spcFirstLastPara="1" rIns="91425" wrap="square" tIns="0">
            <a:noAutofit/>
          </a:bodyPr>
          <a:lstStyle/>
          <a:p>
            <a:pPr indent="0" lvl="0" marL="0" rtl="0" algn="ctr">
              <a:lnSpc>
                <a:spcPct val="110000"/>
              </a:lnSpc>
              <a:spcBef>
                <a:spcPts val="0"/>
              </a:spcBef>
              <a:spcAft>
                <a:spcPts val="0"/>
              </a:spcAft>
              <a:buNone/>
            </a:pPr>
            <a:r>
              <a:rPr b="1" lang="en" sz="1500">
                <a:solidFill>
                  <a:srgbClr val="222222"/>
                </a:solidFill>
              </a:rPr>
              <a:t>1800</a:t>
            </a:r>
            <a:endParaRPr b="1" sz="1500">
              <a:solidFill>
                <a:srgbClr val="222222"/>
              </a:solidFill>
            </a:endParaRPr>
          </a:p>
        </p:txBody>
      </p:sp>
      <p:sp>
        <p:nvSpPr>
          <p:cNvPr id="87" name="Google Shape;87;p9"/>
          <p:cNvSpPr txBox="1"/>
          <p:nvPr/>
        </p:nvSpPr>
        <p:spPr>
          <a:xfrm>
            <a:off x="4761021" y="5112426"/>
            <a:ext cx="560400" cy="333900"/>
          </a:xfrm>
          <a:prstGeom prst="rect">
            <a:avLst/>
          </a:prstGeom>
          <a:noFill/>
          <a:ln>
            <a:noFill/>
          </a:ln>
        </p:spPr>
        <p:txBody>
          <a:bodyPr anchorCtr="0" anchor="ctr" bIns="0" lIns="0" spcFirstLastPara="1" rIns="91425" wrap="square" tIns="0">
            <a:noAutofit/>
          </a:bodyPr>
          <a:lstStyle/>
          <a:p>
            <a:pPr indent="0" lvl="0" marL="0" rtl="0" algn="ctr">
              <a:lnSpc>
                <a:spcPct val="110000"/>
              </a:lnSpc>
              <a:spcBef>
                <a:spcPts val="0"/>
              </a:spcBef>
              <a:spcAft>
                <a:spcPts val="0"/>
              </a:spcAft>
              <a:buNone/>
            </a:pPr>
            <a:r>
              <a:rPr b="1" lang="en" sz="1500">
                <a:solidFill>
                  <a:srgbClr val="222222"/>
                </a:solidFill>
              </a:rPr>
              <a:t>1200</a:t>
            </a:r>
            <a:endParaRPr b="1" sz="1500">
              <a:solidFill>
                <a:srgbClr val="222222"/>
              </a:solidFill>
            </a:endParaRPr>
          </a:p>
        </p:txBody>
      </p:sp>
      <p:cxnSp>
        <p:nvCxnSpPr>
          <p:cNvPr id="88" name="Google Shape;88;p9"/>
          <p:cNvCxnSpPr/>
          <p:nvPr/>
        </p:nvCxnSpPr>
        <p:spPr>
          <a:xfrm>
            <a:off x="5209032" y="5320436"/>
            <a:ext cx="85800" cy="33300"/>
          </a:xfrm>
          <a:prstGeom prst="straightConnector1">
            <a:avLst/>
          </a:prstGeom>
          <a:noFill/>
          <a:ln cap="flat" cmpd="sng" w="9525">
            <a:solidFill>
              <a:srgbClr val="4A86E8"/>
            </a:solidFill>
            <a:prstDash val="solid"/>
            <a:round/>
            <a:headEnd len="med" w="med" type="none"/>
            <a:tailEnd len="med" w="med" type="none"/>
          </a:ln>
        </p:spPr>
      </p:cxnSp>
      <p:sp>
        <p:nvSpPr>
          <p:cNvPr id="89" name="Google Shape;89;p9"/>
          <p:cNvSpPr txBox="1"/>
          <p:nvPr/>
        </p:nvSpPr>
        <p:spPr>
          <a:xfrm>
            <a:off x="743975" y="1357525"/>
            <a:ext cx="6408600" cy="417300"/>
          </a:xfrm>
          <a:prstGeom prst="rect">
            <a:avLst/>
          </a:prstGeom>
          <a:noFill/>
          <a:ln>
            <a:noFill/>
          </a:ln>
        </p:spPr>
        <p:txBody>
          <a:bodyPr anchorCtr="0" anchor="t" bIns="0" lIns="0" spcFirstLastPara="1" rIns="91425" wrap="square" tIns="0">
            <a:noAutofit/>
          </a:bodyPr>
          <a:lstStyle/>
          <a:p>
            <a:pPr indent="0" lvl="0" marL="0" rtl="0" algn="ctr">
              <a:lnSpc>
                <a:spcPct val="110000"/>
              </a:lnSpc>
              <a:spcBef>
                <a:spcPts val="0"/>
              </a:spcBef>
              <a:spcAft>
                <a:spcPts val="0"/>
              </a:spcAft>
              <a:buNone/>
            </a:pPr>
            <a:r>
              <a:rPr b="1" lang="en" sz="1600">
                <a:solidFill>
                  <a:srgbClr val="222222"/>
                </a:solidFill>
              </a:rPr>
              <a:t>Early College Scale as Portion of MA Grade 12 Enrollment</a:t>
            </a:r>
            <a:endParaRPr b="1" sz="1600">
              <a:solidFill>
                <a:srgbClr val="222222"/>
              </a:solidFill>
            </a:endParaRPr>
          </a:p>
          <a:p>
            <a:pPr indent="0" lvl="0" marL="0" rtl="0" algn="ctr">
              <a:lnSpc>
                <a:spcPct val="110000"/>
              </a:lnSpc>
              <a:spcBef>
                <a:spcPts val="0"/>
              </a:spcBef>
              <a:spcAft>
                <a:spcPts val="0"/>
              </a:spcAft>
              <a:buNone/>
            </a:pPr>
            <a:r>
              <a:t/>
            </a:r>
            <a:endParaRPr b="1">
              <a:solidFill>
                <a:srgbClr val="222222"/>
              </a:solidFill>
            </a:endParaRPr>
          </a:p>
        </p:txBody>
      </p:sp>
      <p:sp>
        <p:nvSpPr>
          <p:cNvPr id="90" name="Google Shape;90;p9"/>
          <p:cNvSpPr/>
          <p:nvPr/>
        </p:nvSpPr>
        <p:spPr>
          <a:xfrm>
            <a:off x="3138000" y="1898338"/>
            <a:ext cx="5640300" cy="2386500"/>
          </a:xfrm>
          <a:prstGeom prst="wedgeRectCallout">
            <a:avLst>
              <a:gd fmla="val -34775" name="adj1"/>
              <a:gd fmla="val 59647" name="adj2"/>
            </a:avLst>
          </a:prstGeom>
          <a:solidFill>
            <a:srgbClr val="FCE5C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B45F06"/>
                </a:solidFill>
              </a:rPr>
              <a:t>The Scale Goal: Early College programs will be on track to serve 45K high school students by school year 2026-27</a:t>
            </a:r>
            <a:endParaRPr b="1">
              <a:solidFill>
                <a:srgbClr val="B45F06"/>
              </a:solidFill>
            </a:endParaRPr>
          </a:p>
          <a:p>
            <a:pPr indent="0" lvl="0" marL="0" rtl="0" algn="ctr">
              <a:lnSpc>
                <a:spcPct val="115000"/>
              </a:lnSpc>
              <a:spcBef>
                <a:spcPts val="1000"/>
              </a:spcBef>
              <a:spcAft>
                <a:spcPts val="1000"/>
              </a:spcAft>
              <a:buNone/>
            </a:pPr>
            <a:r>
              <a:rPr lang="en"/>
              <a:t>This translates to 11K seniors in Early College, relative to ~2K seniors in Early College now, and is consistent with closing a quarter of the college success equity gap by race and income and benefiting many thousands of students beyond that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0"/>
          <p:cNvSpPr/>
          <p:nvPr/>
        </p:nvSpPr>
        <p:spPr>
          <a:xfrm>
            <a:off x="8109850" y="82500"/>
            <a:ext cx="876600" cy="68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0"/>
          <p:cNvSpPr txBox="1"/>
          <p:nvPr>
            <p:ph type="title"/>
          </p:nvPr>
        </p:nvSpPr>
        <p:spPr>
          <a:xfrm>
            <a:off x="441900" y="191025"/>
            <a:ext cx="8168700" cy="914400"/>
          </a:xfrm>
          <a:prstGeom prst="rect">
            <a:avLst/>
          </a:prstGeom>
        </p:spPr>
        <p:txBody>
          <a:bodyPr anchorCtr="0" anchor="t" bIns="0" lIns="0" spcFirstLastPara="1" rIns="91425" wrap="square" tIns="0">
            <a:noAutofit/>
          </a:bodyPr>
          <a:lstStyle/>
          <a:p>
            <a:pPr indent="0" lvl="0" marL="0" rtl="0" algn="l">
              <a:spcBef>
                <a:spcPts val="0"/>
              </a:spcBef>
              <a:spcAft>
                <a:spcPts val="0"/>
              </a:spcAft>
              <a:buNone/>
            </a:pPr>
            <a:r>
              <a:rPr lang="en">
                <a:solidFill>
                  <a:srgbClr val="222222"/>
                </a:solidFill>
              </a:rPr>
              <a:t>A recent study calls for the creation of an Early College Alliance to support the programs’ growth </a:t>
            </a:r>
            <a:endParaRPr b="0"/>
          </a:p>
          <a:p>
            <a:pPr indent="0" lvl="0" marL="0" rtl="0" algn="l">
              <a:spcBef>
                <a:spcPts val="0"/>
              </a:spcBef>
              <a:spcAft>
                <a:spcPts val="0"/>
              </a:spcAft>
              <a:buNone/>
            </a:pPr>
            <a:r>
              <a:t/>
            </a:r>
            <a:endParaRPr b="0"/>
          </a:p>
        </p:txBody>
      </p:sp>
      <p:pic>
        <p:nvPicPr>
          <p:cNvPr id="98" name="Google Shape;98;p10"/>
          <p:cNvPicPr preferRelativeResize="0"/>
          <p:nvPr/>
        </p:nvPicPr>
        <p:blipFill>
          <a:blip r:embed="rId3">
            <a:alphaModFix/>
          </a:blip>
          <a:stretch>
            <a:fillRect/>
          </a:stretch>
        </p:blipFill>
        <p:spPr>
          <a:xfrm>
            <a:off x="286675" y="1241175"/>
            <a:ext cx="6132251" cy="4626651"/>
          </a:xfrm>
          <a:prstGeom prst="rect">
            <a:avLst/>
          </a:prstGeom>
          <a:noFill/>
          <a:ln cap="flat" cmpd="sng" w="9525">
            <a:solidFill>
              <a:srgbClr val="656565"/>
            </a:solidFill>
            <a:prstDash val="solid"/>
            <a:round/>
            <a:headEnd len="sm" w="sm" type="none"/>
            <a:tailEnd len="sm" w="sm" type="none"/>
          </a:ln>
        </p:spPr>
      </p:pic>
      <p:sp>
        <p:nvSpPr>
          <p:cNvPr id="99" name="Google Shape;99;p10"/>
          <p:cNvSpPr txBox="1"/>
          <p:nvPr/>
        </p:nvSpPr>
        <p:spPr>
          <a:xfrm>
            <a:off x="318800" y="5901400"/>
            <a:ext cx="6185100" cy="326400"/>
          </a:xfrm>
          <a:prstGeom prst="rect">
            <a:avLst/>
          </a:prstGeom>
          <a:noFill/>
          <a:ln>
            <a:noFill/>
          </a:ln>
        </p:spPr>
        <p:txBody>
          <a:bodyPr anchorCtr="0" anchor="t" bIns="0" lIns="0" spcFirstLastPara="1" rIns="91425" wrap="square" tIns="0">
            <a:noAutofit/>
          </a:bodyPr>
          <a:lstStyle/>
          <a:p>
            <a:pPr indent="0" lvl="0" marL="0" rtl="0" algn="l">
              <a:lnSpc>
                <a:spcPct val="110000"/>
              </a:lnSpc>
              <a:spcBef>
                <a:spcPts val="0"/>
              </a:spcBef>
              <a:spcAft>
                <a:spcPts val="0"/>
              </a:spcAft>
              <a:buNone/>
            </a:pPr>
            <a:r>
              <a:rPr lang="en" sz="900"/>
              <a:t>Slide from Bellwether Education Partners’ “Early College Intermediary Feasibility in Massachusetts March 2021 study</a:t>
            </a:r>
            <a:endParaRPr sz="900"/>
          </a:p>
        </p:txBody>
      </p:sp>
      <p:sp>
        <p:nvSpPr>
          <p:cNvPr id="100" name="Google Shape;100;p10"/>
          <p:cNvSpPr/>
          <p:nvPr/>
        </p:nvSpPr>
        <p:spPr>
          <a:xfrm>
            <a:off x="9231800" y="190492"/>
            <a:ext cx="1337700" cy="14001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Need to add legislature to Bellwether’s slide</a:t>
            </a:r>
            <a:endParaRPr/>
          </a:p>
        </p:txBody>
      </p:sp>
      <p:pic>
        <p:nvPicPr>
          <p:cNvPr id="101" name="Google Shape;101;p10"/>
          <p:cNvPicPr preferRelativeResize="0"/>
          <p:nvPr/>
        </p:nvPicPr>
        <p:blipFill>
          <a:blip r:embed="rId4">
            <a:alphaModFix/>
          </a:blip>
          <a:stretch>
            <a:fillRect/>
          </a:stretch>
        </p:blipFill>
        <p:spPr>
          <a:xfrm>
            <a:off x="6634225" y="2681125"/>
            <a:ext cx="2368975" cy="1491582"/>
          </a:xfrm>
          <a:prstGeom prst="rect">
            <a:avLst/>
          </a:prstGeom>
          <a:noFill/>
          <a:ln>
            <a:noFill/>
          </a:ln>
        </p:spPr>
      </p:pic>
      <p:sp>
        <p:nvSpPr>
          <p:cNvPr id="102" name="Google Shape;102;p10"/>
          <p:cNvSpPr/>
          <p:nvPr/>
        </p:nvSpPr>
        <p:spPr>
          <a:xfrm>
            <a:off x="6027850" y="3473725"/>
            <a:ext cx="606300" cy="326400"/>
          </a:xfrm>
          <a:prstGeom prst="rightArrow">
            <a:avLst>
              <a:gd fmla="val 50000" name="adj1"/>
              <a:gd fmla="val 50000" name="adj2"/>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1"/>
          <p:cNvPicPr preferRelativeResize="0"/>
          <p:nvPr/>
        </p:nvPicPr>
        <p:blipFill rotWithShape="1">
          <a:blip r:embed="rId3">
            <a:alphaModFix/>
          </a:blip>
          <a:srcRect b="0" l="37019" r="0" t="0"/>
          <a:stretch/>
        </p:blipFill>
        <p:spPr>
          <a:xfrm>
            <a:off x="1951025" y="383225"/>
            <a:ext cx="5618750" cy="4978225"/>
          </a:xfrm>
          <a:prstGeom prst="rect">
            <a:avLst/>
          </a:prstGeom>
          <a:noFill/>
          <a:ln cap="flat" cmpd="sng" w="38100">
            <a:solidFill>
              <a:srgbClr val="222222"/>
            </a:solidFill>
            <a:prstDash val="solid"/>
            <a:round/>
            <a:headEnd len="sm" w="sm" type="none"/>
            <a:tailEnd len="sm" w="sm" type="none"/>
          </a:ln>
        </p:spPr>
      </p:pic>
      <p:sp>
        <p:nvSpPr>
          <p:cNvPr id="108" name="Google Shape;108;p11"/>
          <p:cNvSpPr/>
          <p:nvPr/>
        </p:nvSpPr>
        <p:spPr>
          <a:xfrm>
            <a:off x="1692850" y="532075"/>
            <a:ext cx="3202500" cy="2400300"/>
          </a:xfrm>
          <a:prstGeom prst="wedgeRectCallout">
            <a:avLst>
              <a:gd fmla="val -16985" name="adj1"/>
              <a:gd fmla="val 51043" name="adj2"/>
            </a:avLst>
          </a:prstGeom>
          <a:solidFill>
            <a:srgbClr val="FDB813"/>
          </a:solidFill>
          <a:ln cap="flat" cmpd="sng" w="38100">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“One of the best parts of Early College was the exposure. Having that and experiencing college first-hand really prepared me, and is helping me be successful.” </a:t>
            </a:r>
            <a:endParaRPr b="1" sz="2000"/>
          </a:p>
        </p:txBody>
      </p:sp>
      <p:sp>
        <p:nvSpPr>
          <p:cNvPr id="109" name="Google Shape;109;p11"/>
          <p:cNvSpPr txBox="1"/>
          <p:nvPr>
            <p:ph type="title"/>
          </p:nvPr>
        </p:nvSpPr>
        <p:spPr>
          <a:xfrm>
            <a:off x="109735" y="5577025"/>
            <a:ext cx="8953500" cy="741900"/>
          </a:xfrm>
          <a:prstGeom prst="rect">
            <a:avLst/>
          </a:prstGeom>
        </p:spPr>
        <p:txBody>
          <a:bodyPr anchorCtr="0" anchor="t" bIns="0" lIns="0" spcFirstLastPara="1" rIns="91425" wrap="square" tIns="0">
            <a:noAutofit/>
          </a:bodyPr>
          <a:lstStyle/>
          <a:p>
            <a:pPr indent="0" lvl="0" marL="0" rtl="0" algn="ctr">
              <a:spcBef>
                <a:spcPts val="0"/>
              </a:spcBef>
              <a:spcAft>
                <a:spcPts val="0"/>
              </a:spcAft>
              <a:buNone/>
            </a:pPr>
            <a:r>
              <a:rPr lang="en" sz="2200">
                <a:solidFill>
                  <a:srgbClr val="222222"/>
                </a:solidFill>
              </a:rPr>
              <a:t>Thank you to our students, families, program leaders and practitioners, legislators, agency leaders, and today’s participants</a:t>
            </a:r>
            <a:endParaRPr sz="2200">
              <a:solidFill>
                <a:srgbClr val="22222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2"/>
          <p:cNvSpPr txBox="1"/>
          <p:nvPr>
            <p:ph type="title"/>
          </p:nvPr>
        </p:nvSpPr>
        <p:spPr>
          <a:xfrm>
            <a:off x="342900" y="242339"/>
            <a:ext cx="8077200" cy="511500"/>
          </a:xfrm>
          <a:prstGeom prst="rect">
            <a:avLst/>
          </a:prstGeom>
          <a:noFill/>
          <a:ln>
            <a:noFill/>
          </a:ln>
        </p:spPr>
        <p:txBody>
          <a:bodyPr anchorCtr="0" anchor="t" bIns="0" lIns="0" spcFirstLastPara="1" rIns="91425" wrap="square" tIns="0">
            <a:noAutofit/>
          </a:bodyPr>
          <a:lstStyle/>
          <a:p>
            <a:pPr indent="0" lvl="0" marL="0" rtl="0" algn="l">
              <a:lnSpc>
                <a:spcPct val="110000"/>
              </a:lnSpc>
              <a:spcBef>
                <a:spcPts val="0"/>
              </a:spcBef>
              <a:spcAft>
                <a:spcPts val="0"/>
              </a:spcAft>
              <a:buSzPts val="2400"/>
              <a:buNone/>
            </a:pPr>
            <a:r>
              <a:rPr lang="en" sz="2000">
                <a:solidFill>
                  <a:srgbClr val="000000"/>
                </a:solidFill>
              </a:rPr>
              <a:t>TO BE CUT</a:t>
            </a:r>
            <a:endParaRPr sz="2000">
              <a:solidFill>
                <a:srgbClr val="000000"/>
              </a:solidFill>
            </a:endParaRPr>
          </a:p>
        </p:txBody>
      </p:sp>
      <p:sp>
        <p:nvSpPr>
          <p:cNvPr id="116" name="Google Shape;116;p12"/>
          <p:cNvSpPr/>
          <p:nvPr/>
        </p:nvSpPr>
        <p:spPr>
          <a:xfrm>
            <a:off x="8033650" y="82500"/>
            <a:ext cx="876600" cy="68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Empower Schools">
      <a:dk1>
        <a:srgbClr val="656565"/>
      </a:dk1>
      <a:lt1>
        <a:srgbClr val="FFFFFF"/>
      </a:lt1>
      <a:dk2>
        <a:srgbClr val="0095AD"/>
      </a:dk2>
      <a:lt2>
        <a:srgbClr val="E7E6E6"/>
      </a:lt2>
      <a:accent1>
        <a:srgbClr val="09ADCA"/>
      </a:accent1>
      <a:accent2>
        <a:srgbClr val="F15A22"/>
      </a:accent2>
      <a:accent3>
        <a:srgbClr val="FDB913"/>
      </a:accent3>
      <a:accent4>
        <a:srgbClr val="0099B9"/>
      </a:accent4>
      <a:accent5>
        <a:srgbClr val="99BF34"/>
      </a:accent5>
      <a:accent6>
        <a:srgbClr val="0095AD"/>
      </a:accent6>
      <a:hlink>
        <a:srgbClr val="656565"/>
      </a:hlink>
      <a:folHlink>
        <a:srgbClr val="09ADC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