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12"/>
  </p:notesMasterIdLst>
  <p:sldIdLst>
    <p:sldId id="256" r:id="rId5"/>
    <p:sldId id="257" r:id="rId6"/>
    <p:sldId id="258" r:id="rId7"/>
    <p:sldId id="259" r:id="rId8"/>
    <p:sldId id="260" r:id="rId9"/>
    <p:sldId id="261" r:id="rId10"/>
    <p:sldId id="262" r:id="rId11"/>
  </p:sldIdLst>
  <p:sldSz cx="9144000" cy="5143500" type="screen16x9"/>
  <p:notesSz cx="6858000" cy="9144000"/>
  <p:embeddedFontLst>
    <p:embeddedFont>
      <p:font typeface="Economica" panose="020B0604020202020204" charset="0"/>
      <p:regular r:id="rId13"/>
      <p:bold r:id="rId14"/>
      <p:italic r:id="rId15"/>
      <p:boldItalic r:id="rId16"/>
    </p:embeddedFont>
    <p:embeddedFont>
      <p:font typeface="Open Sans" panose="020B0606030504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15FF34F-EFD7-4102-AA9A-6F8AE490F6A2}">
  <a:tblStyle styleId="{715FF34F-EFD7-4102-AA9A-6F8AE490F6A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60" y="4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f7f89d1939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f7f89d1939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 overview of enrollment. Note - COVID-19 impacted last Spring’s recruitment efforts. We are currently providing substantial support so that students have a successful Fall semester and sustain their enrollment in the program until graduation.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f7f89d1939_0_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f7f89d1939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numbers indicate the success of the program. We are working to increase the numbers of students enrolled and persisting while maintaining the impressive success rates.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f7f89d1939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f7f89d1939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are the most up-to-date pathways for the Northern Essex Community College students. The pathways were selected based on regional labor information included in the Northeast Regional Blueprint, Spring 2018. In addition, LHS and NECC have worked closely with national non-profit Jobs for the Future to dig further into labor market information and how to use this information in program design. Year 1 students also take a Summer I course that is typically a liberal arts elective.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f8064b507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f8064b507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current Merrimack College Early College pathways and design.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7f89d1939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f7f89d193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success cannot be attributed to only one source but a mix of key components and approaches, starting with a shared commitment among college and district leaders to the principles of equity and access. Flowing from that, we have systems to support communication and collaboration which is consistently solution-oriented and centered on student success. When faced with the many challenges of teaching and learning during school closure, our teams relentlessly pursued every idea for how to make Early College work. That can-do attitude is at the heart of how our teams operate and innovate to support students. Each school has funded a variety of positions to ensure that our student-support systems are fine-tuned and able to both proactively and reactively meet students’ needs.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f7f89d1939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f7f89d1939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order to live up to the principles of equity and access, NECC/LHS have developed and refined an Accuplacer alternative. The reading and writing exam assesses skills most critical to student success in English 101, a common barrier for student advancement. The assessment is integrated into LHS’s 10th Grade ELA curriculum so teachers. </a:t>
            </a:r>
            <a:r>
              <a:rPr lang="en">
                <a:solidFill>
                  <a:schemeClr val="dk1"/>
                </a:solidFill>
                <a:latin typeface="Open Sans"/>
                <a:ea typeface="Open Sans"/>
                <a:cs typeface="Open Sans"/>
                <a:sym typeface="Open Sans"/>
              </a:rPr>
              <a:t>Geometry and Algebra II in 10th Grade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3044700" y="1513030"/>
            <a:ext cx="3054600" cy="15372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Lawrence Public Schools</a:t>
            </a:r>
            <a:endParaRPr/>
          </a:p>
          <a:p>
            <a:pPr marL="0" lvl="0" indent="0" algn="ctr" rtl="0">
              <a:spcBef>
                <a:spcPts val="0"/>
              </a:spcBef>
              <a:spcAft>
                <a:spcPts val="0"/>
              </a:spcAft>
              <a:buNone/>
            </a:pPr>
            <a:r>
              <a:rPr lang="en"/>
              <a:t>Early College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11700" y="188250"/>
            <a:ext cx="8520600" cy="7491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Early College Enrollment by the Numbers</a:t>
            </a:r>
            <a:endParaRPr/>
          </a:p>
        </p:txBody>
      </p:sp>
      <p:graphicFrame>
        <p:nvGraphicFramePr>
          <p:cNvPr id="70" name="Google Shape;70;p14"/>
          <p:cNvGraphicFramePr/>
          <p:nvPr/>
        </p:nvGraphicFramePr>
        <p:xfrm>
          <a:off x="668050" y="1015315"/>
          <a:ext cx="7665700" cy="1694600"/>
        </p:xfrm>
        <a:graphic>
          <a:graphicData uri="http://schemas.openxmlformats.org/drawingml/2006/table">
            <a:tbl>
              <a:tblPr>
                <a:noFill/>
                <a:tableStyleId>{715FF34F-EFD7-4102-AA9A-6F8AE490F6A2}</a:tableStyleId>
              </a:tblPr>
              <a:tblGrid>
                <a:gridCol w="1916425">
                  <a:extLst>
                    <a:ext uri="{9D8B030D-6E8A-4147-A177-3AD203B41FA5}">
                      <a16:colId xmlns:a16="http://schemas.microsoft.com/office/drawing/2014/main" val="20000"/>
                    </a:ext>
                  </a:extLst>
                </a:gridCol>
                <a:gridCol w="1916425">
                  <a:extLst>
                    <a:ext uri="{9D8B030D-6E8A-4147-A177-3AD203B41FA5}">
                      <a16:colId xmlns:a16="http://schemas.microsoft.com/office/drawing/2014/main" val="20001"/>
                    </a:ext>
                  </a:extLst>
                </a:gridCol>
                <a:gridCol w="1916425">
                  <a:extLst>
                    <a:ext uri="{9D8B030D-6E8A-4147-A177-3AD203B41FA5}">
                      <a16:colId xmlns:a16="http://schemas.microsoft.com/office/drawing/2014/main" val="20002"/>
                    </a:ext>
                  </a:extLst>
                </a:gridCol>
                <a:gridCol w="1916425">
                  <a:extLst>
                    <a:ext uri="{9D8B030D-6E8A-4147-A177-3AD203B41FA5}">
                      <a16:colId xmlns:a16="http://schemas.microsoft.com/office/drawing/2014/main" val="20003"/>
                    </a:ext>
                  </a:extLst>
                </a:gridCol>
              </a:tblGrid>
              <a:tr h="478900">
                <a:tc>
                  <a:txBody>
                    <a:bodyPr/>
                    <a:lstStyle/>
                    <a:p>
                      <a:pPr marL="0" lvl="0" indent="0" algn="ctr" rtl="0">
                        <a:spcBef>
                          <a:spcPts val="0"/>
                        </a:spcBef>
                        <a:spcAft>
                          <a:spcPts val="0"/>
                        </a:spcAft>
                        <a:buNone/>
                      </a:pPr>
                      <a:r>
                        <a:rPr lang="en"/>
                        <a:t>Partner Institution</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Grade Level</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Grade Level</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Total Credits</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extLst>
                  <a:ext uri="{0D108BD9-81ED-4DB2-BD59-A6C34878D82A}">
                    <a16:rowId xmlns:a16="http://schemas.microsoft.com/office/drawing/2014/main" val="10000"/>
                  </a:ext>
                </a:extLst>
              </a:tr>
              <a:tr h="478900">
                <a:tc>
                  <a:txBody>
                    <a:bodyPr/>
                    <a:lstStyle/>
                    <a:p>
                      <a:pPr marL="0" lvl="0" indent="0" algn="ctr" rtl="0">
                        <a:spcBef>
                          <a:spcPts val="0"/>
                        </a:spcBef>
                        <a:spcAft>
                          <a:spcPts val="0"/>
                        </a:spcAft>
                        <a:buNone/>
                      </a:pPr>
                      <a:r>
                        <a:rPr lang="en"/>
                        <a:t>Merrimack College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11</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12</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16</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36800">
                <a:tc>
                  <a:txBody>
                    <a:bodyPr/>
                    <a:lstStyle/>
                    <a:p>
                      <a:pPr marL="0" lvl="0" indent="0" algn="ctr" rtl="0">
                        <a:spcBef>
                          <a:spcPts val="0"/>
                        </a:spcBef>
                        <a:spcAft>
                          <a:spcPts val="0"/>
                        </a:spcAft>
                        <a:buNone/>
                      </a:pPr>
                      <a:r>
                        <a:rPr lang="en"/>
                        <a:t>Northern Essex Community College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11</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12</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27+</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71" name="Google Shape;71;p14"/>
          <p:cNvGraphicFramePr/>
          <p:nvPr/>
        </p:nvGraphicFramePr>
        <p:xfrm>
          <a:off x="668050" y="2798225"/>
          <a:ext cx="7665700" cy="2001100"/>
        </p:xfrm>
        <a:graphic>
          <a:graphicData uri="http://schemas.openxmlformats.org/drawingml/2006/table">
            <a:tbl>
              <a:tblPr>
                <a:noFill/>
                <a:tableStyleId>{715FF34F-EFD7-4102-AA9A-6F8AE490F6A2}</a:tableStyleId>
              </a:tblPr>
              <a:tblGrid>
                <a:gridCol w="1916425">
                  <a:extLst>
                    <a:ext uri="{9D8B030D-6E8A-4147-A177-3AD203B41FA5}">
                      <a16:colId xmlns:a16="http://schemas.microsoft.com/office/drawing/2014/main" val="20000"/>
                    </a:ext>
                  </a:extLst>
                </a:gridCol>
                <a:gridCol w="1916425">
                  <a:extLst>
                    <a:ext uri="{9D8B030D-6E8A-4147-A177-3AD203B41FA5}">
                      <a16:colId xmlns:a16="http://schemas.microsoft.com/office/drawing/2014/main" val="20001"/>
                    </a:ext>
                  </a:extLst>
                </a:gridCol>
                <a:gridCol w="1916425">
                  <a:extLst>
                    <a:ext uri="{9D8B030D-6E8A-4147-A177-3AD203B41FA5}">
                      <a16:colId xmlns:a16="http://schemas.microsoft.com/office/drawing/2014/main" val="20002"/>
                    </a:ext>
                  </a:extLst>
                </a:gridCol>
                <a:gridCol w="1916425">
                  <a:extLst>
                    <a:ext uri="{9D8B030D-6E8A-4147-A177-3AD203B41FA5}">
                      <a16:colId xmlns:a16="http://schemas.microsoft.com/office/drawing/2014/main" val="20003"/>
                    </a:ext>
                  </a:extLst>
                </a:gridCol>
              </a:tblGrid>
              <a:tr h="565525">
                <a:tc>
                  <a:txBody>
                    <a:bodyPr/>
                    <a:lstStyle/>
                    <a:p>
                      <a:pPr marL="0" lvl="0" indent="0" algn="ctr" rtl="0">
                        <a:spcBef>
                          <a:spcPts val="0"/>
                        </a:spcBef>
                        <a:spcAft>
                          <a:spcPts val="0"/>
                        </a:spcAft>
                        <a:buNone/>
                      </a:pPr>
                      <a:r>
                        <a:rPr lang="en"/>
                        <a:t>Partner Institution</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Enrollment</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Enrollment</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a:t>Current Enrollment</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6D9EEB"/>
                    </a:solidFill>
                  </a:tcPr>
                </a:tc>
                <a:extLst>
                  <a:ext uri="{0D108BD9-81ED-4DB2-BD59-A6C34878D82A}">
                    <a16:rowId xmlns:a16="http://schemas.microsoft.com/office/drawing/2014/main" val="10000"/>
                  </a:ext>
                </a:extLst>
              </a:tr>
              <a:tr h="565525">
                <a:tc>
                  <a:txBody>
                    <a:bodyPr/>
                    <a:lstStyle/>
                    <a:p>
                      <a:pPr marL="0" lvl="0" indent="0" algn="ctr" rtl="0">
                        <a:spcBef>
                          <a:spcPts val="0"/>
                        </a:spcBef>
                        <a:spcAft>
                          <a:spcPts val="0"/>
                        </a:spcAft>
                        <a:buNone/>
                      </a:pPr>
                      <a:r>
                        <a:rPr lang="en"/>
                        <a:t>Merrimack College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44</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63</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107</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870050">
                <a:tc>
                  <a:txBody>
                    <a:bodyPr/>
                    <a:lstStyle/>
                    <a:p>
                      <a:pPr marL="0" lvl="0" indent="0" algn="ctr" rtl="0">
                        <a:spcBef>
                          <a:spcPts val="0"/>
                        </a:spcBef>
                        <a:spcAft>
                          <a:spcPts val="0"/>
                        </a:spcAft>
                        <a:buNone/>
                      </a:pPr>
                      <a:r>
                        <a:rPr lang="en"/>
                        <a:t>Northern Essex Community College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63</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66</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129</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Early College Success by the Numbers</a:t>
            </a:r>
            <a:endParaRPr/>
          </a:p>
        </p:txBody>
      </p:sp>
      <p:sp>
        <p:nvSpPr>
          <p:cNvPr id="77" name="Google Shape;77;p15"/>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Post-Secondary College Enrollment</a:t>
            </a:r>
            <a:endParaRPr/>
          </a:p>
          <a:p>
            <a:pPr marL="457200" lvl="0" indent="-342900" algn="l" rtl="0">
              <a:spcBef>
                <a:spcPts val="1200"/>
              </a:spcBef>
              <a:spcAft>
                <a:spcPts val="0"/>
              </a:spcAft>
              <a:buSzPts val="1800"/>
              <a:buChar char="-"/>
            </a:pPr>
            <a:r>
              <a:rPr lang="en"/>
              <a:t>100% of EC graduates enrolled in at least 3 courses</a:t>
            </a:r>
            <a:endParaRPr/>
          </a:p>
          <a:p>
            <a:pPr marL="457200" lvl="0" indent="-342900" algn="l" rtl="0">
              <a:spcBef>
                <a:spcPts val="0"/>
              </a:spcBef>
              <a:spcAft>
                <a:spcPts val="0"/>
              </a:spcAft>
              <a:buSzPts val="1800"/>
              <a:buChar char="-"/>
            </a:pPr>
            <a:r>
              <a:rPr lang="en"/>
              <a:t>96% of EC graduates enrolled full-time</a:t>
            </a:r>
            <a:endParaRPr/>
          </a:p>
          <a:p>
            <a:pPr marL="0" lvl="0" indent="0" algn="l" rtl="0">
              <a:spcBef>
                <a:spcPts val="1200"/>
              </a:spcBef>
              <a:spcAft>
                <a:spcPts val="0"/>
              </a:spcAft>
              <a:buNone/>
            </a:pPr>
            <a:r>
              <a:rPr lang="en"/>
              <a:t>Post-Secondary Success</a:t>
            </a:r>
            <a:endParaRPr/>
          </a:p>
          <a:p>
            <a:pPr marL="457200" lvl="0" indent="-342900" algn="l" rtl="0">
              <a:spcBef>
                <a:spcPts val="1200"/>
              </a:spcBef>
              <a:spcAft>
                <a:spcPts val="0"/>
              </a:spcAft>
              <a:buSzPts val="1800"/>
              <a:buChar char="-"/>
            </a:pPr>
            <a:r>
              <a:rPr lang="en"/>
              <a:t>98% passed 2 or more college courses with a C- or higher</a:t>
            </a:r>
            <a:endParaRPr/>
          </a:p>
          <a:p>
            <a:pPr marL="457200" lvl="0" indent="-342900" algn="l" rtl="0">
              <a:spcBef>
                <a:spcPts val="0"/>
              </a:spcBef>
              <a:spcAft>
                <a:spcPts val="0"/>
              </a:spcAft>
              <a:buSzPts val="1800"/>
              <a:buChar char="-"/>
            </a:pPr>
            <a:r>
              <a:rPr lang="en"/>
              <a:t>96% passed 4 or more college courses with a C- or higher</a:t>
            </a:r>
            <a:endParaRPr/>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2" name="Google Shape;82;p16"/>
          <p:cNvPicPr preferRelativeResize="0"/>
          <p:nvPr/>
        </p:nvPicPr>
        <p:blipFill>
          <a:blip r:embed="rId3">
            <a:alphaModFix/>
          </a:blip>
          <a:stretch>
            <a:fillRect/>
          </a:stretch>
        </p:blipFill>
        <p:spPr>
          <a:xfrm>
            <a:off x="480123" y="202216"/>
            <a:ext cx="8183754" cy="473906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pic>
        <p:nvPicPr>
          <p:cNvPr id="87" name="Google Shape;87;p17"/>
          <p:cNvPicPr preferRelativeResize="0"/>
          <p:nvPr/>
        </p:nvPicPr>
        <p:blipFill>
          <a:blip r:embed="rId3">
            <a:alphaModFix/>
          </a:blip>
          <a:stretch>
            <a:fillRect/>
          </a:stretch>
        </p:blipFill>
        <p:spPr>
          <a:xfrm>
            <a:off x="438313" y="176588"/>
            <a:ext cx="8267375" cy="47903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Promising Practices</a:t>
            </a:r>
            <a:endParaRPr/>
          </a:p>
        </p:txBody>
      </p:sp>
      <p:sp>
        <p:nvSpPr>
          <p:cNvPr id="93" name="Google Shape;93;p18"/>
          <p:cNvSpPr txBox="1">
            <a:spLocks noGrp="1"/>
          </p:cNvSpPr>
          <p:nvPr>
            <p:ph type="body" idx="1"/>
          </p:nvPr>
        </p:nvSpPr>
        <p:spPr>
          <a:xfrm>
            <a:off x="311700" y="1225225"/>
            <a:ext cx="8520600" cy="3717600"/>
          </a:xfrm>
          <a:prstGeom prst="rect">
            <a:avLst/>
          </a:prstGeom>
        </p:spPr>
        <p:txBody>
          <a:bodyPr spcFirstLastPara="1" wrap="square" lIns="91425" tIns="91425" rIns="91425" bIns="91425" anchor="t" anchorCtr="0">
            <a:normAutofit fontScale="55000" lnSpcReduction="20000"/>
          </a:bodyPr>
          <a:lstStyle/>
          <a:p>
            <a:pPr marL="0" lvl="0" indent="0" algn="l" rtl="0">
              <a:spcBef>
                <a:spcPts val="0"/>
              </a:spcBef>
              <a:spcAft>
                <a:spcPts val="0"/>
              </a:spcAft>
              <a:buClr>
                <a:schemeClr val="dk1"/>
              </a:buClr>
              <a:buSzPct val="40169"/>
              <a:buFont typeface="Arial"/>
              <a:buNone/>
            </a:pPr>
            <a:r>
              <a:rPr lang="en" sz="2738"/>
              <a:t>Shared commitment to principles of equity and access</a:t>
            </a:r>
            <a:endParaRPr sz="2738"/>
          </a:p>
          <a:p>
            <a:pPr marL="0" lvl="0" indent="0" algn="l" rtl="0">
              <a:spcBef>
                <a:spcPts val="1200"/>
              </a:spcBef>
              <a:spcAft>
                <a:spcPts val="0"/>
              </a:spcAft>
              <a:buNone/>
            </a:pPr>
            <a:r>
              <a:rPr lang="en" sz="2738"/>
              <a:t>Strong Institutional Partnerships</a:t>
            </a:r>
            <a:r>
              <a:rPr lang="en"/>
              <a:t> (</a:t>
            </a:r>
            <a:r>
              <a:rPr lang="en" sz="2345"/>
              <a:t>Pioneer Scholarship - 10 full-tuition)</a:t>
            </a:r>
            <a:endParaRPr sz="3283"/>
          </a:p>
          <a:p>
            <a:pPr marL="0" lvl="0" indent="0" algn="l" rtl="0">
              <a:spcBef>
                <a:spcPts val="1200"/>
              </a:spcBef>
              <a:spcAft>
                <a:spcPts val="0"/>
              </a:spcAft>
              <a:buNone/>
            </a:pPr>
            <a:r>
              <a:rPr lang="en" sz="2738"/>
              <a:t>Curriculum alignment </a:t>
            </a:r>
            <a:endParaRPr sz="2738"/>
          </a:p>
          <a:p>
            <a:pPr marL="457200" lvl="0" indent="-324237" algn="l" rtl="0">
              <a:spcBef>
                <a:spcPts val="1200"/>
              </a:spcBef>
              <a:spcAft>
                <a:spcPts val="0"/>
              </a:spcAft>
              <a:buSzPct val="100000"/>
              <a:buChar char="-"/>
            </a:pPr>
            <a:r>
              <a:rPr lang="en" sz="2738"/>
              <a:t>ALA’s companion courses and teacher/professor partnerships</a:t>
            </a:r>
            <a:endParaRPr sz="2738"/>
          </a:p>
          <a:p>
            <a:pPr marL="457200" lvl="0" indent="-324237" algn="l" rtl="0">
              <a:spcBef>
                <a:spcPts val="0"/>
              </a:spcBef>
              <a:spcAft>
                <a:spcPts val="0"/>
              </a:spcAft>
              <a:buSzPct val="100000"/>
              <a:buChar char="-"/>
            </a:pPr>
            <a:r>
              <a:rPr lang="en" sz="2738"/>
              <a:t>LHS’s support teachers and activities to align assessment expectations</a:t>
            </a:r>
            <a:endParaRPr sz="2738"/>
          </a:p>
          <a:p>
            <a:pPr marL="0" lvl="0" indent="0" algn="l" rtl="0">
              <a:spcBef>
                <a:spcPts val="1200"/>
              </a:spcBef>
              <a:spcAft>
                <a:spcPts val="0"/>
              </a:spcAft>
              <a:buNone/>
            </a:pPr>
            <a:r>
              <a:rPr lang="en" sz="2738"/>
              <a:t>Capacity-building and Staffing </a:t>
            </a:r>
            <a:endParaRPr sz="2738"/>
          </a:p>
          <a:p>
            <a:pPr marL="457200" lvl="0" indent="-324237" algn="l" rtl="0">
              <a:spcBef>
                <a:spcPts val="1200"/>
              </a:spcBef>
              <a:spcAft>
                <a:spcPts val="0"/>
              </a:spcAft>
              <a:buSzPct val="100000"/>
              <a:buChar char="-"/>
            </a:pPr>
            <a:r>
              <a:rPr lang="en" sz="2738"/>
              <a:t>Personalized support and strong program culture</a:t>
            </a:r>
            <a:endParaRPr sz="2738"/>
          </a:p>
          <a:p>
            <a:pPr marL="457200" lvl="0" indent="-324237" algn="l" rtl="0">
              <a:spcBef>
                <a:spcPts val="0"/>
              </a:spcBef>
              <a:spcAft>
                <a:spcPts val="0"/>
              </a:spcAft>
              <a:buSzPct val="100000"/>
              <a:buChar char="-"/>
            </a:pPr>
            <a:r>
              <a:rPr lang="en" sz="2738"/>
              <a:t>Communication routines and systems</a:t>
            </a:r>
            <a:endParaRPr sz="2738"/>
          </a:p>
          <a:p>
            <a:pPr marL="457200" lvl="0" indent="-324237" algn="l" rtl="0">
              <a:spcBef>
                <a:spcPts val="0"/>
              </a:spcBef>
              <a:spcAft>
                <a:spcPts val="0"/>
              </a:spcAft>
              <a:buSzPct val="100000"/>
              <a:buChar char="-"/>
            </a:pPr>
            <a:r>
              <a:rPr lang="en" sz="2738"/>
              <a:t>EC integrated among LHS leadership and supported by strong team</a:t>
            </a:r>
            <a:endParaRPr sz="2738"/>
          </a:p>
          <a:p>
            <a:pPr marL="914400" lvl="1" indent="-324237" algn="l" rtl="0">
              <a:spcBef>
                <a:spcPts val="0"/>
              </a:spcBef>
              <a:spcAft>
                <a:spcPts val="0"/>
              </a:spcAft>
              <a:buSzPct val="100000"/>
              <a:buChar char="-"/>
            </a:pPr>
            <a:r>
              <a:rPr lang="en" sz="2738"/>
              <a:t>5 full-time LHS staff by Fall 2022</a:t>
            </a:r>
            <a:endParaRPr sz="2738"/>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Promising Practices </a:t>
            </a:r>
            <a:endParaRPr/>
          </a:p>
        </p:txBody>
      </p:sp>
      <p:sp>
        <p:nvSpPr>
          <p:cNvPr id="99" name="Google Shape;99;p19"/>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Alternative Assessment</a:t>
            </a:r>
            <a:endParaRPr/>
          </a:p>
          <a:p>
            <a:pPr marL="0" lvl="0" indent="0" algn="l" rtl="0">
              <a:spcBef>
                <a:spcPts val="1200"/>
              </a:spcBef>
              <a:spcAft>
                <a:spcPts val="0"/>
              </a:spcAft>
              <a:buNone/>
            </a:pPr>
            <a:r>
              <a:rPr lang="en"/>
              <a:t>Math Course Mapping</a:t>
            </a:r>
            <a:endParaRPr/>
          </a:p>
          <a:p>
            <a:pPr marL="0" lvl="0" indent="0" algn="l" rtl="0">
              <a:spcBef>
                <a:spcPts val="1200"/>
              </a:spcBef>
              <a:spcAft>
                <a:spcPts val="0"/>
              </a:spcAft>
              <a:buNone/>
            </a:pPr>
            <a:r>
              <a:rPr lang="en"/>
              <a:t>Emerging Model</a:t>
            </a:r>
            <a:endParaRPr/>
          </a:p>
          <a:p>
            <a:pPr marL="457200" lvl="0" indent="-342900" algn="l" rtl="0">
              <a:spcBef>
                <a:spcPts val="1200"/>
              </a:spcBef>
              <a:spcAft>
                <a:spcPts val="0"/>
              </a:spcAft>
              <a:buSzPts val="1800"/>
              <a:buChar char="-"/>
            </a:pPr>
            <a:r>
              <a:rPr lang="en"/>
              <a:t>Early Identification (by student and/or by school) in Grade 9</a:t>
            </a:r>
            <a:endParaRPr/>
          </a:p>
          <a:p>
            <a:pPr marL="457200" lvl="0" indent="-342900" algn="l" rtl="0">
              <a:spcBef>
                <a:spcPts val="0"/>
              </a:spcBef>
              <a:spcAft>
                <a:spcPts val="0"/>
              </a:spcAft>
              <a:buSzPts val="1800"/>
              <a:buChar char="-"/>
            </a:pPr>
            <a:r>
              <a:rPr lang="en"/>
              <a:t>Early Access in Grade 10</a:t>
            </a:r>
            <a:endParaRPr/>
          </a:p>
          <a:p>
            <a:pPr marL="457200" lvl="0" indent="-342900" algn="l" rtl="0">
              <a:spcBef>
                <a:spcPts val="0"/>
              </a:spcBef>
              <a:spcAft>
                <a:spcPts val="0"/>
              </a:spcAft>
              <a:buSzPts val="1800"/>
              <a:buChar char="-"/>
            </a:pPr>
            <a:r>
              <a:rPr lang="en"/>
              <a:t>Expansion to newcomer programs </a:t>
            </a:r>
            <a:endParaRPr/>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3BFB99873341BA1E59C0C3AD8267" ma:contentTypeVersion="16" ma:contentTypeDescription="Create a new document." ma:contentTypeScope="" ma:versionID="ef12e8d5d72ae40b3b2d5ebf31bad8ce">
  <xsd:schema xmlns:xsd="http://www.w3.org/2001/XMLSchema" xmlns:xs="http://www.w3.org/2001/XMLSchema" xmlns:p="http://schemas.microsoft.com/office/2006/metadata/properties" xmlns:ns1="http://schemas.microsoft.com/sharepoint/v3" xmlns:ns3="324a1e57-b20d-435b-95e1-8e98d33477d6" xmlns:ns4="5cbb90fa-c22e-424a-bfad-075de55da1c4" targetNamespace="http://schemas.microsoft.com/office/2006/metadata/properties" ma:root="true" ma:fieldsID="a8fad95ec48086f7c89bf7091c2600dc" ns1:_="" ns3:_="" ns4:_="">
    <xsd:import namespace="http://schemas.microsoft.com/sharepoint/v3"/>
    <xsd:import namespace="324a1e57-b20d-435b-95e1-8e98d33477d6"/>
    <xsd:import namespace="5cbb90fa-c22e-424a-bfad-075de55da1c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OCR"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4a1e57-b20d-435b-95e1-8e98d33477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bb90fa-c22e-424a-bfad-075de55da1c4"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BBB482-77DD-4868-BD78-0089579A7D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4a1e57-b20d-435b-95e1-8e98d33477d6"/>
    <ds:schemaRef ds:uri="5cbb90fa-c22e-424a-bfad-075de55da1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2E44C2-38FD-4C04-938D-B49EB2FEC90B}">
  <ds:schemaRefs>
    <ds:schemaRef ds:uri="http://purl.org/dc/terms/"/>
    <ds:schemaRef ds:uri="http://schemas.microsoft.com/office/infopath/2007/PartnerControls"/>
    <ds:schemaRef ds:uri="5cbb90fa-c22e-424a-bfad-075de55da1c4"/>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purl.org/dc/dcmitype/"/>
    <ds:schemaRef ds:uri="324a1e57-b20d-435b-95e1-8e98d33477d6"/>
    <ds:schemaRef ds:uri="http://schemas.microsoft.com/sharepoint/v3"/>
    <ds:schemaRef ds:uri="http://www.w3.org/XML/1998/namespace"/>
  </ds:schemaRefs>
</ds:datastoreItem>
</file>

<file path=customXml/itemProps3.xml><?xml version="1.0" encoding="utf-8"?>
<ds:datastoreItem xmlns:ds="http://schemas.openxmlformats.org/officeDocument/2006/customXml" ds:itemID="{2E5F128C-C218-4AFC-8233-0F92D7BA2D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TotalTime>
  <Words>564</Words>
  <Application>Microsoft Office PowerPoint</Application>
  <PresentationFormat>On-screen Show (16:9)</PresentationFormat>
  <Paragraphs>58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Open Sans</vt:lpstr>
      <vt:lpstr>Economica</vt:lpstr>
      <vt:lpstr>Arial</vt:lpstr>
      <vt:lpstr>Luxe</vt:lpstr>
      <vt:lpstr>Lawrence Public Schools Early College </vt:lpstr>
      <vt:lpstr>Early College Enrollment by the Numbers</vt:lpstr>
      <vt:lpstr>Early College Success by the Numbers</vt:lpstr>
      <vt:lpstr>PowerPoint Presentation</vt:lpstr>
      <vt:lpstr>PowerPoint Presentation</vt:lpstr>
      <vt:lpstr>Promising Practices</vt:lpstr>
      <vt:lpstr>Promising Practices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Lawrence Public Schools Early College </dc:title>
  <dc:creator>Maria Cruz</dc:creator>
  <cp:lastModifiedBy>Ashley Guerra-Agramonte</cp:lastModifiedBy>
  <cp:revision>2</cp:revision>
  <dcterms:modified xsi:type="dcterms:W3CDTF">2021-10-28T14:11:47Z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0x010100DCCC3BFB99873341BA1E59C0C3AD8267</vt:lpwstr>
  </property>
</Properties>
</file>