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93" r:id="rId5"/>
    <p:sldId id="303" r:id="rId6"/>
    <p:sldId id="314" r:id="rId7"/>
    <p:sldId id="308" r:id="rId8"/>
    <p:sldId id="310" r:id="rId9"/>
    <p:sldId id="311" r:id="rId10"/>
    <p:sldId id="318" r:id="rId11"/>
    <p:sldId id="320" r:id="rId12"/>
    <p:sldId id="313" r:id="rId13"/>
    <p:sldId id="315" r:id="rId14"/>
    <p:sldId id="306" r:id="rId15"/>
    <p:sldId id="307" r:id="rId16"/>
    <p:sldId id="305" r:id="rId17"/>
    <p:sldId id="304" r:id="rId18"/>
    <p:sldId id="31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6699"/>
    <a:srgbClr val="F6EB6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5FC792-1F14-4DE5-BD15-6DBD92F28B77}" v="393" dt="2022-01-20T13:06:30.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95" autoAdjust="0"/>
    <p:restoredTop sz="94686"/>
  </p:normalViewPr>
  <p:slideViewPr>
    <p:cSldViewPr snapToGrid="0">
      <p:cViewPr varScale="1">
        <p:scale>
          <a:sx n="43" d="100"/>
          <a:sy n="43" d="100"/>
        </p:scale>
        <p:origin x="4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massachusettsinc.sharepoint.com/Research/Benjamin%201/Education/Segregation%20Research/MA%20School%20Seg%20Analysis_Final%20Tabl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massachusettsinc.sharepoint.com/Research/Benjamin%201/Education/Segregation%20Research/MA%20School%20Seg%20Analysis_Final%20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massachusettsinc.sharepoint.com/Research/Benjamin%201/Education/Segregation%20Research/MA%20School%20Seg%20Analysis_Final%20Table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https://massachusettsinc.sharepoint.com/Research/Benjamin%201/Education/Segregation%20Research/MA%20School%20Seg%20Analysis_Final%20Table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https://massachusettsinc.sharepoint.com/Research/Benjamin%201/Education/Segregation%20Research/MA%20School%20Seg%20Analysis_Final%20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83342356175663E-2"/>
          <c:y val="0.15163935274433799"/>
          <c:w val="0.93932853899644764"/>
          <c:h val="0.702638492897467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Data'!$A$47:$A$50</c:f>
              <c:strCache>
                <c:ptCount val="4"/>
                <c:pt idx="0">
                  <c:v>Hispanic</c:v>
                </c:pt>
                <c:pt idx="1">
                  <c:v>Black</c:v>
                </c:pt>
                <c:pt idx="2">
                  <c:v>Asian</c:v>
                </c:pt>
                <c:pt idx="3">
                  <c:v>White</c:v>
                </c:pt>
              </c:strCache>
            </c:strRef>
          </c:cat>
          <c:val>
            <c:numRef>
              <c:f>'Chart Data'!$B$47:$B$50</c:f>
              <c:numCache>
                <c:formatCode>0%</c:formatCode>
                <c:ptCount val="4"/>
                <c:pt idx="0">
                  <c:v>0.57050691726335334</c:v>
                </c:pt>
                <c:pt idx="1">
                  <c:v>0.53531209577137351</c:v>
                </c:pt>
                <c:pt idx="2">
                  <c:v>0.2844625861767186</c:v>
                </c:pt>
                <c:pt idx="3">
                  <c:v>0.26996461688824724</c:v>
                </c:pt>
              </c:numCache>
            </c:numRef>
          </c:val>
          <c:extLst>
            <c:ext xmlns:c16="http://schemas.microsoft.com/office/drawing/2014/chart" uri="{C3380CC4-5D6E-409C-BE32-E72D297353CC}">
              <c16:uniqueId val="{00000000-E000-4236-BA7F-39FEA06E6567}"/>
            </c:ext>
          </c:extLst>
        </c:ser>
        <c:dLbls>
          <c:showLegendKey val="0"/>
          <c:showVal val="0"/>
          <c:showCatName val="0"/>
          <c:showSerName val="0"/>
          <c:showPercent val="0"/>
          <c:showBubbleSize val="0"/>
        </c:dLbls>
        <c:gapWidth val="219"/>
        <c:overlap val="-27"/>
        <c:axId val="1173260192"/>
        <c:axId val="1173275168"/>
      </c:barChart>
      <c:catAx>
        <c:axId val="117326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173275168"/>
        <c:crosses val="autoZero"/>
        <c:auto val="1"/>
        <c:lblAlgn val="ctr"/>
        <c:lblOffset val="100"/>
        <c:noMultiLvlLbl val="0"/>
      </c:catAx>
      <c:valAx>
        <c:axId val="1173275168"/>
        <c:scaling>
          <c:orientation val="minMax"/>
        </c:scaling>
        <c:delete val="1"/>
        <c:axPos val="l"/>
        <c:numFmt formatCode="0%" sourceLinked="1"/>
        <c:majorTickMark val="none"/>
        <c:minorTickMark val="none"/>
        <c:tickLblPos val="nextTo"/>
        <c:crossAx val="117326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83342356175663E-2"/>
          <c:y val="0.15163935274433799"/>
          <c:w val="0.93932853899644764"/>
          <c:h val="0.7026384928974676"/>
        </c:manualLayout>
      </c:layout>
      <c:barChart>
        <c:barDir val="col"/>
        <c:grouping val="clustered"/>
        <c:varyColors val="0"/>
        <c:ser>
          <c:idx val="0"/>
          <c:order val="0"/>
          <c:tx>
            <c:strRef>
              <c:f>'Chart Data'!$B$28</c:f>
              <c:strCache>
                <c:ptCount val="1"/>
                <c:pt idx="0">
                  <c:v>2000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Data'!$A$29:$A$31</c:f>
              <c:strCache>
                <c:ptCount val="3"/>
                <c:pt idx="0">
                  <c:v>Massachusetts</c:v>
                </c:pt>
                <c:pt idx="1">
                  <c:v>Gateway Cities</c:v>
                </c:pt>
                <c:pt idx="2">
                  <c:v>Boston</c:v>
                </c:pt>
              </c:strCache>
            </c:strRef>
          </c:cat>
          <c:val>
            <c:numRef>
              <c:f>'Chart Data'!$B$29:$B$31</c:f>
              <c:numCache>
                <c:formatCode>0%</c:formatCode>
                <c:ptCount val="3"/>
                <c:pt idx="0">
                  <c:v>0.17535545023696683</c:v>
                </c:pt>
                <c:pt idx="1">
                  <c:v>0.47033898305084748</c:v>
                </c:pt>
                <c:pt idx="2">
                  <c:v>0.18248175182481752</c:v>
                </c:pt>
              </c:numCache>
            </c:numRef>
          </c:val>
          <c:extLst>
            <c:ext xmlns:c16="http://schemas.microsoft.com/office/drawing/2014/chart" uri="{C3380CC4-5D6E-409C-BE32-E72D297353CC}">
              <c16:uniqueId val="{00000000-8CCC-4B62-88E5-2597BEDF992E}"/>
            </c:ext>
          </c:extLst>
        </c:ser>
        <c:ser>
          <c:idx val="2"/>
          <c:order val="1"/>
          <c:tx>
            <c:strRef>
              <c:f>'Chart Data'!$D$28</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Data'!$A$29:$A$31</c:f>
              <c:strCache>
                <c:ptCount val="3"/>
                <c:pt idx="0">
                  <c:v>Massachusetts</c:v>
                </c:pt>
                <c:pt idx="1">
                  <c:v>Gateway Cities</c:v>
                </c:pt>
                <c:pt idx="2">
                  <c:v>Boston</c:v>
                </c:pt>
              </c:strCache>
            </c:strRef>
          </c:cat>
          <c:val>
            <c:numRef>
              <c:f>'Chart Data'!$D$29:$D$31</c:f>
              <c:numCache>
                <c:formatCode>0%</c:formatCode>
                <c:ptCount val="3"/>
                <c:pt idx="0">
                  <c:v>0.37649937189030847</c:v>
                </c:pt>
                <c:pt idx="1">
                  <c:v>0.48535564853556484</c:v>
                </c:pt>
                <c:pt idx="2">
                  <c:v>0.17829457364341086</c:v>
                </c:pt>
              </c:numCache>
            </c:numRef>
          </c:val>
          <c:extLst>
            <c:ext xmlns:c16="http://schemas.microsoft.com/office/drawing/2014/chart" uri="{C3380CC4-5D6E-409C-BE32-E72D297353CC}">
              <c16:uniqueId val="{00000001-8CCC-4B62-88E5-2597BEDF992E}"/>
            </c:ext>
          </c:extLst>
        </c:ser>
        <c:dLbls>
          <c:showLegendKey val="0"/>
          <c:showVal val="0"/>
          <c:showCatName val="0"/>
          <c:showSerName val="0"/>
          <c:showPercent val="0"/>
          <c:showBubbleSize val="0"/>
        </c:dLbls>
        <c:gapWidth val="219"/>
        <c:overlap val="-27"/>
        <c:axId val="1173260192"/>
        <c:axId val="1173275168"/>
      </c:barChart>
      <c:catAx>
        <c:axId val="117326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1173275168"/>
        <c:crosses val="autoZero"/>
        <c:auto val="1"/>
        <c:lblAlgn val="ctr"/>
        <c:lblOffset val="100"/>
        <c:noMultiLvlLbl val="0"/>
      </c:catAx>
      <c:valAx>
        <c:axId val="1173275168"/>
        <c:scaling>
          <c:orientation val="minMax"/>
        </c:scaling>
        <c:delete val="1"/>
        <c:axPos val="l"/>
        <c:numFmt formatCode="0%" sourceLinked="1"/>
        <c:majorTickMark val="none"/>
        <c:minorTickMark val="none"/>
        <c:tickLblPos val="nextTo"/>
        <c:crossAx val="1173260192"/>
        <c:crosses val="autoZero"/>
        <c:crossBetween val="between"/>
      </c:valAx>
      <c:spPr>
        <a:noFill/>
        <a:ln>
          <a:noFill/>
        </a:ln>
        <a:effectLst/>
      </c:spPr>
    </c:plotArea>
    <c:legend>
      <c:legendPos val="b"/>
      <c:layout>
        <c:manualLayout>
          <c:xMode val="edge"/>
          <c:yMode val="edge"/>
          <c:x val="3.162715158338366E-2"/>
          <c:y val="0.3932567754110789"/>
          <c:w val="0.12094958607999269"/>
          <c:h val="0.145409960373174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83342356175663E-2"/>
          <c:y val="0.15163935274433799"/>
          <c:w val="0.93932853899644764"/>
          <c:h val="0.7026384928974676"/>
        </c:manualLayout>
      </c:layout>
      <c:barChart>
        <c:barDir val="col"/>
        <c:grouping val="clustered"/>
        <c:varyColors val="0"/>
        <c:ser>
          <c:idx val="3"/>
          <c:order val="0"/>
          <c:tx>
            <c:strRef>
              <c:f>'Chart Data'!$B$33</c:f>
              <c:strCache>
                <c:ptCount val="1"/>
                <c:pt idx="0">
                  <c:v>2000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Data'!$A$35:$A$38</c:f>
              <c:strCache>
                <c:ptCount val="4"/>
                <c:pt idx="0">
                  <c:v>Black</c:v>
                </c:pt>
                <c:pt idx="1">
                  <c:v>Asian</c:v>
                </c:pt>
                <c:pt idx="2">
                  <c:v>Hispanic</c:v>
                </c:pt>
                <c:pt idx="3">
                  <c:v>White</c:v>
                </c:pt>
              </c:strCache>
            </c:strRef>
          </c:cat>
          <c:val>
            <c:numRef>
              <c:f>'Chart Data'!$B$35:$B$38</c:f>
              <c:numCache>
                <c:formatCode>0%</c:formatCode>
                <c:ptCount val="4"/>
                <c:pt idx="0">
                  <c:v>0.35147235055294312</c:v>
                </c:pt>
                <c:pt idx="1">
                  <c:v>0.41885303989353978</c:v>
                </c:pt>
                <c:pt idx="2">
                  <c:v>0.36908426813564293</c:v>
                </c:pt>
                <c:pt idx="3">
                  <c:v>0.11411210944090112</c:v>
                </c:pt>
              </c:numCache>
            </c:numRef>
          </c:val>
          <c:extLst>
            <c:ext xmlns:c16="http://schemas.microsoft.com/office/drawing/2014/chart" uri="{C3380CC4-5D6E-409C-BE32-E72D297353CC}">
              <c16:uniqueId val="{00000000-34E4-4ACA-8EE5-3065693414EA}"/>
            </c:ext>
          </c:extLst>
        </c:ser>
        <c:ser>
          <c:idx val="2"/>
          <c:order val="1"/>
          <c:tx>
            <c:strRef>
              <c:f>'Chart Data'!$C$33</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Data'!$A$35:$A$38</c:f>
              <c:strCache>
                <c:ptCount val="4"/>
                <c:pt idx="0">
                  <c:v>Black</c:v>
                </c:pt>
                <c:pt idx="1">
                  <c:v>Asian</c:v>
                </c:pt>
                <c:pt idx="2">
                  <c:v>Hispanic</c:v>
                </c:pt>
                <c:pt idx="3">
                  <c:v>White</c:v>
                </c:pt>
              </c:strCache>
            </c:strRef>
          </c:cat>
          <c:val>
            <c:numRef>
              <c:f>'Chart Data'!$C$35:$C$38</c:f>
              <c:numCache>
                <c:formatCode>0%</c:formatCode>
                <c:ptCount val="4"/>
                <c:pt idx="0">
                  <c:v>0.36446941822184059</c:v>
                </c:pt>
                <c:pt idx="1">
                  <c:v>0.62860486506155788</c:v>
                </c:pt>
                <c:pt idx="2">
                  <c:v>0.3833424921132364</c:v>
                </c:pt>
                <c:pt idx="3">
                  <c:v>0.33608134068638146</c:v>
                </c:pt>
              </c:numCache>
            </c:numRef>
          </c:val>
          <c:extLst>
            <c:ext xmlns:c16="http://schemas.microsoft.com/office/drawing/2014/chart" uri="{C3380CC4-5D6E-409C-BE32-E72D297353CC}">
              <c16:uniqueId val="{00000001-34E4-4ACA-8EE5-3065693414EA}"/>
            </c:ext>
          </c:extLst>
        </c:ser>
        <c:dLbls>
          <c:showLegendKey val="0"/>
          <c:showVal val="0"/>
          <c:showCatName val="0"/>
          <c:showSerName val="0"/>
          <c:showPercent val="0"/>
          <c:showBubbleSize val="0"/>
        </c:dLbls>
        <c:gapWidth val="219"/>
        <c:overlap val="-27"/>
        <c:axId val="1173260192"/>
        <c:axId val="1173275168"/>
      </c:barChart>
      <c:catAx>
        <c:axId val="117326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173275168"/>
        <c:crosses val="autoZero"/>
        <c:auto val="1"/>
        <c:lblAlgn val="ctr"/>
        <c:lblOffset val="100"/>
        <c:noMultiLvlLbl val="0"/>
      </c:catAx>
      <c:valAx>
        <c:axId val="1173275168"/>
        <c:scaling>
          <c:orientation val="minMax"/>
        </c:scaling>
        <c:delete val="1"/>
        <c:axPos val="l"/>
        <c:numFmt formatCode="0%" sourceLinked="1"/>
        <c:majorTickMark val="none"/>
        <c:minorTickMark val="none"/>
        <c:tickLblPos val="nextTo"/>
        <c:crossAx val="1173260192"/>
        <c:crosses val="autoZero"/>
        <c:crossBetween val="between"/>
      </c:valAx>
      <c:spPr>
        <a:noFill/>
        <a:ln>
          <a:noFill/>
        </a:ln>
        <a:effectLst/>
      </c:spPr>
    </c:plotArea>
    <c:legend>
      <c:legendPos val="b"/>
      <c:layout>
        <c:manualLayout>
          <c:xMode val="edge"/>
          <c:yMode val="edge"/>
          <c:x val="4.3356475273581281E-2"/>
          <c:y val="0.30849610512484243"/>
          <c:w val="0.10957171670086693"/>
          <c:h val="0.1372367186613198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41418389799118E-2"/>
          <c:y val="0.10715847593933216"/>
          <c:w val="0.90412379504501517"/>
          <c:h val="0.6541626709451196"/>
        </c:manualLayout>
      </c:layout>
      <c:lineChart>
        <c:grouping val="standard"/>
        <c:varyColors val="0"/>
        <c:ser>
          <c:idx val="0"/>
          <c:order val="0"/>
          <c:tx>
            <c:strRef>
              <c:f>'Chart Data'!$B$80</c:f>
              <c:strCache>
                <c:ptCount val="1"/>
                <c:pt idx="0">
                  <c:v>Hispanic</c:v>
                </c:pt>
              </c:strCache>
            </c:strRef>
          </c:tx>
          <c:spPr>
            <a:ln w="28575" cap="rnd">
              <a:solidFill>
                <a:schemeClr val="accent1"/>
              </a:solidFill>
              <a:round/>
            </a:ln>
            <a:effectLst/>
          </c:spPr>
          <c:marker>
            <c:symbol val="none"/>
          </c:marker>
          <c:dLbls>
            <c:dLbl>
              <c:idx val="0"/>
              <c:layout>
                <c:manualLayout>
                  <c:x val="-1.6134786565185751E-2"/>
                  <c:y val="4.8524592878188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29-4B1E-83FC-CE7CB3424A76}"/>
                </c:ext>
              </c:extLst>
            </c:dLbl>
            <c:dLbl>
              <c:idx val="1"/>
              <c:layout>
                <c:manualLayout>
                  <c:x val="0"/>
                  <c:y val="-2.0218580365911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29-4B1E-83FC-CE7CB3424A76}"/>
                </c:ext>
              </c:extLst>
            </c:dLbl>
            <c:dLbl>
              <c:idx val="2"/>
              <c:layout>
                <c:manualLayout>
                  <c:x val="-1.1080753917047323E-3"/>
                  <c:y val="-1.0618098758351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29-4B1E-83FC-CE7CB3424A7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Data'!$A$81:$A$84</c:f>
              <c:strCache>
                <c:ptCount val="4"/>
                <c:pt idx="0">
                  <c:v>&lt; 2 ppts.</c:v>
                </c:pt>
                <c:pt idx="1">
                  <c:v>2 to 5 ppts.</c:v>
                </c:pt>
                <c:pt idx="2">
                  <c:v>5 to 10 ppts.</c:v>
                </c:pt>
                <c:pt idx="3">
                  <c:v>&gt;10 ppts.</c:v>
                </c:pt>
              </c:strCache>
            </c:strRef>
          </c:cat>
          <c:val>
            <c:numRef>
              <c:f>'Chart Data'!$B$81:$B$84</c:f>
              <c:numCache>
                <c:formatCode>0%</c:formatCode>
                <c:ptCount val="4"/>
                <c:pt idx="0">
                  <c:v>4.4342140164031251E-3</c:v>
                </c:pt>
                <c:pt idx="1">
                  <c:v>-0.20157868431024079</c:v>
                </c:pt>
                <c:pt idx="2">
                  <c:v>-0.21540504094599955</c:v>
                </c:pt>
                <c:pt idx="3">
                  <c:v>-0.39074936591295478</c:v>
                </c:pt>
              </c:numCache>
            </c:numRef>
          </c:val>
          <c:smooth val="0"/>
          <c:extLst>
            <c:ext xmlns:c16="http://schemas.microsoft.com/office/drawing/2014/chart" uri="{C3380CC4-5D6E-409C-BE32-E72D297353CC}">
              <c16:uniqueId val="{00000002-8F29-4B1E-83FC-CE7CB3424A76}"/>
            </c:ext>
          </c:extLst>
        </c:ser>
        <c:ser>
          <c:idx val="1"/>
          <c:order val="1"/>
          <c:tx>
            <c:strRef>
              <c:f>'Chart Data'!$C$80</c:f>
              <c:strCache>
                <c:ptCount val="1"/>
                <c:pt idx="0">
                  <c:v>Black</c:v>
                </c:pt>
              </c:strCache>
            </c:strRef>
          </c:tx>
          <c:spPr>
            <a:ln w="28575" cap="rnd">
              <a:solidFill>
                <a:schemeClr val="accent2"/>
              </a:solidFill>
              <a:round/>
            </a:ln>
            <a:effectLst/>
          </c:spPr>
          <c:marker>
            <c:symbol val="none"/>
          </c:marker>
          <c:dLbls>
            <c:dLbl>
              <c:idx val="0"/>
              <c:layout>
                <c:manualLayout>
                  <c:x val="0"/>
                  <c:y val="-1.2131148219547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29-4B1E-83FC-CE7CB3424A76}"/>
                </c:ext>
              </c:extLst>
            </c:dLbl>
            <c:dLbl>
              <c:idx val="1"/>
              <c:layout>
                <c:manualLayout>
                  <c:x val="2.9335975573065E-3"/>
                  <c:y val="-1.6174864292729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29-4B1E-83FC-CE7CB3424A76}"/>
                </c:ext>
              </c:extLst>
            </c:dLbl>
            <c:dLbl>
              <c:idx val="2"/>
              <c:layout>
                <c:manualLayout>
                  <c:x val="4.4003963359597505E-3"/>
                  <c:y val="-1.01092901829559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29-4B1E-83FC-CE7CB3424A7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Data'!$A$81:$A$84</c:f>
              <c:strCache>
                <c:ptCount val="4"/>
                <c:pt idx="0">
                  <c:v>&lt; 2 ppts.</c:v>
                </c:pt>
                <c:pt idx="1">
                  <c:v>2 to 5 ppts.</c:v>
                </c:pt>
                <c:pt idx="2">
                  <c:v>5 to 10 ppts.</c:v>
                </c:pt>
                <c:pt idx="3">
                  <c:v>&gt;10 ppts.</c:v>
                </c:pt>
              </c:strCache>
            </c:strRef>
          </c:cat>
          <c:val>
            <c:numRef>
              <c:f>'Chart Data'!$C$81:$C$84</c:f>
              <c:numCache>
                <c:formatCode>0%</c:formatCode>
                <c:ptCount val="4"/>
                <c:pt idx="0">
                  <c:v>-0.20275145662410887</c:v>
                </c:pt>
                <c:pt idx="1">
                  <c:v>-0.31470018391594229</c:v>
                </c:pt>
                <c:pt idx="2">
                  <c:v>-0.36488756848618209</c:v>
                </c:pt>
                <c:pt idx="3">
                  <c:v>-0.52571112177968304</c:v>
                </c:pt>
              </c:numCache>
            </c:numRef>
          </c:val>
          <c:smooth val="0"/>
          <c:extLst>
            <c:ext xmlns:c16="http://schemas.microsoft.com/office/drawing/2014/chart" uri="{C3380CC4-5D6E-409C-BE32-E72D297353CC}">
              <c16:uniqueId val="{00000006-8F29-4B1E-83FC-CE7CB3424A76}"/>
            </c:ext>
          </c:extLst>
        </c:ser>
        <c:ser>
          <c:idx val="2"/>
          <c:order val="2"/>
          <c:tx>
            <c:strRef>
              <c:f>'Chart Data'!$D$80</c:f>
              <c:strCache>
                <c:ptCount val="1"/>
                <c:pt idx="0">
                  <c:v>Asian</c:v>
                </c:pt>
              </c:strCache>
            </c:strRef>
          </c:tx>
          <c:spPr>
            <a:ln w="28575" cap="rnd">
              <a:solidFill>
                <a:schemeClr val="accent3"/>
              </a:solidFill>
              <a:round/>
            </a:ln>
            <a:effectLst/>
          </c:spPr>
          <c:marker>
            <c:symbol val="none"/>
          </c:marker>
          <c:dLbls>
            <c:dLbl>
              <c:idx val="0"/>
              <c:layout>
                <c:manualLayout>
                  <c:x val="-2.9335975573065E-3"/>
                  <c:y val="2.0218580365911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F29-4B1E-83FC-CE7CB3424A76}"/>
                </c:ext>
              </c:extLst>
            </c:dLbl>
            <c:dLbl>
              <c:idx val="1"/>
              <c:layout>
                <c:manualLayout>
                  <c:x val="0"/>
                  <c:y val="1.21311482195469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F29-4B1E-83FC-CE7CB3424A76}"/>
                </c:ext>
              </c:extLst>
            </c:dLbl>
            <c:dLbl>
              <c:idx val="2"/>
              <c:layout>
                <c:manualLayout>
                  <c:x val="1.4667987786532501E-2"/>
                  <c:y val="-1.8196722329320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F29-4B1E-83FC-CE7CB3424A7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Data'!$A$81:$A$84</c:f>
              <c:strCache>
                <c:ptCount val="4"/>
                <c:pt idx="0">
                  <c:v>&lt; 2 ppts.</c:v>
                </c:pt>
                <c:pt idx="1">
                  <c:v>2 to 5 ppts.</c:v>
                </c:pt>
                <c:pt idx="2">
                  <c:v>5 to 10 ppts.</c:v>
                </c:pt>
                <c:pt idx="3">
                  <c:v>&gt;10 ppts.</c:v>
                </c:pt>
              </c:strCache>
            </c:strRef>
          </c:cat>
          <c:val>
            <c:numRef>
              <c:f>'Chart Data'!$D$81:$D$84</c:f>
              <c:numCache>
                <c:formatCode>0%</c:formatCode>
                <c:ptCount val="4"/>
                <c:pt idx="0">
                  <c:v>-0.25780665035277656</c:v>
                </c:pt>
                <c:pt idx="1">
                  <c:v>-0.2191658601615665</c:v>
                </c:pt>
                <c:pt idx="2">
                  <c:v>-0.15403274052932855</c:v>
                </c:pt>
                <c:pt idx="3">
                  <c:v>-0.32645357758068771</c:v>
                </c:pt>
              </c:numCache>
            </c:numRef>
          </c:val>
          <c:smooth val="0"/>
          <c:extLst>
            <c:ext xmlns:c16="http://schemas.microsoft.com/office/drawing/2014/chart" uri="{C3380CC4-5D6E-409C-BE32-E72D297353CC}">
              <c16:uniqueId val="{0000000A-8F29-4B1E-83FC-CE7CB3424A76}"/>
            </c:ext>
          </c:extLst>
        </c:ser>
        <c:dLbls>
          <c:showLegendKey val="0"/>
          <c:showVal val="0"/>
          <c:showCatName val="0"/>
          <c:showSerName val="0"/>
          <c:showPercent val="0"/>
          <c:showBubbleSize val="0"/>
        </c:dLbls>
        <c:smooth val="0"/>
        <c:axId val="1173051360"/>
        <c:axId val="1173060096"/>
      </c:lineChart>
      <c:catAx>
        <c:axId val="117305136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rPr>
                  <a:t>Percentage Point Change in Share of Enrollment for Racial/Ethnic Group</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173060096"/>
        <c:crosses val="autoZero"/>
        <c:auto val="1"/>
        <c:lblAlgn val="ctr"/>
        <c:lblOffset val="100"/>
        <c:noMultiLvlLbl val="0"/>
      </c:catAx>
      <c:valAx>
        <c:axId val="1173060096"/>
        <c:scaling>
          <c:orientation val="minMax"/>
          <c:max val="5.000000000000001E-2"/>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rPr>
                  <a:t>Percent Change in White Enrollment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173051360"/>
        <c:crosses val="autoZero"/>
        <c:crossBetween val="between"/>
      </c:valAx>
      <c:spPr>
        <a:noFill/>
        <a:ln>
          <a:noFill/>
        </a:ln>
        <a:effectLst/>
      </c:spPr>
    </c:plotArea>
    <c:legend>
      <c:legendPos val="b"/>
      <c:layout>
        <c:manualLayout>
          <c:xMode val="edge"/>
          <c:yMode val="edge"/>
          <c:x val="0.78172186238170471"/>
          <c:y val="0.18544370470620095"/>
          <c:w val="0.13027021089910029"/>
          <c:h val="0.17866686007770441"/>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83342356175663E-2"/>
          <c:y val="0.15163935274433799"/>
          <c:w val="0.93932853899644764"/>
          <c:h val="0.7026384928974676"/>
        </c:manualLayout>
      </c:layout>
      <c:barChart>
        <c:barDir val="col"/>
        <c:grouping val="clustered"/>
        <c:varyColors val="0"/>
        <c:ser>
          <c:idx val="0"/>
          <c:order val="0"/>
          <c:tx>
            <c:strRef>
              <c:f>'Chart Data'!$C$28</c:f>
              <c:strCache>
                <c:ptCount val="1"/>
                <c:pt idx="0">
                  <c:v>2000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Data'!$A$29:$A$31</c:f>
              <c:strCache>
                <c:ptCount val="3"/>
                <c:pt idx="0">
                  <c:v>Massachusetts</c:v>
                </c:pt>
                <c:pt idx="1">
                  <c:v>Gateway Cities</c:v>
                </c:pt>
                <c:pt idx="2">
                  <c:v>Boston</c:v>
                </c:pt>
              </c:strCache>
            </c:strRef>
          </c:cat>
          <c:val>
            <c:numRef>
              <c:f>'Chart Data'!$C$29:$C$31</c:f>
              <c:numCache>
                <c:formatCode>0%</c:formatCode>
                <c:ptCount val="3"/>
                <c:pt idx="0">
                  <c:v>3.7999999999999999E-2</c:v>
                </c:pt>
                <c:pt idx="1">
                  <c:v>8.4745762711864403E-2</c:v>
                </c:pt>
                <c:pt idx="2">
                  <c:v>7.2992700729927005E-3</c:v>
                </c:pt>
              </c:numCache>
            </c:numRef>
          </c:val>
          <c:extLst>
            <c:ext xmlns:c16="http://schemas.microsoft.com/office/drawing/2014/chart" uri="{C3380CC4-5D6E-409C-BE32-E72D297353CC}">
              <c16:uniqueId val="{00000000-0309-4755-B871-0DA614164924}"/>
            </c:ext>
          </c:extLst>
        </c:ser>
        <c:ser>
          <c:idx val="1"/>
          <c:order val="1"/>
          <c:tx>
            <c:strRef>
              <c:f>'Chart Data'!$E$28</c:f>
              <c:strCache>
                <c:ptCount val="1"/>
                <c:pt idx="0">
                  <c:v>2020</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09-4755-B871-0DA61416492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09-4755-B871-0DA614164924}"/>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09-4755-B871-0DA61416492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Data'!$A$29:$A$31</c:f>
              <c:strCache>
                <c:ptCount val="3"/>
                <c:pt idx="0">
                  <c:v>Massachusetts</c:v>
                </c:pt>
                <c:pt idx="1">
                  <c:v>Gateway Cities</c:v>
                </c:pt>
                <c:pt idx="2">
                  <c:v>Boston</c:v>
                </c:pt>
              </c:strCache>
            </c:strRef>
          </c:cat>
          <c:val>
            <c:numRef>
              <c:f>'Chart Data'!$E$29:$E$31</c:f>
              <c:numCache>
                <c:formatCode>0%</c:formatCode>
                <c:ptCount val="3"/>
                <c:pt idx="0">
                  <c:v>8.2000000000000003E-2</c:v>
                </c:pt>
                <c:pt idx="1">
                  <c:v>6.2761506276150625E-2</c:v>
                </c:pt>
                <c:pt idx="2">
                  <c:v>5.4263565891472867E-2</c:v>
                </c:pt>
              </c:numCache>
            </c:numRef>
          </c:val>
          <c:extLst>
            <c:ext xmlns:c16="http://schemas.microsoft.com/office/drawing/2014/chart" uri="{C3380CC4-5D6E-409C-BE32-E72D297353CC}">
              <c16:uniqueId val="{00000004-0309-4755-B871-0DA614164924}"/>
            </c:ext>
          </c:extLst>
        </c:ser>
        <c:dLbls>
          <c:showLegendKey val="0"/>
          <c:showVal val="0"/>
          <c:showCatName val="0"/>
          <c:showSerName val="0"/>
          <c:showPercent val="0"/>
          <c:showBubbleSize val="0"/>
        </c:dLbls>
        <c:gapWidth val="219"/>
        <c:overlap val="-27"/>
        <c:axId val="1173260192"/>
        <c:axId val="1173275168"/>
      </c:barChart>
      <c:catAx>
        <c:axId val="117326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173275168"/>
        <c:crosses val="autoZero"/>
        <c:auto val="1"/>
        <c:lblAlgn val="ctr"/>
        <c:lblOffset val="100"/>
        <c:noMultiLvlLbl val="0"/>
      </c:catAx>
      <c:valAx>
        <c:axId val="1173275168"/>
        <c:scaling>
          <c:orientation val="minMax"/>
          <c:max val="0.5"/>
        </c:scaling>
        <c:delete val="1"/>
        <c:axPos val="l"/>
        <c:numFmt formatCode="0%" sourceLinked="1"/>
        <c:majorTickMark val="out"/>
        <c:minorTickMark val="none"/>
        <c:tickLblPos val="nextTo"/>
        <c:crossAx val="1173260192"/>
        <c:crosses val="autoZero"/>
        <c:crossBetween val="between"/>
      </c:valAx>
      <c:spPr>
        <a:noFill/>
        <a:ln>
          <a:noFill/>
        </a:ln>
        <a:effectLst/>
      </c:spPr>
    </c:plotArea>
    <c:legend>
      <c:legendPos val="b"/>
      <c:layout>
        <c:manualLayout>
          <c:xMode val="edge"/>
          <c:yMode val="edge"/>
          <c:x val="6.0950460808877713E-2"/>
          <c:y val="0.3064779939275511"/>
          <c:w val="0.12173075406736814"/>
          <c:h val="0.1915570490637791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0.01089</cdr:x>
      <cdr:y>0.02459</cdr:y>
    </cdr:from>
    <cdr:to>
      <cdr:x>0.1164</cdr:x>
      <cdr:y>0.17016</cdr:y>
    </cdr:to>
    <cdr:sp macro="" textlink="">
      <cdr:nvSpPr>
        <cdr:cNvPr id="2" name="TextBox 1">
          <a:extLst xmlns:a="http://schemas.openxmlformats.org/drawingml/2006/main">
            <a:ext uri="{FF2B5EF4-FFF2-40B4-BE49-F238E27FC236}">
              <a16:creationId xmlns:a16="http://schemas.microsoft.com/office/drawing/2014/main" id="{4B847914-23CC-4E13-8F46-E12CB0ED5BB9}"/>
            </a:ext>
          </a:extLst>
        </cdr:cNvPr>
        <cdr:cNvSpPr txBox="1"/>
      </cdr:nvSpPr>
      <cdr:spPr>
        <a:xfrm xmlns:a="http://schemas.openxmlformats.org/drawingml/2006/main">
          <a:off x="94392" y="1544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Average Exposure to Low-Income Students by Race and Ethnicity</a:t>
          </a:r>
        </a:p>
      </cdr:txBody>
    </cdr:sp>
  </cdr:relSizeAnchor>
  <cdr:relSizeAnchor xmlns:cdr="http://schemas.openxmlformats.org/drawingml/2006/chartDrawing">
    <cdr:from>
      <cdr:x>0.00883</cdr:x>
      <cdr:y>0.94525</cdr:y>
    </cdr:from>
    <cdr:to>
      <cdr:x>0.11434</cdr:x>
      <cdr:y>0.9918</cdr:y>
    </cdr:to>
    <cdr:sp macro="" textlink="">
      <cdr:nvSpPr>
        <cdr:cNvPr id="3" name="TextBox 1">
          <a:extLst xmlns:a="http://schemas.openxmlformats.org/drawingml/2006/main">
            <a:ext uri="{FF2B5EF4-FFF2-40B4-BE49-F238E27FC236}">
              <a16:creationId xmlns:a16="http://schemas.microsoft.com/office/drawing/2014/main" id="{63520831-4A5A-4678-A351-31EE5D792884}"/>
            </a:ext>
          </a:extLst>
        </cdr:cNvPr>
        <cdr:cNvSpPr txBox="1"/>
      </cdr:nvSpPr>
      <cdr:spPr>
        <a:xfrm xmlns:a="http://schemas.openxmlformats.org/drawingml/2006/main">
          <a:off x="76543" y="5937422"/>
          <a:ext cx="914400" cy="2924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Source: </a:t>
          </a:r>
          <a:r>
            <a:rPr lang="en-US" sz="1100">
              <a:effectLst/>
              <a:latin typeface="+mn-lt"/>
              <a:ea typeface="+mn-ea"/>
              <a:cs typeface="+mn-cs"/>
            </a:rPr>
            <a:t>Authors'</a:t>
          </a:r>
          <a:r>
            <a:rPr lang="en-US" sz="1100" baseline="0">
              <a:effectLst/>
              <a:latin typeface="+mn-lt"/>
              <a:ea typeface="+mn-ea"/>
              <a:cs typeface="+mn-cs"/>
            </a:rPr>
            <a:t> analysis of data from the </a:t>
          </a:r>
          <a:r>
            <a:rPr lang="en-US" sz="1100"/>
            <a:t>Massachusetts Department of</a:t>
          </a:r>
          <a:r>
            <a:rPr lang="en-US" sz="1100" baseline="0"/>
            <a:t> Elementary &amp; Secondary Education</a:t>
          </a:r>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0.00883</cdr:x>
      <cdr:y>0.94525</cdr:y>
    </cdr:from>
    <cdr:to>
      <cdr:x>0.11434</cdr:x>
      <cdr:y>0.9918</cdr:y>
    </cdr:to>
    <cdr:sp macro="" textlink="">
      <cdr:nvSpPr>
        <cdr:cNvPr id="3" name="TextBox 1">
          <a:extLst xmlns:a="http://schemas.openxmlformats.org/drawingml/2006/main">
            <a:ext uri="{FF2B5EF4-FFF2-40B4-BE49-F238E27FC236}">
              <a16:creationId xmlns:a16="http://schemas.microsoft.com/office/drawing/2014/main" id="{63520831-4A5A-4678-A351-31EE5D792884}"/>
            </a:ext>
          </a:extLst>
        </cdr:cNvPr>
        <cdr:cNvSpPr txBox="1"/>
      </cdr:nvSpPr>
      <cdr:spPr>
        <a:xfrm xmlns:a="http://schemas.openxmlformats.org/drawingml/2006/main">
          <a:off x="76543" y="5937422"/>
          <a:ext cx="914400" cy="2924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Source: Authors’ analysis of data from the Massachusetts Department of</a:t>
          </a:r>
          <a:r>
            <a:rPr lang="en-US" sz="1100" baseline="0" dirty="0"/>
            <a:t> Elementary &amp; Secondary Education</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0.00883</cdr:x>
      <cdr:y>0.94525</cdr:y>
    </cdr:from>
    <cdr:to>
      <cdr:x>0.11434</cdr:x>
      <cdr:y>0.9918</cdr:y>
    </cdr:to>
    <cdr:sp macro="" textlink="">
      <cdr:nvSpPr>
        <cdr:cNvPr id="3" name="TextBox 1">
          <a:extLst xmlns:a="http://schemas.openxmlformats.org/drawingml/2006/main">
            <a:ext uri="{FF2B5EF4-FFF2-40B4-BE49-F238E27FC236}">
              <a16:creationId xmlns:a16="http://schemas.microsoft.com/office/drawing/2014/main" id="{63520831-4A5A-4678-A351-31EE5D792884}"/>
            </a:ext>
          </a:extLst>
        </cdr:cNvPr>
        <cdr:cNvSpPr txBox="1"/>
      </cdr:nvSpPr>
      <cdr:spPr>
        <a:xfrm xmlns:a="http://schemas.openxmlformats.org/drawingml/2006/main">
          <a:off x="76543" y="5937422"/>
          <a:ext cx="914400" cy="2924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Source: </a:t>
          </a:r>
          <a:r>
            <a:rPr lang="en-US" sz="1100">
              <a:effectLst/>
              <a:latin typeface="+mn-lt"/>
              <a:ea typeface="+mn-ea"/>
              <a:cs typeface="+mn-cs"/>
            </a:rPr>
            <a:t>Authors'</a:t>
          </a:r>
          <a:r>
            <a:rPr lang="en-US" sz="1100" baseline="0">
              <a:effectLst/>
              <a:latin typeface="+mn-lt"/>
              <a:ea typeface="+mn-ea"/>
              <a:cs typeface="+mn-cs"/>
            </a:rPr>
            <a:t> analysis of data from the </a:t>
          </a:r>
          <a:r>
            <a:rPr lang="en-US" sz="1100"/>
            <a:t>Massachusetts Department of</a:t>
          </a:r>
          <a:r>
            <a:rPr lang="en-US" sz="1100" baseline="0"/>
            <a:t> Elementary &amp; Secondary Education</a:t>
          </a:r>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0.00586</cdr:x>
      <cdr:y>0.00809</cdr:y>
    </cdr:from>
    <cdr:to>
      <cdr:x>0.11137</cdr:x>
      <cdr:y>0.15366</cdr:y>
    </cdr:to>
    <cdr:sp macro="" textlink="">
      <cdr:nvSpPr>
        <cdr:cNvPr id="2" name="TextBox 1">
          <a:extLst xmlns:a="http://schemas.openxmlformats.org/drawingml/2006/main">
            <a:ext uri="{FF2B5EF4-FFF2-40B4-BE49-F238E27FC236}">
              <a16:creationId xmlns:a16="http://schemas.microsoft.com/office/drawing/2014/main" id="{5AB52DB4-7ECA-44A9-A355-F91818B77727}"/>
            </a:ext>
          </a:extLst>
        </cdr:cNvPr>
        <cdr:cNvSpPr txBox="1"/>
      </cdr:nvSpPr>
      <cdr:spPr>
        <a:xfrm xmlns:a="http://schemas.openxmlformats.org/drawingml/2006/main">
          <a:off x="50800" y="50800"/>
          <a:ext cx="914444" cy="91437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b="1" dirty="0"/>
        </a:p>
      </cdr:txBody>
    </cdr:sp>
  </cdr:relSizeAnchor>
  <cdr:relSizeAnchor xmlns:cdr="http://schemas.openxmlformats.org/drawingml/2006/chartDrawing">
    <cdr:from>
      <cdr:x>0.0068</cdr:x>
      <cdr:y>0.94727</cdr:y>
    </cdr:from>
    <cdr:to>
      <cdr:x>0.11231</cdr:x>
      <cdr:y>0.99382</cdr:y>
    </cdr:to>
    <cdr:sp macro="" textlink="">
      <cdr:nvSpPr>
        <cdr:cNvPr id="3" name="TextBox 1">
          <a:extLst xmlns:a="http://schemas.openxmlformats.org/drawingml/2006/main">
            <a:ext uri="{FF2B5EF4-FFF2-40B4-BE49-F238E27FC236}">
              <a16:creationId xmlns:a16="http://schemas.microsoft.com/office/drawing/2014/main" id="{52B2CF38-38C4-4276-B01A-E67D4EBDA31C}"/>
            </a:ext>
          </a:extLst>
        </cdr:cNvPr>
        <cdr:cNvSpPr txBox="1"/>
      </cdr:nvSpPr>
      <cdr:spPr>
        <a:xfrm xmlns:a="http://schemas.openxmlformats.org/drawingml/2006/main">
          <a:off x="58942" y="5961185"/>
          <a:ext cx="913933" cy="29293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Source: Authors' analysis of data from Massachusetts Department of</a:t>
          </a:r>
          <a:r>
            <a:rPr lang="en-US" sz="1100" baseline="0" dirty="0"/>
            <a:t> Elementary &amp; Secondary Education</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0.00883</cdr:x>
      <cdr:y>0.94525</cdr:y>
    </cdr:from>
    <cdr:to>
      <cdr:x>0.11434</cdr:x>
      <cdr:y>0.9918</cdr:y>
    </cdr:to>
    <cdr:sp macro="" textlink="">
      <cdr:nvSpPr>
        <cdr:cNvPr id="3" name="TextBox 1">
          <a:extLst xmlns:a="http://schemas.openxmlformats.org/drawingml/2006/main">
            <a:ext uri="{FF2B5EF4-FFF2-40B4-BE49-F238E27FC236}">
              <a16:creationId xmlns:a16="http://schemas.microsoft.com/office/drawing/2014/main" id="{63520831-4A5A-4678-A351-31EE5D792884}"/>
            </a:ext>
          </a:extLst>
        </cdr:cNvPr>
        <cdr:cNvSpPr txBox="1"/>
      </cdr:nvSpPr>
      <cdr:spPr>
        <a:xfrm xmlns:a="http://schemas.openxmlformats.org/drawingml/2006/main">
          <a:off x="76543" y="5937422"/>
          <a:ext cx="914400" cy="2924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Source: Massachusetts Department of</a:t>
          </a:r>
          <a:r>
            <a:rPr lang="en-US" sz="1100" baseline="0"/>
            <a:t> Elementary &amp; Secondary Education</a:t>
          </a:r>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7664ED-A153-4CBB-81D5-B156766F4E5B}" type="datetimeFigureOut">
              <a:rPr lang="en-US" smtClean="0"/>
              <a:t>1/21/2022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265660-3AA3-4A80-93C7-7CBE3047FC00}" type="slidenum">
              <a:rPr lang="en-US" smtClean="0"/>
              <a:t>‹#›</a:t>
            </a:fld>
            <a:endParaRPr lang="en-US"/>
          </a:p>
        </p:txBody>
      </p:sp>
    </p:spTree>
    <p:extLst>
      <p:ext uri="{BB962C8B-B14F-4D97-AF65-F5344CB8AC3E}">
        <p14:creationId xmlns:p14="http://schemas.microsoft.com/office/powerpoint/2010/main" val="1080915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1/21/2022</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89673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36FE-B6CA-4D45-A719-6B51F3FF6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9388C-63B0-4DA8-97D0-BEEDCF401C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9BDB0-2A2B-43AC-965A-A9E7E7F741CD}"/>
              </a:ext>
            </a:extLst>
          </p:cNvPr>
          <p:cNvSpPr>
            <a:spLocks noGrp="1"/>
          </p:cNvSpPr>
          <p:nvPr>
            <p:ph type="dt" sz="half" idx="10"/>
          </p:nvPr>
        </p:nvSpPr>
        <p:spPr/>
        <p:txBody>
          <a:bodyPr/>
          <a:lstStyle/>
          <a:p>
            <a:fld id="{EED1C14C-A143-42F5-B247-D0E800131009}" type="datetimeFigureOut">
              <a:rPr lang="en-US" smtClean="0"/>
              <a:t>1/21/2022</a:t>
            </a:fld>
            <a:endParaRPr lang="en-US"/>
          </a:p>
        </p:txBody>
      </p:sp>
      <p:sp>
        <p:nvSpPr>
          <p:cNvPr id="5" name="Footer Placeholder 4">
            <a:extLst>
              <a:ext uri="{FF2B5EF4-FFF2-40B4-BE49-F238E27FC236}">
                <a16:creationId xmlns:a16="http://schemas.microsoft.com/office/drawing/2014/main" id="{B67DA7C3-2A5B-4BED-A540-9136486CC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888E8-31D6-4E51-9228-0D6066FED5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47116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010CA-6776-433E-8E25-97899E0828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91E6E-3CF5-4535-B37E-E30058EA28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ADEE3-AAA7-4846-8EC6-84B1537C1D74}"/>
              </a:ext>
            </a:extLst>
          </p:cNvPr>
          <p:cNvSpPr>
            <a:spLocks noGrp="1"/>
          </p:cNvSpPr>
          <p:nvPr>
            <p:ph type="dt" sz="half" idx="10"/>
          </p:nvPr>
        </p:nvSpPr>
        <p:spPr/>
        <p:txBody>
          <a:bodyPr/>
          <a:lstStyle/>
          <a:p>
            <a:fld id="{EED1C14C-A143-42F5-B247-D0E800131009}" type="datetimeFigureOut">
              <a:rPr lang="en-US" smtClean="0"/>
              <a:t>1/21/2022</a:t>
            </a:fld>
            <a:endParaRPr lang="en-US"/>
          </a:p>
        </p:txBody>
      </p:sp>
      <p:sp>
        <p:nvSpPr>
          <p:cNvPr id="5" name="Footer Placeholder 4">
            <a:extLst>
              <a:ext uri="{FF2B5EF4-FFF2-40B4-BE49-F238E27FC236}">
                <a16:creationId xmlns:a16="http://schemas.microsoft.com/office/drawing/2014/main" id="{001DABD6-6E60-4895-89B1-3604A484D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4D314-6D1C-4A42-A445-B77646B2B29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19552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t>1/21/2022</a:t>
            </a:fld>
            <a:endParaRPr lang="en-US"/>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35972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5FC7-1BEA-438E-A0A7-88FF551122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D5F5C0-417B-4A28-8AE9-A79AC74A6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BC6257-C490-4059-9E97-16E46673C65A}"/>
              </a:ext>
            </a:extLst>
          </p:cNvPr>
          <p:cNvSpPr>
            <a:spLocks noGrp="1"/>
          </p:cNvSpPr>
          <p:nvPr>
            <p:ph type="dt" sz="half" idx="10"/>
          </p:nvPr>
        </p:nvSpPr>
        <p:spPr/>
        <p:txBody>
          <a:bodyPr/>
          <a:lstStyle/>
          <a:p>
            <a:fld id="{EED1C14C-A143-42F5-B247-D0E800131009}" type="datetimeFigureOut">
              <a:rPr lang="en-US" smtClean="0"/>
              <a:t>1/21/2022</a:t>
            </a:fld>
            <a:endParaRPr lang="en-US"/>
          </a:p>
        </p:txBody>
      </p:sp>
      <p:sp>
        <p:nvSpPr>
          <p:cNvPr id="5" name="Footer Placeholder 4">
            <a:extLst>
              <a:ext uri="{FF2B5EF4-FFF2-40B4-BE49-F238E27FC236}">
                <a16:creationId xmlns:a16="http://schemas.microsoft.com/office/drawing/2014/main" id="{7A4051CD-74EC-43C1-9F21-D33BD297F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95141-29DC-41BA-BE25-E899055F317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69453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FC21-AE04-4050-80E6-D9DCA4B50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85F7E-EF45-48F7-9E54-C6806D0E9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4501F-6ED5-4112-B037-D3E9F8CF2C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1E48C-176E-4E60-8CB3-5425169963CD}"/>
              </a:ext>
            </a:extLst>
          </p:cNvPr>
          <p:cNvSpPr>
            <a:spLocks noGrp="1"/>
          </p:cNvSpPr>
          <p:nvPr>
            <p:ph type="dt" sz="half" idx="10"/>
          </p:nvPr>
        </p:nvSpPr>
        <p:spPr/>
        <p:txBody>
          <a:bodyPr/>
          <a:lstStyle/>
          <a:p>
            <a:fld id="{EED1C14C-A143-42F5-B247-D0E800131009}" type="datetimeFigureOut">
              <a:rPr lang="en-US" smtClean="0"/>
              <a:t>1/21/2022</a:t>
            </a:fld>
            <a:endParaRPr lang="en-US"/>
          </a:p>
        </p:txBody>
      </p:sp>
      <p:sp>
        <p:nvSpPr>
          <p:cNvPr id="6" name="Footer Placeholder 5">
            <a:extLst>
              <a:ext uri="{FF2B5EF4-FFF2-40B4-BE49-F238E27FC236}">
                <a16:creationId xmlns:a16="http://schemas.microsoft.com/office/drawing/2014/main" id="{5852202B-C929-4B39-AF47-D17C38F86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EEBF3-930A-4A23-810D-C1880E7A6D29}"/>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72338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8E08-A828-430D-B8A6-7302E570AD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F5402-465C-4E68-BF7E-BFE1177B5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9B917D-5EC9-44FC-B8A7-9ADF4ADC4F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CF5D4-E55C-42FF-A7E5-2466DE35B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579A7F-77F4-4169-8D51-2123441998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35923-3BB5-4F33-8E76-56665E95B55A}"/>
              </a:ext>
            </a:extLst>
          </p:cNvPr>
          <p:cNvSpPr>
            <a:spLocks noGrp="1"/>
          </p:cNvSpPr>
          <p:nvPr>
            <p:ph type="dt" sz="half" idx="10"/>
          </p:nvPr>
        </p:nvSpPr>
        <p:spPr/>
        <p:txBody>
          <a:bodyPr/>
          <a:lstStyle/>
          <a:p>
            <a:fld id="{EED1C14C-A143-42F5-B247-D0E800131009}" type="datetimeFigureOut">
              <a:rPr lang="en-US" smtClean="0"/>
              <a:t>1/21/2022</a:t>
            </a:fld>
            <a:endParaRPr lang="en-US"/>
          </a:p>
        </p:txBody>
      </p:sp>
      <p:sp>
        <p:nvSpPr>
          <p:cNvPr id="8" name="Footer Placeholder 7">
            <a:extLst>
              <a:ext uri="{FF2B5EF4-FFF2-40B4-BE49-F238E27FC236}">
                <a16:creationId xmlns:a16="http://schemas.microsoft.com/office/drawing/2014/main" id="{FA43FC79-7089-4373-88DC-12501E782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0BEB1-B009-47B7-B159-DE05E615E710}"/>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41972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FCC-78CC-4E9D-A277-8230F2733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CEFE7-D923-48C1-B2FE-8110829C69E3}"/>
              </a:ext>
            </a:extLst>
          </p:cNvPr>
          <p:cNvSpPr>
            <a:spLocks noGrp="1"/>
          </p:cNvSpPr>
          <p:nvPr>
            <p:ph type="dt" sz="half" idx="10"/>
          </p:nvPr>
        </p:nvSpPr>
        <p:spPr/>
        <p:txBody>
          <a:bodyPr/>
          <a:lstStyle/>
          <a:p>
            <a:fld id="{EED1C14C-A143-42F5-B247-D0E800131009}" type="datetimeFigureOut">
              <a:rPr lang="en-US" smtClean="0"/>
              <a:t>1/21/2022</a:t>
            </a:fld>
            <a:endParaRPr lang="en-US"/>
          </a:p>
        </p:txBody>
      </p:sp>
      <p:sp>
        <p:nvSpPr>
          <p:cNvPr id="4" name="Footer Placeholder 3">
            <a:extLst>
              <a:ext uri="{FF2B5EF4-FFF2-40B4-BE49-F238E27FC236}">
                <a16:creationId xmlns:a16="http://schemas.microsoft.com/office/drawing/2014/main" id="{A68F91C9-7841-4F7B-8F24-B5FF45B5B3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96739-CF17-4867-A5ED-317AD19F5A3B}"/>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95311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942B-5ECF-4556-91C2-496E4C52EF8A}"/>
              </a:ext>
            </a:extLst>
          </p:cNvPr>
          <p:cNvSpPr>
            <a:spLocks noGrp="1"/>
          </p:cNvSpPr>
          <p:nvPr>
            <p:ph type="dt" sz="half" idx="10"/>
          </p:nvPr>
        </p:nvSpPr>
        <p:spPr/>
        <p:txBody>
          <a:bodyPr/>
          <a:lstStyle/>
          <a:p>
            <a:fld id="{EED1C14C-A143-42F5-B247-D0E800131009}" type="datetimeFigureOut">
              <a:rPr lang="en-US" smtClean="0"/>
              <a:t>1/21/2022</a:t>
            </a:fld>
            <a:endParaRPr lang="en-US"/>
          </a:p>
        </p:txBody>
      </p:sp>
      <p:sp>
        <p:nvSpPr>
          <p:cNvPr id="3" name="Footer Placeholder 2">
            <a:extLst>
              <a:ext uri="{FF2B5EF4-FFF2-40B4-BE49-F238E27FC236}">
                <a16:creationId xmlns:a16="http://schemas.microsoft.com/office/drawing/2014/main" id="{3E1589EF-E9AD-45F7-BFBE-6F8AD3570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8E0FA-5424-403C-8462-1B7C301C65D8}"/>
              </a:ext>
            </a:extLst>
          </p:cNvPr>
          <p:cNvSpPr>
            <a:spLocks noGrp="1"/>
          </p:cNvSpPr>
          <p:nvPr>
            <p:ph type="sldNum" sz="quarter" idx="12"/>
          </p:nvPr>
        </p:nvSpPr>
        <p:spPr/>
        <p:txBody>
          <a:bodyPr/>
          <a:lstStyle/>
          <a:p>
            <a:fld id="{5B03D32D-F1BC-4E9C-97E1-36CFF5B22341}" type="slidenum">
              <a:rPr lang="en-US" smtClean="0"/>
              <a:t>‹#›</a:t>
            </a:fld>
            <a:endParaRPr lang="en-US"/>
          </a:p>
        </p:txBody>
      </p:sp>
      <p:pic>
        <p:nvPicPr>
          <p:cNvPr id="5" name="Picture 2" descr="Home - MassIN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68684" y="6455951"/>
            <a:ext cx="950096" cy="17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24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A56-C315-441C-9002-DFD599AED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57D9A-8037-4B31-951B-4675ADA69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3141B-5121-4179-B3F6-529569122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60C32E-3427-4696-A55A-56886EA24AEB}"/>
              </a:ext>
            </a:extLst>
          </p:cNvPr>
          <p:cNvSpPr>
            <a:spLocks noGrp="1"/>
          </p:cNvSpPr>
          <p:nvPr>
            <p:ph type="dt" sz="half" idx="10"/>
          </p:nvPr>
        </p:nvSpPr>
        <p:spPr/>
        <p:txBody>
          <a:bodyPr/>
          <a:lstStyle/>
          <a:p>
            <a:fld id="{EED1C14C-A143-42F5-B247-D0E800131009}" type="datetimeFigureOut">
              <a:rPr lang="en-US" smtClean="0"/>
              <a:t>1/21/2022</a:t>
            </a:fld>
            <a:endParaRPr lang="en-US"/>
          </a:p>
        </p:txBody>
      </p:sp>
      <p:sp>
        <p:nvSpPr>
          <p:cNvPr id="6" name="Footer Placeholder 5">
            <a:extLst>
              <a:ext uri="{FF2B5EF4-FFF2-40B4-BE49-F238E27FC236}">
                <a16:creationId xmlns:a16="http://schemas.microsoft.com/office/drawing/2014/main" id="{7DDFE526-7D20-4EC0-9624-E77981295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A82D7-E462-4060-85D6-85CF555401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83030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919B-BF68-4590-8CA9-A51BAC0F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4BC1AA-5C68-47DC-BBF0-1E309865E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1A636-7F9C-43EC-B2F2-6FB3323CB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19410E-A050-4AA2-BC89-EF52EB1C34F6}"/>
              </a:ext>
            </a:extLst>
          </p:cNvPr>
          <p:cNvSpPr>
            <a:spLocks noGrp="1"/>
          </p:cNvSpPr>
          <p:nvPr>
            <p:ph type="dt" sz="half" idx="10"/>
          </p:nvPr>
        </p:nvSpPr>
        <p:spPr/>
        <p:txBody>
          <a:bodyPr/>
          <a:lstStyle/>
          <a:p>
            <a:fld id="{EED1C14C-A143-42F5-B247-D0E800131009}" type="datetimeFigureOut">
              <a:rPr lang="en-US" smtClean="0"/>
              <a:t>1/21/2022</a:t>
            </a:fld>
            <a:endParaRPr lang="en-US"/>
          </a:p>
        </p:txBody>
      </p:sp>
      <p:sp>
        <p:nvSpPr>
          <p:cNvPr id="6" name="Footer Placeholder 5">
            <a:extLst>
              <a:ext uri="{FF2B5EF4-FFF2-40B4-BE49-F238E27FC236}">
                <a16:creationId xmlns:a16="http://schemas.microsoft.com/office/drawing/2014/main" id="{B0C23AB0-18A5-4589-926D-C00F68CFE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4EE52-EECA-4C6E-83E9-6382044D356C}"/>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60968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6010-77C4-45FE-968C-712199A58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B1B2C-5D5F-46D9-92F5-ECDF2816A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34894-C6F5-46F1-BAA2-AFEA88E68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C14C-A143-42F5-B247-D0E800131009}" type="datetimeFigureOut">
              <a:rPr lang="en-US" smtClean="0"/>
              <a:t>1/21/2022</a:t>
            </a:fld>
            <a:endParaRPr lang="en-US"/>
          </a:p>
        </p:txBody>
      </p:sp>
      <p:sp>
        <p:nvSpPr>
          <p:cNvPr id="5" name="Footer Placeholder 4">
            <a:extLst>
              <a:ext uri="{FF2B5EF4-FFF2-40B4-BE49-F238E27FC236}">
                <a16:creationId xmlns:a16="http://schemas.microsoft.com/office/drawing/2014/main" id="{975B1C84-4663-4022-BBEA-7667FEBCF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820DA-1F3A-421F-A770-A6347089E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3D32D-F1BC-4E9C-97E1-36CFF5B22341}" type="slidenum">
              <a:rPr lang="en-US" smtClean="0"/>
              <a:t>‹#›</a:t>
            </a:fld>
            <a:endParaRPr lang="en-US"/>
          </a:p>
        </p:txBody>
      </p:sp>
    </p:spTree>
    <p:extLst>
      <p:ext uri="{BB962C8B-B14F-4D97-AF65-F5344CB8AC3E}">
        <p14:creationId xmlns:p14="http://schemas.microsoft.com/office/powerpoint/2010/main" val="190485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3493"/>
            <a:ext cx="12192000" cy="1648978"/>
          </a:xfrm>
          <a:prstGeom prst="rect">
            <a:avLst/>
          </a:prstGeom>
        </p:spPr>
        <p:txBody>
          <a:bodyPr wrap="square">
            <a:spAutoFit/>
          </a:bodyPr>
          <a:lstStyle/>
          <a:p>
            <a:pPr algn="ctr">
              <a:lnSpc>
                <a:spcPct val="150000"/>
              </a:lnSpc>
            </a:pPr>
            <a:r>
              <a:rPr lang="en-US" sz="3600" b="1" cap="small" dirty="0">
                <a:latin typeface="Century Gothic" panose="020B0502020202020204" pitchFamily="34" charset="0"/>
              </a:rPr>
              <a:t>Choosing Integration:</a:t>
            </a:r>
          </a:p>
          <a:p>
            <a:pPr algn="ctr">
              <a:lnSpc>
                <a:spcPct val="150000"/>
              </a:lnSpc>
            </a:pPr>
            <a:r>
              <a:rPr lang="en-US" sz="3600" dirty="0">
                <a:latin typeface="Century Gothic" panose="020B0502020202020204" pitchFamily="34" charset="0"/>
              </a:rPr>
              <a:t>A Discussion Paper and Policy Primer</a:t>
            </a:r>
          </a:p>
        </p:txBody>
      </p:sp>
      <p:sp>
        <p:nvSpPr>
          <p:cNvPr id="3" name="AutoShape 6" descr="State House Forum Brings to Life the Power of Early College - MassIN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State House Forum Brings to Life the Power of Early College - MassIN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742349" y="6172590"/>
            <a:ext cx="1429750" cy="369332"/>
          </a:xfrm>
          <a:prstGeom prst="rect">
            <a:avLst/>
          </a:prstGeom>
          <a:noFill/>
        </p:spPr>
        <p:txBody>
          <a:bodyPr wrap="none" rtlCol="0">
            <a:spAutoFit/>
          </a:bodyPr>
          <a:lstStyle/>
          <a:p>
            <a:r>
              <a:rPr lang="en-US" dirty="0"/>
              <a:t>January 2022</a:t>
            </a:r>
          </a:p>
        </p:txBody>
      </p:sp>
      <p:sp>
        <p:nvSpPr>
          <p:cNvPr id="7" name="Rectangle 6"/>
          <p:cNvSpPr/>
          <p:nvPr/>
        </p:nvSpPr>
        <p:spPr>
          <a:xfrm>
            <a:off x="10232571" y="6357256"/>
            <a:ext cx="1698172" cy="323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ome - MassIN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5194" y="6161387"/>
            <a:ext cx="2103586" cy="3917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33B20AD-2503-48A2-A643-BFBD32E0BB93}"/>
              </a:ext>
            </a:extLst>
          </p:cNvPr>
          <p:cNvPicPr>
            <a:picLocks noChangeAspect="1"/>
          </p:cNvPicPr>
          <p:nvPr/>
        </p:nvPicPr>
        <p:blipFill rotWithShape="1">
          <a:blip r:embed="rId3"/>
          <a:srcRect r="2940"/>
          <a:stretch/>
        </p:blipFill>
        <p:spPr>
          <a:xfrm>
            <a:off x="3027125" y="3169796"/>
            <a:ext cx="6450704" cy="2263698"/>
          </a:xfrm>
          <a:prstGeom prst="rect">
            <a:avLst/>
          </a:prstGeom>
        </p:spPr>
      </p:pic>
    </p:spTree>
    <p:extLst>
      <p:ext uri="{BB962C8B-B14F-4D97-AF65-F5344CB8AC3E}">
        <p14:creationId xmlns:p14="http://schemas.microsoft.com/office/powerpoint/2010/main" val="4142849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3889EA-2BB5-470D-A186-F60E9251752D}"/>
              </a:ext>
            </a:extLst>
          </p:cNvPr>
          <p:cNvSpPr txBox="1"/>
          <p:nvPr/>
        </p:nvSpPr>
        <p:spPr>
          <a:xfrm>
            <a:off x="2921952" y="668578"/>
            <a:ext cx="3047998" cy="430887"/>
          </a:xfrm>
          <a:prstGeom prst="rect">
            <a:avLst/>
          </a:prstGeom>
          <a:noFill/>
        </p:spPr>
        <p:txBody>
          <a:bodyPr wrap="square" rtlCol="0">
            <a:spAutoFit/>
          </a:bodyPr>
          <a:lstStyle>
            <a:defPPr>
              <a:defRPr lang="en-US"/>
            </a:defPPr>
            <a:lvl1pPr>
              <a:defRPr sz="3200" b="1">
                <a:latin typeface="Century Gothic" panose="020B0502020202020204" pitchFamily="34" charset="0"/>
              </a:defRPr>
            </a:lvl1pPr>
          </a:lstStyle>
          <a:p>
            <a:pPr indent="457200">
              <a:spcAft>
                <a:spcPts val="1200"/>
              </a:spcAft>
            </a:pPr>
            <a:r>
              <a:rPr lang="en-US" sz="2200" dirty="0"/>
              <a:t>Housing</a:t>
            </a:r>
          </a:p>
        </p:txBody>
      </p:sp>
      <p:pic>
        <p:nvPicPr>
          <p:cNvPr id="5" name="Picture 2" descr="Chapter 40B Development Projects | Wellesley, MA">
            <a:extLst>
              <a:ext uri="{FF2B5EF4-FFF2-40B4-BE49-F238E27FC236}">
                <a16:creationId xmlns:a16="http://schemas.microsoft.com/office/drawing/2014/main" id="{7C4BBC46-7EB6-456E-B2F7-46A33897C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030" y="1140979"/>
            <a:ext cx="3047999" cy="22880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MBTA could electrify commuter rail network for between $800m and $1.5b —  TransitMatters">
            <a:extLst>
              <a:ext uri="{FF2B5EF4-FFF2-40B4-BE49-F238E27FC236}">
                <a16:creationId xmlns:a16="http://schemas.microsoft.com/office/drawing/2014/main" id="{364F8917-2926-4EEC-B83D-7723AA9AE9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349"/>
          <a:stretch/>
        </p:blipFill>
        <p:spPr bwMode="auto">
          <a:xfrm>
            <a:off x="6045557" y="1140979"/>
            <a:ext cx="3133306" cy="2335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Turnaround Hopes Are High As New STEM School Opens In Boston | WBUR News">
            <a:extLst>
              <a:ext uri="{FF2B5EF4-FFF2-40B4-BE49-F238E27FC236}">
                <a16:creationId xmlns:a16="http://schemas.microsoft.com/office/drawing/2014/main" id="{FE0130C7-96CC-4153-B943-74AD2D8567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22" r="2151"/>
          <a:stretch/>
        </p:blipFill>
        <p:spPr bwMode="auto">
          <a:xfrm>
            <a:off x="2569031" y="4025025"/>
            <a:ext cx="3047998" cy="23356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50" name="Picture 6" descr="What Data Scientists Really Do, According to 35 Data Scientists">
            <a:extLst>
              <a:ext uri="{FF2B5EF4-FFF2-40B4-BE49-F238E27FC236}">
                <a16:creationId xmlns:a16="http://schemas.microsoft.com/office/drawing/2014/main" id="{0153D2A5-716F-4C48-92CF-3D03E5C509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80" r="6172"/>
          <a:stretch/>
        </p:blipFill>
        <p:spPr bwMode="auto">
          <a:xfrm>
            <a:off x="6045556" y="4025025"/>
            <a:ext cx="3133306" cy="23356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DE9647B-DA0D-4A7E-8D23-3BC50E5B4FB6}"/>
              </a:ext>
            </a:extLst>
          </p:cNvPr>
          <p:cNvSpPr txBox="1"/>
          <p:nvPr/>
        </p:nvSpPr>
        <p:spPr>
          <a:xfrm>
            <a:off x="6081486" y="668578"/>
            <a:ext cx="3248471" cy="430887"/>
          </a:xfrm>
          <a:prstGeom prst="rect">
            <a:avLst/>
          </a:prstGeom>
          <a:noFill/>
        </p:spPr>
        <p:txBody>
          <a:bodyPr wrap="square" rtlCol="0">
            <a:spAutoFit/>
          </a:bodyPr>
          <a:lstStyle>
            <a:defPPr>
              <a:defRPr lang="en-US"/>
            </a:defPPr>
            <a:lvl1pPr>
              <a:defRPr sz="3200" b="1">
                <a:latin typeface="Century Gothic" panose="020B0502020202020204" pitchFamily="34" charset="0"/>
              </a:defRPr>
            </a:lvl1pPr>
          </a:lstStyle>
          <a:p>
            <a:pPr indent="457200">
              <a:spcAft>
                <a:spcPts val="1200"/>
              </a:spcAft>
            </a:pPr>
            <a:r>
              <a:rPr lang="en-US" sz="2200" dirty="0"/>
              <a:t>Transportation</a:t>
            </a:r>
          </a:p>
        </p:txBody>
      </p:sp>
      <p:sp>
        <p:nvSpPr>
          <p:cNvPr id="10" name="TextBox 9">
            <a:extLst>
              <a:ext uri="{FF2B5EF4-FFF2-40B4-BE49-F238E27FC236}">
                <a16:creationId xmlns:a16="http://schemas.microsoft.com/office/drawing/2014/main" id="{F43E9559-91CB-4825-8EE9-289C79A32128}"/>
              </a:ext>
            </a:extLst>
          </p:cNvPr>
          <p:cNvSpPr txBox="1"/>
          <p:nvPr/>
        </p:nvSpPr>
        <p:spPr>
          <a:xfrm>
            <a:off x="2807986" y="3545128"/>
            <a:ext cx="3047998" cy="430887"/>
          </a:xfrm>
          <a:prstGeom prst="rect">
            <a:avLst/>
          </a:prstGeom>
          <a:noFill/>
        </p:spPr>
        <p:txBody>
          <a:bodyPr wrap="square" rtlCol="0">
            <a:spAutoFit/>
          </a:bodyPr>
          <a:lstStyle>
            <a:defPPr>
              <a:defRPr lang="en-US"/>
            </a:defPPr>
            <a:lvl1pPr>
              <a:defRPr sz="3200" b="1">
                <a:latin typeface="Century Gothic" panose="020B0502020202020204" pitchFamily="34" charset="0"/>
              </a:defRPr>
            </a:lvl1pPr>
          </a:lstStyle>
          <a:p>
            <a:pPr indent="457200">
              <a:spcAft>
                <a:spcPts val="1200"/>
              </a:spcAft>
            </a:pPr>
            <a:r>
              <a:rPr lang="en-US" sz="2200" dirty="0"/>
              <a:t>Education</a:t>
            </a:r>
          </a:p>
        </p:txBody>
      </p:sp>
      <p:sp>
        <p:nvSpPr>
          <p:cNvPr id="11" name="TextBox 10">
            <a:extLst>
              <a:ext uri="{FF2B5EF4-FFF2-40B4-BE49-F238E27FC236}">
                <a16:creationId xmlns:a16="http://schemas.microsoft.com/office/drawing/2014/main" id="{3FFD6E7F-2A1D-4C09-8A25-173455FB45D8}"/>
              </a:ext>
            </a:extLst>
          </p:cNvPr>
          <p:cNvSpPr txBox="1"/>
          <p:nvPr/>
        </p:nvSpPr>
        <p:spPr>
          <a:xfrm>
            <a:off x="5765657" y="3545128"/>
            <a:ext cx="3047998" cy="430887"/>
          </a:xfrm>
          <a:prstGeom prst="rect">
            <a:avLst/>
          </a:prstGeom>
          <a:noFill/>
        </p:spPr>
        <p:txBody>
          <a:bodyPr wrap="square" rtlCol="0">
            <a:spAutoFit/>
          </a:bodyPr>
          <a:lstStyle>
            <a:defPPr>
              <a:defRPr lang="en-US"/>
            </a:defPPr>
            <a:lvl1pPr>
              <a:defRPr sz="3200" b="1">
                <a:latin typeface="Century Gothic" panose="020B0502020202020204" pitchFamily="34" charset="0"/>
              </a:defRPr>
            </a:lvl1pPr>
          </a:lstStyle>
          <a:p>
            <a:pPr indent="457200" algn="ctr">
              <a:spcAft>
                <a:spcPts val="1200"/>
              </a:spcAft>
            </a:pPr>
            <a:r>
              <a:rPr lang="en-US" sz="2200" dirty="0"/>
              <a:t>Data</a:t>
            </a:r>
          </a:p>
        </p:txBody>
      </p:sp>
      <p:sp>
        <p:nvSpPr>
          <p:cNvPr id="7" name="Rectangle 6">
            <a:extLst>
              <a:ext uri="{FF2B5EF4-FFF2-40B4-BE49-F238E27FC236}">
                <a16:creationId xmlns:a16="http://schemas.microsoft.com/office/drawing/2014/main" id="{C3CB6414-369E-4F69-9D07-81F088A6EC8C}"/>
              </a:ext>
            </a:extLst>
          </p:cNvPr>
          <p:cNvSpPr/>
          <p:nvPr/>
        </p:nvSpPr>
        <p:spPr>
          <a:xfrm>
            <a:off x="1626728" y="1140979"/>
            <a:ext cx="830766" cy="5219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4000" b="1" dirty="0"/>
              <a:t>Policy Framework</a:t>
            </a:r>
          </a:p>
        </p:txBody>
      </p:sp>
    </p:spTree>
    <p:extLst>
      <p:ext uri="{BB962C8B-B14F-4D97-AF65-F5344CB8AC3E}">
        <p14:creationId xmlns:p14="http://schemas.microsoft.com/office/powerpoint/2010/main" val="398805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55D45-CDB6-404C-81B2-8095A504F523}"/>
              </a:ext>
            </a:extLst>
          </p:cNvPr>
          <p:cNvSpPr txBox="1"/>
          <p:nvPr/>
        </p:nvSpPr>
        <p:spPr>
          <a:xfrm>
            <a:off x="519112" y="1391672"/>
            <a:ext cx="7376659" cy="6093976"/>
          </a:xfrm>
          <a:prstGeom prst="rect">
            <a:avLst/>
          </a:prstGeom>
          <a:noFill/>
        </p:spPr>
        <p:txBody>
          <a:bodyPr wrap="square" rtlCol="0">
            <a:spAutoFit/>
          </a:bodyPr>
          <a:lstStyle>
            <a:defPPr>
              <a:defRPr lang="en-US"/>
            </a:defPPr>
            <a:lvl1pPr>
              <a:defRPr sz="2800" i="0" u="none" strike="noStrike" baseline="0">
                <a:solidFill>
                  <a:srgbClr val="000000"/>
                </a:solidFill>
                <a:latin typeface="Century Gothic" panose="020B0502020202020204" pitchFamily="34" charset="0"/>
              </a:defRPr>
            </a:lvl1pPr>
          </a:lstStyle>
          <a:p>
            <a:pPr marL="457200" indent="-457200">
              <a:buFont typeface="Arial" panose="020B0604020202020204" pitchFamily="34" charset="0"/>
              <a:buChar char="•"/>
            </a:pPr>
            <a:r>
              <a:rPr lang="en-US" sz="2600" dirty="0"/>
              <a:t>Back efforts to build mixed-income multifamily housing in suburban communities</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Align neighborhood stabilization with strategic school improvement efforts</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Expand funding for housing vouchers &amp; counseling </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Enforce fair housing laws and pass legislation to affirmatively further fair housing</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endParaRPr lang="en-US" sz="2600" dirty="0"/>
          </a:p>
        </p:txBody>
      </p:sp>
      <p:sp>
        <p:nvSpPr>
          <p:cNvPr id="9" name="TextBox 8">
            <a:extLst>
              <a:ext uri="{FF2B5EF4-FFF2-40B4-BE49-F238E27FC236}">
                <a16:creationId xmlns:a16="http://schemas.microsoft.com/office/drawing/2014/main" id="{498B43C9-0990-48A5-996C-40755A329E25}"/>
              </a:ext>
            </a:extLst>
          </p:cNvPr>
          <p:cNvSpPr txBox="1"/>
          <p:nvPr/>
        </p:nvSpPr>
        <p:spPr>
          <a:xfrm>
            <a:off x="471488" y="653534"/>
            <a:ext cx="10869612" cy="584775"/>
          </a:xfrm>
          <a:prstGeom prst="rect">
            <a:avLst/>
          </a:prstGeom>
          <a:noFill/>
        </p:spPr>
        <p:txBody>
          <a:bodyPr wrap="square" rtlCol="0">
            <a:spAutoFit/>
          </a:bodyPr>
          <a:lstStyle>
            <a:defPPr>
              <a:defRPr lang="en-US"/>
            </a:defPPr>
            <a:lvl1pPr>
              <a:defRPr sz="3200" b="1">
                <a:latin typeface="Century Gothic" panose="020B0502020202020204" pitchFamily="34" charset="0"/>
              </a:defRPr>
            </a:lvl1pPr>
          </a:lstStyle>
          <a:p>
            <a:r>
              <a:rPr lang="en-US" dirty="0"/>
              <a:t>Housing</a:t>
            </a:r>
          </a:p>
        </p:txBody>
      </p:sp>
      <p:pic>
        <p:nvPicPr>
          <p:cNvPr id="3074" name="Picture 2" descr="Chapter 40B Development Projects | Wellesley, MA">
            <a:extLst>
              <a:ext uri="{FF2B5EF4-FFF2-40B4-BE49-F238E27FC236}">
                <a16:creationId xmlns:a16="http://schemas.microsoft.com/office/drawing/2014/main" id="{6C4067D9-5380-41B2-BD95-15BF3D3BC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691" y="2138031"/>
            <a:ext cx="4059805" cy="304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74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55D45-CDB6-404C-81B2-8095A504F523}"/>
              </a:ext>
            </a:extLst>
          </p:cNvPr>
          <p:cNvSpPr txBox="1"/>
          <p:nvPr/>
        </p:nvSpPr>
        <p:spPr>
          <a:xfrm>
            <a:off x="531812" y="1544072"/>
            <a:ext cx="7722172" cy="3539430"/>
          </a:xfrm>
          <a:prstGeom prst="rect">
            <a:avLst/>
          </a:prstGeom>
          <a:noFill/>
        </p:spPr>
        <p:txBody>
          <a:bodyPr wrap="square" rtlCol="0">
            <a:spAutoFit/>
          </a:bodyPr>
          <a:lstStyle>
            <a:defPPr>
              <a:defRPr lang="en-US"/>
            </a:defPPr>
            <a:lvl1pPr marL="457200" indent="-457200">
              <a:buFont typeface="Arial" panose="020B0604020202020204" pitchFamily="34" charset="0"/>
              <a:buChar char="•"/>
              <a:defRPr sz="2800" i="0" u="none" strike="noStrike" baseline="0">
                <a:solidFill>
                  <a:srgbClr val="000000"/>
                </a:solidFill>
                <a:latin typeface="Century Gothic" panose="020B0502020202020204" pitchFamily="34" charset="0"/>
              </a:defRPr>
            </a:lvl1pPr>
          </a:lstStyle>
          <a:p>
            <a:r>
              <a:rPr lang="en-US" dirty="0"/>
              <a:t>Utilize regional rail as a force for integration</a:t>
            </a:r>
          </a:p>
          <a:p>
            <a:pPr marL="0" indent="0">
              <a:buNone/>
            </a:pPr>
            <a:r>
              <a:rPr lang="en-US" dirty="0"/>
              <a:t> </a:t>
            </a:r>
          </a:p>
          <a:p>
            <a:r>
              <a:rPr lang="en-US" dirty="0"/>
              <a:t>Implement low-income fares on commuter rail</a:t>
            </a:r>
          </a:p>
          <a:p>
            <a:endParaRPr lang="en-US" dirty="0"/>
          </a:p>
          <a:p>
            <a:r>
              <a:rPr lang="en-US" dirty="0"/>
              <a:t>Expand access to affordable and reliable cars</a:t>
            </a:r>
          </a:p>
        </p:txBody>
      </p:sp>
      <p:sp>
        <p:nvSpPr>
          <p:cNvPr id="9" name="TextBox 8">
            <a:extLst>
              <a:ext uri="{FF2B5EF4-FFF2-40B4-BE49-F238E27FC236}">
                <a16:creationId xmlns:a16="http://schemas.microsoft.com/office/drawing/2014/main" id="{498B43C9-0990-48A5-996C-40755A329E25}"/>
              </a:ext>
            </a:extLst>
          </p:cNvPr>
          <p:cNvSpPr txBox="1"/>
          <p:nvPr/>
        </p:nvSpPr>
        <p:spPr>
          <a:xfrm>
            <a:off x="471488" y="653534"/>
            <a:ext cx="10869612" cy="584775"/>
          </a:xfrm>
          <a:prstGeom prst="rect">
            <a:avLst/>
          </a:prstGeom>
          <a:noFill/>
        </p:spPr>
        <p:txBody>
          <a:bodyPr wrap="square" rtlCol="0">
            <a:spAutoFit/>
          </a:bodyPr>
          <a:lstStyle>
            <a:defPPr>
              <a:defRPr lang="en-US"/>
            </a:defPPr>
            <a:lvl1pPr>
              <a:defRPr sz="3200" b="1">
                <a:latin typeface="Century Gothic" panose="020B0502020202020204" pitchFamily="34" charset="0"/>
              </a:defRPr>
            </a:lvl1pPr>
          </a:lstStyle>
          <a:p>
            <a:r>
              <a:rPr lang="en-US" dirty="0"/>
              <a:t>Transportation</a:t>
            </a:r>
          </a:p>
        </p:txBody>
      </p:sp>
      <p:pic>
        <p:nvPicPr>
          <p:cNvPr id="4" name="Picture 2" descr="MBTA could electrify commuter rail network for between $800m and $1.5b —  TransitMatters">
            <a:extLst>
              <a:ext uri="{FF2B5EF4-FFF2-40B4-BE49-F238E27FC236}">
                <a16:creationId xmlns:a16="http://schemas.microsoft.com/office/drawing/2014/main" id="{48070D94-9ED5-45EE-9C84-71D28A3CFB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349"/>
          <a:stretch/>
        </p:blipFill>
        <p:spPr bwMode="auto">
          <a:xfrm>
            <a:off x="7825589" y="1896883"/>
            <a:ext cx="3133306" cy="2335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220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55D45-CDB6-404C-81B2-8095A504F523}"/>
              </a:ext>
            </a:extLst>
          </p:cNvPr>
          <p:cNvSpPr txBox="1"/>
          <p:nvPr/>
        </p:nvSpPr>
        <p:spPr>
          <a:xfrm>
            <a:off x="519112" y="1061472"/>
            <a:ext cx="7259551" cy="5262979"/>
          </a:xfrm>
          <a:prstGeom prst="rect">
            <a:avLst/>
          </a:prstGeom>
          <a:noFill/>
        </p:spPr>
        <p:txBody>
          <a:bodyPr wrap="square" rtlCol="0">
            <a:spAutoFit/>
          </a:bodyPr>
          <a:lstStyle>
            <a:defPPr>
              <a:defRPr lang="en-US"/>
            </a:defPPr>
            <a:lvl1pPr>
              <a:defRPr sz="2800" i="0" u="none" strike="noStrike" baseline="0">
                <a:solidFill>
                  <a:srgbClr val="000000"/>
                </a:solidFill>
                <a:latin typeface="Century Gothic" panose="020B0502020202020204" pitchFamily="34" charset="0"/>
              </a:defRPr>
            </a:lvl1p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Build 21st-century magnet schools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Help diverse schools achieve the promise of integration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Align efforts to increase educator diversity with school integration efforts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Help charters integrate enrollment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Modernize the METCO program</a:t>
            </a:r>
          </a:p>
        </p:txBody>
      </p:sp>
      <p:sp>
        <p:nvSpPr>
          <p:cNvPr id="9" name="TextBox 8">
            <a:extLst>
              <a:ext uri="{FF2B5EF4-FFF2-40B4-BE49-F238E27FC236}">
                <a16:creationId xmlns:a16="http://schemas.microsoft.com/office/drawing/2014/main" id="{498B43C9-0990-48A5-996C-40755A329E25}"/>
              </a:ext>
            </a:extLst>
          </p:cNvPr>
          <p:cNvSpPr txBox="1"/>
          <p:nvPr/>
        </p:nvSpPr>
        <p:spPr>
          <a:xfrm>
            <a:off x="471488" y="653534"/>
            <a:ext cx="10869612" cy="584775"/>
          </a:xfrm>
          <a:prstGeom prst="rect">
            <a:avLst/>
          </a:prstGeom>
          <a:noFill/>
        </p:spPr>
        <p:txBody>
          <a:bodyPr wrap="square" rtlCol="0">
            <a:spAutoFit/>
          </a:bodyPr>
          <a:lstStyle>
            <a:defPPr>
              <a:defRPr lang="en-US"/>
            </a:defPPr>
            <a:lvl1pPr>
              <a:defRPr sz="3200" b="1">
                <a:latin typeface="Century Gothic" panose="020B0502020202020204" pitchFamily="34" charset="0"/>
              </a:defRPr>
            </a:lvl1pPr>
          </a:lstStyle>
          <a:p>
            <a:r>
              <a:rPr lang="en-US" dirty="0"/>
              <a:t>Education</a:t>
            </a:r>
          </a:p>
        </p:txBody>
      </p:sp>
      <p:pic>
        <p:nvPicPr>
          <p:cNvPr id="4" name="Picture 4" descr="Turnaround Hopes Are High As New STEM School Opens In Boston | WBUR News">
            <a:extLst>
              <a:ext uri="{FF2B5EF4-FFF2-40B4-BE49-F238E27FC236}">
                <a16:creationId xmlns:a16="http://schemas.microsoft.com/office/drawing/2014/main" id="{A6A33360-F6FA-4622-912E-7193410B93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22" r="2151"/>
          <a:stretch/>
        </p:blipFill>
        <p:spPr bwMode="auto">
          <a:xfrm>
            <a:off x="8180691" y="2525136"/>
            <a:ext cx="3047998" cy="23356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1635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55D45-CDB6-404C-81B2-8095A504F523}"/>
              </a:ext>
            </a:extLst>
          </p:cNvPr>
          <p:cNvSpPr txBox="1"/>
          <p:nvPr/>
        </p:nvSpPr>
        <p:spPr>
          <a:xfrm>
            <a:off x="519112" y="1277372"/>
            <a:ext cx="7359759" cy="3696846"/>
          </a:xfrm>
          <a:prstGeom prst="rect">
            <a:avLst/>
          </a:prstGeom>
          <a:noFill/>
        </p:spPr>
        <p:txBody>
          <a:bodyPr wrap="square" rtlCol="0">
            <a:spAutoFit/>
          </a:bodyPr>
          <a:lstStyle/>
          <a:p>
            <a:pPr algn="l"/>
            <a:endParaRPr lang="en-US" sz="2800" i="0" u="none" strike="noStrike" baseline="0" dirty="0">
              <a:solidFill>
                <a:srgbClr val="000000"/>
              </a:solidFill>
              <a:latin typeface="Century Gothic" panose="020B0502020202020204" pitchFamily="34" charset="0"/>
            </a:endParaRPr>
          </a:p>
          <a:p>
            <a:pPr marL="285750" indent="-285750">
              <a:buFont typeface="Arial" panose="020B0604020202020204" pitchFamily="34" charset="0"/>
              <a:buChar char="•"/>
            </a:pPr>
            <a:r>
              <a:rPr lang="en-US" sz="2800" i="0" u="none" strike="noStrike" baseline="0" dirty="0">
                <a:solidFill>
                  <a:srgbClr val="000000"/>
                </a:solidFill>
                <a:latin typeface="Century Gothic" panose="020B0502020202020204" pitchFamily="34" charset="0"/>
              </a:rPr>
              <a:t>Publish integration data</a:t>
            </a:r>
          </a:p>
          <a:p>
            <a:pPr marL="285750" indent="-285750">
              <a:buFont typeface="Arial" panose="020B0604020202020204" pitchFamily="34" charset="0"/>
              <a:buChar char="•"/>
            </a:pPr>
            <a:endParaRPr lang="en-US" sz="2800" dirty="0">
              <a:solidFill>
                <a:srgbClr val="000000"/>
              </a:solidFill>
              <a:latin typeface="Century Gothic" panose="020B0502020202020204" pitchFamily="34" charset="0"/>
            </a:endParaRPr>
          </a:p>
          <a:p>
            <a:pPr marL="285750" indent="-285750">
              <a:buFont typeface="Arial" panose="020B0604020202020204" pitchFamily="34" charset="0"/>
              <a:buChar char="•"/>
            </a:pPr>
            <a:r>
              <a:rPr lang="en-US" sz="2800" i="0" u="none" strike="noStrike" baseline="0" dirty="0">
                <a:solidFill>
                  <a:srgbClr val="000000"/>
                </a:solidFill>
                <a:latin typeface="Century Gothic" panose="020B0502020202020204" pitchFamily="34" charset="0"/>
              </a:rPr>
              <a:t>Create an independent commission on performance metrics</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endParaRPr lang="en-US" sz="2800" dirty="0">
              <a:effectLst/>
              <a:latin typeface="Century Gothic" panose="020B0502020202020204" pitchFamily="34" charset="0"/>
              <a:ea typeface="Calibri" panose="020F0502020204030204" pitchFamily="34" charset="0"/>
            </a:endParaRPr>
          </a:p>
          <a:p>
            <a:pPr marL="342900" marR="0" indent="-342900">
              <a:lnSpc>
                <a:spcPct val="107000"/>
              </a:lnSpc>
              <a:spcBef>
                <a:spcPts val="0"/>
              </a:spcBef>
              <a:spcAft>
                <a:spcPts val="800"/>
              </a:spcAft>
              <a:buFont typeface="Arial" panose="020B0604020202020204" pitchFamily="34" charset="0"/>
              <a:buChar char="•"/>
            </a:pPr>
            <a:r>
              <a:rPr lang="en-US" sz="2800" dirty="0">
                <a:effectLst/>
                <a:latin typeface="Century Gothic" panose="020B0502020202020204" pitchFamily="34" charset="0"/>
                <a:ea typeface="Calibri" panose="020F0502020204030204" pitchFamily="34" charset="0"/>
              </a:rPr>
              <a:t>Develop an inclusive school district designation </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98B43C9-0990-48A5-996C-40755A329E25}"/>
              </a:ext>
            </a:extLst>
          </p:cNvPr>
          <p:cNvSpPr txBox="1"/>
          <p:nvPr/>
        </p:nvSpPr>
        <p:spPr>
          <a:xfrm>
            <a:off x="471488" y="653534"/>
            <a:ext cx="10869612" cy="584775"/>
          </a:xfrm>
          <a:prstGeom prst="rect">
            <a:avLst/>
          </a:prstGeom>
          <a:noFill/>
        </p:spPr>
        <p:txBody>
          <a:bodyPr wrap="square" rtlCol="0">
            <a:spAutoFit/>
          </a:bodyPr>
          <a:lstStyle>
            <a:defPPr>
              <a:defRPr lang="en-US"/>
            </a:defPPr>
            <a:lvl1pPr>
              <a:defRPr sz="3200" b="1">
                <a:latin typeface="Century Gothic" panose="020B0502020202020204" pitchFamily="34" charset="0"/>
              </a:defRPr>
            </a:lvl1pPr>
          </a:lstStyle>
          <a:p>
            <a:r>
              <a:rPr lang="en-US" dirty="0"/>
              <a:t>Data</a:t>
            </a:r>
          </a:p>
        </p:txBody>
      </p:sp>
      <p:pic>
        <p:nvPicPr>
          <p:cNvPr id="4" name="Picture 6" descr="What Data Scientists Really Do, According to 35 Data Scientists">
            <a:extLst>
              <a:ext uri="{FF2B5EF4-FFF2-40B4-BE49-F238E27FC236}">
                <a16:creationId xmlns:a16="http://schemas.microsoft.com/office/drawing/2014/main" id="{16F1FFE9-E849-49AA-A303-89D34DA146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80" r="6172"/>
          <a:stretch/>
        </p:blipFill>
        <p:spPr bwMode="auto">
          <a:xfrm>
            <a:off x="8375397" y="1957971"/>
            <a:ext cx="3133306" cy="23356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555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B33827-A744-4776-916E-57226DE30C9C}"/>
              </a:ext>
            </a:extLst>
          </p:cNvPr>
          <p:cNvSpPr txBox="1"/>
          <p:nvPr/>
        </p:nvSpPr>
        <p:spPr>
          <a:xfrm>
            <a:off x="661194" y="1325939"/>
            <a:ext cx="10869612" cy="4971426"/>
          </a:xfrm>
          <a:prstGeom prst="rect">
            <a:avLst/>
          </a:prstGeom>
          <a:noFill/>
        </p:spPr>
        <p:txBody>
          <a:bodyPr wrap="square" rtlCol="0">
            <a:spAutoFit/>
          </a:bodyPr>
          <a:lstStyle>
            <a:defPPr>
              <a:defRPr lang="en-US"/>
            </a:defPPr>
            <a:lvl1pPr indent="457200" algn="ctr">
              <a:spcAft>
                <a:spcPts val="1200"/>
              </a:spcAft>
              <a:defRPr sz="3200" b="1">
                <a:latin typeface="Century Gothic" panose="020B0502020202020204" pitchFamily="34" charset="0"/>
              </a:defRPr>
            </a:lvl1pPr>
          </a:lstStyle>
          <a:p>
            <a:pPr algn="l">
              <a:lnSpc>
                <a:spcPct val="150000"/>
              </a:lnSpc>
            </a:pPr>
            <a:r>
              <a:rPr lang="en-US" sz="2600" b="0" i="1" dirty="0"/>
              <a:t>“If it were possible to create equal educational opportunity under conditions of segregation and economic inequality, some community—among the thousands of districts in the country—would have done so. None have. Separate is still unequal. If we are serious about reducing racial inequality in educational opportunity, then, we must address racial segregation among schools.”</a:t>
            </a:r>
          </a:p>
          <a:p>
            <a:pPr algn="l">
              <a:lnSpc>
                <a:spcPct val="150000"/>
              </a:lnSpc>
            </a:pPr>
            <a:r>
              <a:rPr lang="en-US" sz="2600" b="0" dirty="0"/>
              <a:t>- Sean Reardon (2019)</a:t>
            </a:r>
          </a:p>
        </p:txBody>
      </p:sp>
      <p:sp>
        <p:nvSpPr>
          <p:cNvPr id="4" name="TextBox 3">
            <a:extLst>
              <a:ext uri="{FF2B5EF4-FFF2-40B4-BE49-F238E27FC236}">
                <a16:creationId xmlns:a16="http://schemas.microsoft.com/office/drawing/2014/main" id="{AE9402A3-C768-456A-9B06-A258B0346F46}"/>
              </a:ext>
            </a:extLst>
          </p:cNvPr>
          <p:cNvSpPr txBox="1"/>
          <p:nvPr/>
        </p:nvSpPr>
        <p:spPr>
          <a:xfrm>
            <a:off x="471488" y="653534"/>
            <a:ext cx="10869612" cy="584775"/>
          </a:xfrm>
          <a:prstGeom prst="rect">
            <a:avLst/>
          </a:prstGeom>
          <a:noFill/>
        </p:spPr>
        <p:txBody>
          <a:bodyPr wrap="square" rtlCol="0">
            <a:spAutoFit/>
          </a:bodyPr>
          <a:lstStyle>
            <a:defPPr>
              <a:defRPr lang="en-US"/>
            </a:defPPr>
            <a:lvl1pPr>
              <a:defRPr sz="3200" b="1">
                <a:latin typeface="Century Gothic" panose="020B0502020202020204" pitchFamily="34" charset="0"/>
              </a:defRPr>
            </a:lvl1pPr>
          </a:lstStyle>
          <a:p>
            <a:pPr algn="ctr"/>
            <a:r>
              <a:rPr lang="en-US" dirty="0"/>
              <a:t>Call to Action</a:t>
            </a:r>
          </a:p>
        </p:txBody>
      </p:sp>
    </p:spTree>
    <p:extLst>
      <p:ext uri="{BB962C8B-B14F-4D97-AF65-F5344CB8AC3E}">
        <p14:creationId xmlns:p14="http://schemas.microsoft.com/office/powerpoint/2010/main" val="1059092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55D45-CDB6-404C-81B2-8095A504F523}"/>
              </a:ext>
            </a:extLst>
          </p:cNvPr>
          <p:cNvSpPr txBox="1"/>
          <p:nvPr/>
        </p:nvSpPr>
        <p:spPr>
          <a:xfrm>
            <a:off x="3846512" y="1902933"/>
            <a:ext cx="12676188" cy="3046988"/>
          </a:xfrm>
          <a:prstGeom prst="rect">
            <a:avLst/>
          </a:prstGeom>
          <a:noFill/>
        </p:spPr>
        <p:txBody>
          <a:bodyPr wrap="square" rtlCol="0">
            <a:spAutoFit/>
          </a:bodyPr>
          <a:lstStyle/>
          <a:p>
            <a:pPr defTabSz="660400">
              <a:tabLst>
                <a:tab pos="685800" algn="l"/>
              </a:tabLst>
            </a:pPr>
            <a:r>
              <a:rPr lang="en-US" sz="2400" b="1" dirty="0">
                <a:solidFill>
                  <a:srgbClr val="A50021"/>
                </a:solidFill>
                <a:latin typeface="Century Gothic" panose="020B0502020202020204" pitchFamily="34" charset="0"/>
              </a:rPr>
              <a:t>1855</a:t>
            </a:r>
            <a:r>
              <a:rPr lang="en-US" sz="2400" b="1" dirty="0">
                <a:latin typeface="Century Gothic" panose="020B0502020202020204" pitchFamily="34" charset="0"/>
              </a:rPr>
              <a:t> 	</a:t>
            </a:r>
            <a:r>
              <a:rPr lang="en-US" sz="2400" dirty="0">
                <a:latin typeface="Century Gothic" panose="020B0502020202020204" pitchFamily="34" charset="0"/>
              </a:rPr>
              <a:t>Chapter 256 Desegregating Public Schools</a:t>
            </a:r>
          </a:p>
          <a:p>
            <a:pPr marL="514350" indent="-514350" defTabSz="660400">
              <a:buAutoNum type="arabicPlain" startAt="1855"/>
              <a:tabLst>
                <a:tab pos="800100" algn="l"/>
              </a:tabLst>
            </a:pPr>
            <a:endParaRPr lang="en-US" sz="2400" b="1" dirty="0">
              <a:latin typeface="Century Gothic" panose="020B0502020202020204" pitchFamily="34" charset="0"/>
            </a:endParaRPr>
          </a:p>
          <a:p>
            <a:pPr defTabSz="660400">
              <a:tabLst>
                <a:tab pos="800100" algn="l"/>
              </a:tabLst>
            </a:pPr>
            <a:r>
              <a:rPr lang="en-US" sz="2400" b="1" dirty="0">
                <a:solidFill>
                  <a:srgbClr val="A50021"/>
                </a:solidFill>
                <a:latin typeface="Century Gothic" panose="020B0502020202020204" pitchFamily="34" charset="0"/>
              </a:rPr>
              <a:t>1965</a:t>
            </a:r>
            <a:r>
              <a:rPr lang="en-US" sz="2400" b="1" dirty="0">
                <a:latin typeface="Century Gothic" panose="020B0502020202020204" pitchFamily="34" charset="0"/>
              </a:rPr>
              <a:t>		</a:t>
            </a:r>
            <a:r>
              <a:rPr lang="en-US" sz="2400" dirty="0">
                <a:latin typeface="Century Gothic" panose="020B0502020202020204" pitchFamily="34" charset="0"/>
              </a:rPr>
              <a:t>Racial Unbalance Act</a:t>
            </a:r>
          </a:p>
          <a:p>
            <a:pPr defTabSz="660400">
              <a:tabLst>
                <a:tab pos="800100" algn="l"/>
              </a:tabLst>
            </a:pPr>
            <a:endParaRPr lang="en-US" sz="2400" b="1" dirty="0">
              <a:latin typeface="Century Gothic" panose="020B0502020202020204" pitchFamily="34" charset="0"/>
            </a:endParaRPr>
          </a:p>
          <a:p>
            <a:pPr defTabSz="660400">
              <a:tabLst>
                <a:tab pos="800100" algn="l"/>
              </a:tabLst>
            </a:pPr>
            <a:r>
              <a:rPr lang="en-US" sz="2400" b="1" dirty="0">
                <a:solidFill>
                  <a:srgbClr val="A50021"/>
                </a:solidFill>
                <a:latin typeface="Century Gothic" panose="020B0502020202020204" pitchFamily="34" charset="0"/>
              </a:rPr>
              <a:t>1993</a:t>
            </a:r>
            <a:r>
              <a:rPr lang="en-US" sz="2400" b="1" dirty="0">
                <a:solidFill>
                  <a:srgbClr val="C00000"/>
                </a:solidFill>
                <a:latin typeface="Century Gothic" panose="020B0502020202020204" pitchFamily="34" charset="0"/>
              </a:rPr>
              <a:t>		</a:t>
            </a:r>
            <a:r>
              <a:rPr lang="en-US" sz="2400" dirty="0">
                <a:latin typeface="Century Gothic" panose="020B0502020202020204" pitchFamily="34" charset="0"/>
              </a:rPr>
              <a:t>Education Reform Act</a:t>
            </a:r>
            <a:endParaRPr lang="en-US" sz="2400" b="1" dirty="0">
              <a:solidFill>
                <a:srgbClr val="C00000"/>
              </a:solidFill>
              <a:latin typeface="Century Gothic" panose="020B0502020202020204" pitchFamily="34" charset="0"/>
            </a:endParaRPr>
          </a:p>
          <a:p>
            <a:pPr defTabSz="660400">
              <a:tabLst>
                <a:tab pos="800100" algn="l"/>
              </a:tabLst>
            </a:pPr>
            <a:endParaRPr lang="en-US" sz="2400" b="1" dirty="0">
              <a:latin typeface="Century Gothic" panose="020B0502020202020204" pitchFamily="34" charset="0"/>
            </a:endParaRPr>
          </a:p>
          <a:p>
            <a:pPr defTabSz="660400">
              <a:tabLst>
                <a:tab pos="800100" algn="l"/>
              </a:tabLst>
            </a:pPr>
            <a:r>
              <a:rPr lang="en-US" sz="2400" b="1" dirty="0">
                <a:solidFill>
                  <a:srgbClr val="A50021"/>
                </a:solidFill>
                <a:latin typeface="Century Gothic" panose="020B0502020202020204" pitchFamily="34" charset="0"/>
              </a:rPr>
              <a:t>2001</a:t>
            </a:r>
            <a:r>
              <a:rPr lang="en-US" sz="2400" b="1" dirty="0">
                <a:latin typeface="Century Gothic" panose="020B0502020202020204" pitchFamily="34" charset="0"/>
              </a:rPr>
              <a:t>	 	</a:t>
            </a:r>
            <a:r>
              <a:rPr lang="en-US" sz="2400" dirty="0">
                <a:latin typeface="Century Gothic" panose="020B0502020202020204" pitchFamily="34" charset="0"/>
              </a:rPr>
              <a:t>State eliminates voluntary integration</a:t>
            </a:r>
            <a:br>
              <a:rPr lang="en-US" sz="2400" dirty="0">
                <a:latin typeface="Century Gothic" panose="020B0502020202020204" pitchFamily="34" charset="0"/>
              </a:rPr>
            </a:br>
            <a:r>
              <a:rPr lang="en-US" sz="2400" dirty="0">
                <a:latin typeface="Century Gothic" panose="020B0502020202020204" pitchFamily="34" charset="0"/>
              </a:rPr>
              <a:t>		incentives</a:t>
            </a:r>
          </a:p>
        </p:txBody>
      </p:sp>
      <p:sp>
        <p:nvSpPr>
          <p:cNvPr id="9" name="TextBox 8">
            <a:extLst>
              <a:ext uri="{FF2B5EF4-FFF2-40B4-BE49-F238E27FC236}">
                <a16:creationId xmlns:a16="http://schemas.microsoft.com/office/drawing/2014/main" id="{498B43C9-0990-48A5-996C-40755A329E25}"/>
              </a:ext>
            </a:extLst>
          </p:cNvPr>
          <p:cNvSpPr txBox="1"/>
          <p:nvPr/>
        </p:nvSpPr>
        <p:spPr>
          <a:xfrm>
            <a:off x="471488" y="653534"/>
            <a:ext cx="10869612" cy="584775"/>
          </a:xfrm>
          <a:prstGeom prst="rect">
            <a:avLst/>
          </a:prstGeom>
          <a:noFill/>
        </p:spPr>
        <p:txBody>
          <a:bodyPr wrap="square" rtlCol="0">
            <a:spAutoFit/>
          </a:bodyPr>
          <a:lstStyle>
            <a:defPPr>
              <a:defRPr lang="en-US"/>
            </a:defPPr>
            <a:lvl1pPr>
              <a:defRPr sz="3200" b="1">
                <a:latin typeface="Century Gothic" panose="020B0502020202020204" pitchFamily="34" charset="0"/>
              </a:defRPr>
            </a:lvl1pPr>
          </a:lstStyle>
          <a:p>
            <a:r>
              <a:rPr lang="en-US" dirty="0"/>
              <a:t>School Integration Milestones in Massachusetts  </a:t>
            </a:r>
          </a:p>
        </p:txBody>
      </p:sp>
      <p:pic>
        <p:nvPicPr>
          <p:cNvPr id="2050" name="Picture 2" descr="Massachusetts Fall Legislative Preview | Mintz">
            <a:extLst>
              <a:ext uri="{FF2B5EF4-FFF2-40B4-BE49-F238E27FC236}">
                <a16:creationId xmlns:a16="http://schemas.microsoft.com/office/drawing/2014/main" id="{D7F670F9-E92C-4F5F-8CAC-5C9693983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67" y="2046514"/>
            <a:ext cx="3260876" cy="244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74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C575A41-74C7-4D8A-80B9-63902629B50B}"/>
              </a:ext>
            </a:extLst>
          </p:cNvPr>
          <p:cNvSpPr txBox="1"/>
          <p:nvPr/>
        </p:nvSpPr>
        <p:spPr>
          <a:xfrm>
            <a:off x="609600" y="379131"/>
            <a:ext cx="12192000" cy="1077218"/>
          </a:xfrm>
          <a:prstGeom prst="rect">
            <a:avLst/>
          </a:prstGeom>
          <a:noFill/>
        </p:spPr>
        <p:txBody>
          <a:bodyPr wrap="square" rtlCol="0">
            <a:spAutoFit/>
          </a:bodyPr>
          <a:lstStyle>
            <a:defPPr>
              <a:defRPr lang="en-US"/>
            </a:defPPr>
            <a:lvl1pPr>
              <a:defRPr sz="3200" b="1">
                <a:latin typeface="Century Gothic" panose="020B0502020202020204" pitchFamily="34" charset="0"/>
              </a:defRPr>
            </a:lvl1pPr>
          </a:lstStyle>
          <a:p>
            <a:r>
              <a:rPr lang="en-US" dirty="0"/>
              <a:t>The majority of Black and Hispanic students attend</a:t>
            </a:r>
          </a:p>
          <a:p>
            <a:r>
              <a:rPr lang="en-US" dirty="0"/>
              <a:t>high-poverty schools</a:t>
            </a:r>
          </a:p>
        </p:txBody>
      </p:sp>
      <p:graphicFrame>
        <p:nvGraphicFramePr>
          <p:cNvPr id="9" name="Chart 8">
            <a:extLst>
              <a:ext uri="{FF2B5EF4-FFF2-40B4-BE49-F238E27FC236}">
                <a16:creationId xmlns:a16="http://schemas.microsoft.com/office/drawing/2014/main" id="{C81104ED-EDCB-4006-9473-843D63B771A9}"/>
              </a:ext>
            </a:extLst>
          </p:cNvPr>
          <p:cNvGraphicFramePr>
            <a:graphicFrameLocks noGrp="1"/>
          </p:cNvGraphicFramePr>
          <p:nvPr>
            <p:extLst>
              <p:ext uri="{D42A27DB-BD31-4B8C-83A1-F6EECF244321}">
                <p14:modId xmlns:p14="http://schemas.microsoft.com/office/powerpoint/2010/main" val="1550467405"/>
              </p:ext>
            </p:extLst>
          </p:nvPr>
        </p:nvGraphicFramePr>
        <p:xfrm>
          <a:off x="609600" y="1640114"/>
          <a:ext cx="10609943" cy="4935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177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DED629-C32C-4B2B-BAD1-FFF3A4FF68DF}"/>
              </a:ext>
            </a:extLst>
          </p:cNvPr>
          <p:cNvSpPr txBox="1"/>
          <p:nvPr/>
        </p:nvSpPr>
        <p:spPr>
          <a:xfrm>
            <a:off x="2680155" y="2221565"/>
            <a:ext cx="9511845" cy="2246769"/>
          </a:xfrm>
          <a:prstGeom prst="rect">
            <a:avLst/>
          </a:prstGeom>
          <a:noFill/>
        </p:spPr>
        <p:txBody>
          <a:bodyPr wrap="square">
            <a:spAutoFit/>
          </a:bodyPr>
          <a:lstStyle/>
          <a:p>
            <a:r>
              <a:rPr lang="en-US" sz="2800" i="1" dirty="0"/>
              <a:t>If the simple question – has the achievement gap closed – is asked, the answer is no...The reality is that doing more of the same will not close the achievement gap…Education leaders must ask how public policy can address the challenges of concentrated poverty in schools.</a:t>
            </a:r>
          </a:p>
        </p:txBody>
      </p:sp>
      <p:pic>
        <p:nvPicPr>
          <p:cNvPr id="1026" name="Picture 2">
            <a:extLst>
              <a:ext uri="{FF2B5EF4-FFF2-40B4-BE49-F238E27FC236}">
                <a16:creationId xmlns:a16="http://schemas.microsoft.com/office/drawing/2014/main" id="{08490EFF-B996-4F1D-9B2C-E710E011ED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97" t="6054" r="9057" b="7063"/>
          <a:stretch/>
        </p:blipFill>
        <p:spPr bwMode="auto">
          <a:xfrm>
            <a:off x="591267" y="2221564"/>
            <a:ext cx="1919703" cy="24953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C575A41-74C7-4D8A-80B9-63902629B50B}"/>
              </a:ext>
            </a:extLst>
          </p:cNvPr>
          <p:cNvSpPr txBox="1"/>
          <p:nvPr/>
        </p:nvSpPr>
        <p:spPr>
          <a:xfrm>
            <a:off x="0" y="597752"/>
            <a:ext cx="12192000" cy="584775"/>
          </a:xfrm>
          <a:prstGeom prst="rect">
            <a:avLst/>
          </a:prstGeom>
          <a:noFill/>
        </p:spPr>
        <p:txBody>
          <a:bodyPr wrap="square" rtlCol="0">
            <a:spAutoFit/>
          </a:bodyPr>
          <a:lstStyle>
            <a:defPPr>
              <a:defRPr lang="en-US"/>
            </a:defPPr>
            <a:lvl1pPr>
              <a:defRPr sz="3200" b="1">
                <a:latin typeface="Century Gothic" panose="020B0502020202020204" pitchFamily="34" charset="0"/>
              </a:defRPr>
            </a:lvl1pPr>
          </a:lstStyle>
          <a:p>
            <a:pPr algn="ctr"/>
            <a:r>
              <a:rPr lang="en-US" dirty="0"/>
              <a:t>Economic Segregation and Inequality </a:t>
            </a:r>
          </a:p>
        </p:txBody>
      </p:sp>
    </p:spTree>
    <p:extLst>
      <p:ext uri="{BB962C8B-B14F-4D97-AF65-F5344CB8AC3E}">
        <p14:creationId xmlns:p14="http://schemas.microsoft.com/office/powerpoint/2010/main" val="378989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34D6B5-E22D-4D55-906D-8526FF6AAE82}"/>
              </a:ext>
            </a:extLst>
          </p:cNvPr>
          <p:cNvSpPr txBox="1"/>
          <p:nvPr/>
        </p:nvSpPr>
        <p:spPr>
          <a:xfrm>
            <a:off x="914400" y="1901371"/>
            <a:ext cx="6448073" cy="3539430"/>
          </a:xfrm>
          <a:prstGeom prst="rect">
            <a:avLst/>
          </a:prstGeom>
          <a:noFill/>
        </p:spPr>
        <p:txBody>
          <a:bodyPr wrap="square" rtlCol="0">
            <a:spAutoFit/>
          </a:bodyPr>
          <a:lstStyle>
            <a:defPPr>
              <a:defRPr lang="en-US"/>
            </a:defPPr>
            <a:lvl1pPr>
              <a:defRPr sz="2800" i="0" u="none" strike="noStrike" baseline="0">
                <a:solidFill>
                  <a:srgbClr val="000000"/>
                </a:solidFill>
                <a:latin typeface="Century Gothic" panose="020B0502020202020204" pitchFamily="34" charset="0"/>
              </a:defRPr>
            </a:lvl1pPr>
          </a:lstStyle>
          <a:p>
            <a:pPr marL="457200" indent="-457200">
              <a:buFont typeface="Arial" panose="020B0604020202020204" pitchFamily="34" charset="0"/>
              <a:buChar char="•"/>
            </a:pPr>
            <a:r>
              <a:rPr lang="en-US" dirty="0"/>
              <a:t>Reductions in racial bias and stereotyping</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Improvements in critical thinking</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Stronger leadership skills, increases in civic engagement, cultural competence</a:t>
            </a:r>
          </a:p>
        </p:txBody>
      </p:sp>
      <p:sp>
        <p:nvSpPr>
          <p:cNvPr id="13" name="TextBox 12">
            <a:extLst>
              <a:ext uri="{FF2B5EF4-FFF2-40B4-BE49-F238E27FC236}">
                <a16:creationId xmlns:a16="http://schemas.microsoft.com/office/drawing/2014/main" id="{182A4C8B-FA43-4D22-B026-763AF8ABB7F3}"/>
              </a:ext>
            </a:extLst>
          </p:cNvPr>
          <p:cNvSpPr txBox="1"/>
          <p:nvPr/>
        </p:nvSpPr>
        <p:spPr>
          <a:xfrm>
            <a:off x="0" y="350102"/>
            <a:ext cx="12192000" cy="584775"/>
          </a:xfrm>
          <a:prstGeom prst="rect">
            <a:avLst/>
          </a:prstGeom>
          <a:noFill/>
        </p:spPr>
        <p:txBody>
          <a:bodyPr wrap="square" rtlCol="0">
            <a:spAutoFit/>
          </a:bodyPr>
          <a:lstStyle>
            <a:defPPr>
              <a:defRPr lang="en-US"/>
            </a:defPPr>
            <a:lvl1pPr>
              <a:defRPr sz="3200" b="1">
                <a:latin typeface="Century Gothic" panose="020B0502020202020204" pitchFamily="34" charset="0"/>
              </a:defRPr>
            </a:lvl1pPr>
          </a:lstStyle>
          <a:p>
            <a:pPr algn="ctr"/>
            <a:r>
              <a:rPr lang="en-US" dirty="0"/>
              <a:t>The Benefits of Integration</a:t>
            </a:r>
          </a:p>
        </p:txBody>
      </p:sp>
      <p:grpSp>
        <p:nvGrpSpPr>
          <p:cNvPr id="14" name="Group 13">
            <a:extLst>
              <a:ext uri="{FF2B5EF4-FFF2-40B4-BE49-F238E27FC236}">
                <a16:creationId xmlns:a16="http://schemas.microsoft.com/office/drawing/2014/main" id="{4D9DE0D3-2F10-4BB4-9896-ADA72400AA30}"/>
              </a:ext>
            </a:extLst>
          </p:cNvPr>
          <p:cNvGrpSpPr/>
          <p:nvPr/>
        </p:nvGrpSpPr>
        <p:grpSpPr>
          <a:xfrm>
            <a:off x="7362473" y="2696358"/>
            <a:ext cx="4493219" cy="1677013"/>
            <a:chOff x="7362474" y="3117273"/>
            <a:chExt cx="4493219" cy="1677013"/>
          </a:xfrm>
        </p:grpSpPr>
        <p:pic>
          <p:nvPicPr>
            <p:cNvPr id="6" name="Picture 5">
              <a:extLst>
                <a:ext uri="{FF2B5EF4-FFF2-40B4-BE49-F238E27FC236}">
                  <a16:creationId xmlns:a16="http://schemas.microsoft.com/office/drawing/2014/main" id="{0B7D01C1-4137-46F2-B5FB-E06FE5A532C3}"/>
                </a:ext>
              </a:extLst>
            </p:cNvPr>
            <p:cNvPicPr>
              <a:picLocks noChangeAspect="1"/>
            </p:cNvPicPr>
            <p:nvPr/>
          </p:nvPicPr>
          <p:blipFill rotWithShape="1">
            <a:blip r:embed="rId2"/>
            <a:srcRect b="49128"/>
            <a:stretch/>
          </p:blipFill>
          <p:spPr>
            <a:xfrm>
              <a:off x="7362474" y="3117273"/>
              <a:ext cx="4493219" cy="1538514"/>
            </a:xfrm>
            <a:prstGeom prst="rect">
              <a:avLst/>
            </a:prstGeom>
          </p:spPr>
        </p:pic>
        <p:sp>
          <p:nvSpPr>
            <p:cNvPr id="7" name="TextBox 6">
              <a:extLst>
                <a:ext uri="{FF2B5EF4-FFF2-40B4-BE49-F238E27FC236}">
                  <a16:creationId xmlns:a16="http://schemas.microsoft.com/office/drawing/2014/main" id="{FA0C6213-2E50-43A6-9F6B-017AD61CDB67}"/>
                </a:ext>
              </a:extLst>
            </p:cNvPr>
            <p:cNvSpPr txBox="1"/>
            <p:nvPr/>
          </p:nvSpPr>
          <p:spPr>
            <a:xfrm>
              <a:off x="7605486" y="4517287"/>
              <a:ext cx="2276329" cy="276999"/>
            </a:xfrm>
            <a:prstGeom prst="rect">
              <a:avLst/>
            </a:prstGeom>
            <a:noFill/>
          </p:spPr>
          <p:txBody>
            <a:bodyPr wrap="none" rtlCol="0">
              <a:spAutoFit/>
            </a:bodyPr>
            <a:lstStyle/>
            <a:p>
              <a:r>
                <a:rPr lang="en-US" sz="1200" dirty="0"/>
                <a:t>Source: Policy for Progress (2020)</a:t>
              </a:r>
            </a:p>
          </p:txBody>
        </p:sp>
      </p:grpSp>
    </p:spTree>
    <p:extLst>
      <p:ext uri="{BB962C8B-B14F-4D97-AF65-F5344CB8AC3E}">
        <p14:creationId xmlns:p14="http://schemas.microsoft.com/office/powerpoint/2010/main" val="1704435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82A4C8B-FA43-4D22-B026-763AF8ABB7F3}"/>
              </a:ext>
            </a:extLst>
          </p:cNvPr>
          <p:cNvSpPr txBox="1"/>
          <p:nvPr/>
        </p:nvSpPr>
        <p:spPr>
          <a:xfrm>
            <a:off x="522514" y="350102"/>
            <a:ext cx="12192000" cy="1077218"/>
          </a:xfrm>
          <a:prstGeom prst="rect">
            <a:avLst/>
          </a:prstGeom>
          <a:noFill/>
        </p:spPr>
        <p:txBody>
          <a:bodyPr wrap="square" rtlCol="0">
            <a:spAutoFit/>
          </a:bodyPr>
          <a:lstStyle>
            <a:defPPr>
              <a:defRPr lang="en-US"/>
            </a:defPPr>
            <a:lvl1pPr>
              <a:defRPr sz="3200" b="1">
                <a:latin typeface="Century Gothic" panose="020B0502020202020204" pitchFamily="34" charset="0"/>
              </a:defRPr>
            </a:lvl1pPr>
          </a:lstStyle>
          <a:p>
            <a:r>
              <a:rPr lang="en-US" dirty="0"/>
              <a:t>Massachusetts has a growing number of racially and ethnically diverse schools*</a:t>
            </a:r>
          </a:p>
        </p:txBody>
      </p:sp>
      <p:graphicFrame>
        <p:nvGraphicFramePr>
          <p:cNvPr id="6" name="Chart 5">
            <a:extLst>
              <a:ext uri="{FF2B5EF4-FFF2-40B4-BE49-F238E27FC236}">
                <a16:creationId xmlns:a16="http://schemas.microsoft.com/office/drawing/2014/main" id="{0FFBF314-C68F-4851-91F8-9D314DB31E6A}"/>
              </a:ext>
            </a:extLst>
          </p:cNvPr>
          <p:cNvGraphicFramePr>
            <a:graphicFrameLocks noGrp="1"/>
          </p:cNvGraphicFramePr>
          <p:nvPr>
            <p:extLst>
              <p:ext uri="{D42A27DB-BD31-4B8C-83A1-F6EECF244321}">
                <p14:modId xmlns:p14="http://schemas.microsoft.com/office/powerpoint/2010/main" val="4106170343"/>
              </p:ext>
            </p:extLst>
          </p:nvPr>
        </p:nvGraphicFramePr>
        <p:xfrm>
          <a:off x="1271489" y="366375"/>
          <a:ext cx="9570682" cy="629301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2AD1E933-0901-4E64-A429-C426CA91C4C6}"/>
              </a:ext>
            </a:extLst>
          </p:cNvPr>
          <p:cNvSpPr txBox="1"/>
          <p:nvPr/>
        </p:nvSpPr>
        <p:spPr>
          <a:xfrm>
            <a:off x="8039464" y="2461623"/>
            <a:ext cx="2240967" cy="1477328"/>
          </a:xfrm>
          <a:prstGeom prst="rect">
            <a:avLst/>
          </a:prstGeom>
          <a:noFill/>
          <a:ln>
            <a:solidFill>
              <a:schemeClr val="tx1"/>
            </a:solidFill>
          </a:ln>
        </p:spPr>
        <p:txBody>
          <a:bodyPr wrap="square" rtlCol="0">
            <a:spAutoFit/>
          </a:bodyPr>
          <a:lstStyle/>
          <a:p>
            <a:r>
              <a:rPr lang="en-US" dirty="0">
                <a:solidFill>
                  <a:schemeClr val="bg1">
                    <a:lumMod val="50000"/>
                  </a:schemeClr>
                </a:solidFill>
              </a:rPr>
              <a:t>* No group represents more than 70% of enrollment and at least 25% of students are White. </a:t>
            </a:r>
          </a:p>
        </p:txBody>
      </p:sp>
      <p:sp>
        <p:nvSpPr>
          <p:cNvPr id="7" name="TextBox 6">
            <a:extLst>
              <a:ext uri="{FF2B5EF4-FFF2-40B4-BE49-F238E27FC236}">
                <a16:creationId xmlns:a16="http://schemas.microsoft.com/office/drawing/2014/main" id="{F3ABD07C-DD4F-4A44-A286-746B927FAF2D}"/>
              </a:ext>
            </a:extLst>
          </p:cNvPr>
          <p:cNvSpPr txBox="1"/>
          <p:nvPr/>
        </p:nvSpPr>
        <p:spPr>
          <a:xfrm>
            <a:off x="692331" y="1759805"/>
            <a:ext cx="3777637" cy="369332"/>
          </a:xfrm>
          <a:prstGeom prst="rect">
            <a:avLst/>
          </a:prstGeom>
          <a:solidFill>
            <a:schemeClr val="bg1">
              <a:lumMod val="50000"/>
            </a:schemeClr>
          </a:solidFill>
        </p:spPr>
        <p:txBody>
          <a:bodyPr wrap="none" rtlCol="0">
            <a:spAutoFit/>
          </a:bodyPr>
          <a:lstStyle/>
          <a:p>
            <a:r>
              <a:rPr lang="en-US" b="1" dirty="0">
                <a:solidFill>
                  <a:schemeClr val="bg1"/>
                </a:solidFill>
              </a:rPr>
              <a:t>Share of MA Schools That Are Diverse</a:t>
            </a:r>
          </a:p>
        </p:txBody>
      </p:sp>
    </p:spTree>
    <p:extLst>
      <p:ext uri="{BB962C8B-B14F-4D97-AF65-F5344CB8AC3E}">
        <p14:creationId xmlns:p14="http://schemas.microsoft.com/office/powerpoint/2010/main" val="881409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699EDB1-D29C-416E-826F-DABD31DBFA85}"/>
              </a:ext>
            </a:extLst>
          </p:cNvPr>
          <p:cNvGraphicFramePr>
            <a:graphicFrameLocks noGrp="1"/>
          </p:cNvGraphicFramePr>
          <p:nvPr>
            <p:extLst>
              <p:ext uri="{D42A27DB-BD31-4B8C-83A1-F6EECF244321}">
                <p14:modId xmlns:p14="http://schemas.microsoft.com/office/powerpoint/2010/main" val="1873371234"/>
              </p:ext>
            </p:extLst>
          </p:nvPr>
        </p:nvGraphicFramePr>
        <p:xfrm>
          <a:off x="1764974" y="282493"/>
          <a:ext cx="8662051" cy="629301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7F53ADF-B790-4ECA-9DCC-DBD85D0834F7}"/>
              </a:ext>
            </a:extLst>
          </p:cNvPr>
          <p:cNvSpPr txBox="1"/>
          <p:nvPr/>
        </p:nvSpPr>
        <p:spPr>
          <a:xfrm>
            <a:off x="692331" y="1759805"/>
            <a:ext cx="3854325" cy="369332"/>
          </a:xfrm>
          <a:prstGeom prst="rect">
            <a:avLst/>
          </a:prstGeom>
          <a:solidFill>
            <a:schemeClr val="bg1">
              <a:lumMod val="50000"/>
            </a:schemeClr>
          </a:solidFill>
        </p:spPr>
        <p:txBody>
          <a:bodyPr wrap="none" rtlCol="0">
            <a:spAutoFit/>
          </a:bodyPr>
          <a:lstStyle/>
          <a:p>
            <a:r>
              <a:rPr lang="en-US" b="1" dirty="0">
                <a:solidFill>
                  <a:schemeClr val="bg1"/>
                </a:solidFill>
              </a:rPr>
              <a:t>Share of Enrollment in Diverse Schools</a:t>
            </a:r>
          </a:p>
        </p:txBody>
      </p:sp>
      <p:sp>
        <p:nvSpPr>
          <p:cNvPr id="6" name="TextBox 5">
            <a:extLst>
              <a:ext uri="{FF2B5EF4-FFF2-40B4-BE49-F238E27FC236}">
                <a16:creationId xmlns:a16="http://schemas.microsoft.com/office/drawing/2014/main" id="{17698C4D-7570-4154-8CBF-7A836E32DABE}"/>
              </a:ext>
            </a:extLst>
          </p:cNvPr>
          <p:cNvSpPr txBox="1"/>
          <p:nvPr/>
        </p:nvSpPr>
        <p:spPr>
          <a:xfrm>
            <a:off x="692331" y="282493"/>
            <a:ext cx="12192000" cy="1077218"/>
          </a:xfrm>
          <a:prstGeom prst="rect">
            <a:avLst/>
          </a:prstGeom>
          <a:noFill/>
        </p:spPr>
        <p:txBody>
          <a:bodyPr wrap="square" rtlCol="0">
            <a:spAutoFit/>
          </a:bodyPr>
          <a:lstStyle>
            <a:defPPr>
              <a:defRPr lang="en-US"/>
            </a:defPPr>
            <a:lvl1pPr>
              <a:defRPr sz="3200" b="1">
                <a:latin typeface="Century Gothic" panose="020B0502020202020204" pitchFamily="34" charset="0"/>
              </a:defRPr>
            </a:lvl1pPr>
          </a:lstStyle>
          <a:p>
            <a:r>
              <a:rPr lang="en-US" dirty="0"/>
              <a:t>Growing enrollment in diverse schools has primarily occurred among Asian and White students</a:t>
            </a:r>
          </a:p>
        </p:txBody>
      </p:sp>
    </p:spTree>
    <p:extLst>
      <p:ext uri="{BB962C8B-B14F-4D97-AF65-F5344CB8AC3E}">
        <p14:creationId xmlns:p14="http://schemas.microsoft.com/office/powerpoint/2010/main" val="57520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5106CB6-D192-4C42-A662-AA43C1EDF671}"/>
              </a:ext>
            </a:extLst>
          </p:cNvPr>
          <p:cNvGraphicFramePr>
            <a:graphicFrameLocks noGrp="1"/>
          </p:cNvGraphicFramePr>
          <p:nvPr>
            <p:extLst>
              <p:ext uri="{D42A27DB-BD31-4B8C-83A1-F6EECF244321}">
                <p14:modId xmlns:p14="http://schemas.microsoft.com/office/powerpoint/2010/main" val="374766039"/>
              </p:ext>
            </p:extLst>
          </p:nvPr>
        </p:nvGraphicFramePr>
        <p:xfrm>
          <a:off x="438412" y="1791222"/>
          <a:ext cx="11461314" cy="47842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C16098A-B948-4AA5-8BFB-FB025FC007E7}"/>
              </a:ext>
            </a:extLst>
          </p:cNvPr>
          <p:cNvSpPr txBox="1"/>
          <p:nvPr/>
        </p:nvSpPr>
        <p:spPr>
          <a:xfrm>
            <a:off x="692332" y="1759805"/>
            <a:ext cx="9741849" cy="369332"/>
          </a:xfrm>
          <a:prstGeom prst="rect">
            <a:avLst/>
          </a:prstGeom>
          <a:solidFill>
            <a:schemeClr val="bg1">
              <a:lumMod val="50000"/>
            </a:schemeClr>
          </a:solidFill>
        </p:spPr>
        <p:txBody>
          <a:bodyPr wrap="square" rtlCol="0">
            <a:spAutoFit/>
          </a:bodyPr>
          <a:lstStyle/>
          <a:p>
            <a:r>
              <a:rPr lang="en-US" b="1" dirty="0">
                <a:solidFill>
                  <a:schemeClr val="bg1"/>
                </a:solidFill>
              </a:rPr>
              <a:t>Percent Change in White Enrollment by Percentage Point Change in Minority Enrollment, 2000 - 2020</a:t>
            </a:r>
          </a:p>
        </p:txBody>
      </p:sp>
      <p:sp>
        <p:nvSpPr>
          <p:cNvPr id="5" name="TextBox 4">
            <a:extLst>
              <a:ext uri="{FF2B5EF4-FFF2-40B4-BE49-F238E27FC236}">
                <a16:creationId xmlns:a16="http://schemas.microsoft.com/office/drawing/2014/main" id="{81B72528-D651-4C97-84D1-C61812A491CB}"/>
              </a:ext>
            </a:extLst>
          </p:cNvPr>
          <p:cNvSpPr txBox="1"/>
          <p:nvPr/>
        </p:nvSpPr>
        <p:spPr>
          <a:xfrm>
            <a:off x="692331" y="282493"/>
            <a:ext cx="11207395" cy="1077218"/>
          </a:xfrm>
          <a:prstGeom prst="rect">
            <a:avLst/>
          </a:prstGeom>
          <a:noFill/>
        </p:spPr>
        <p:txBody>
          <a:bodyPr wrap="square" rtlCol="0">
            <a:spAutoFit/>
          </a:bodyPr>
          <a:lstStyle>
            <a:defPPr>
              <a:defRPr lang="en-US"/>
            </a:defPPr>
            <a:lvl1pPr>
              <a:defRPr sz="3200" b="1">
                <a:latin typeface="Century Gothic" panose="020B0502020202020204" pitchFamily="34" charset="0"/>
              </a:defRPr>
            </a:lvl1pPr>
          </a:lstStyle>
          <a:p>
            <a:r>
              <a:rPr lang="en-US" dirty="0"/>
              <a:t>Schools that saw growth in Black and Hispanic students saw large declines in White students</a:t>
            </a:r>
          </a:p>
        </p:txBody>
      </p:sp>
    </p:spTree>
    <p:extLst>
      <p:ext uri="{BB962C8B-B14F-4D97-AF65-F5344CB8AC3E}">
        <p14:creationId xmlns:p14="http://schemas.microsoft.com/office/powerpoint/2010/main" val="1908416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BBAC492-3804-42C8-9B15-C2DDD045C77C}"/>
              </a:ext>
            </a:extLst>
          </p:cNvPr>
          <p:cNvGraphicFramePr>
            <a:graphicFrameLocks noGrp="1"/>
          </p:cNvGraphicFramePr>
          <p:nvPr>
            <p:extLst>
              <p:ext uri="{D42A27DB-BD31-4B8C-83A1-F6EECF244321}">
                <p14:modId xmlns:p14="http://schemas.microsoft.com/office/powerpoint/2010/main" val="798958140"/>
              </p:ext>
            </p:extLst>
          </p:nvPr>
        </p:nvGraphicFramePr>
        <p:xfrm>
          <a:off x="1764974" y="282493"/>
          <a:ext cx="8662051" cy="629301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23889EA-2BB5-470D-A186-F60E9251752D}"/>
              </a:ext>
            </a:extLst>
          </p:cNvPr>
          <p:cNvSpPr txBox="1"/>
          <p:nvPr/>
        </p:nvSpPr>
        <p:spPr>
          <a:xfrm>
            <a:off x="609599" y="350102"/>
            <a:ext cx="12192000" cy="1077218"/>
          </a:xfrm>
          <a:prstGeom prst="rect">
            <a:avLst/>
          </a:prstGeom>
          <a:noFill/>
        </p:spPr>
        <p:txBody>
          <a:bodyPr wrap="square" rtlCol="0">
            <a:spAutoFit/>
          </a:bodyPr>
          <a:lstStyle>
            <a:defPPr>
              <a:defRPr lang="en-US"/>
            </a:defPPr>
            <a:lvl1pPr>
              <a:defRPr sz="3200" b="1">
                <a:latin typeface="Century Gothic" panose="020B0502020202020204" pitchFamily="34" charset="0"/>
              </a:defRPr>
            </a:lvl1pPr>
          </a:lstStyle>
          <a:p>
            <a:r>
              <a:rPr lang="en-US" dirty="0"/>
              <a:t>Few schools are racially and ethnically diverse </a:t>
            </a:r>
            <a:r>
              <a:rPr lang="en-US" i="1" dirty="0"/>
              <a:t>and </a:t>
            </a:r>
            <a:r>
              <a:rPr lang="en-US" dirty="0"/>
              <a:t>economically integrated*</a:t>
            </a:r>
          </a:p>
        </p:txBody>
      </p:sp>
      <p:sp>
        <p:nvSpPr>
          <p:cNvPr id="4" name="TextBox 3">
            <a:extLst>
              <a:ext uri="{FF2B5EF4-FFF2-40B4-BE49-F238E27FC236}">
                <a16:creationId xmlns:a16="http://schemas.microsoft.com/office/drawing/2014/main" id="{82DBBFA9-A298-4101-8CCE-3FA9906E53F7}"/>
              </a:ext>
            </a:extLst>
          </p:cNvPr>
          <p:cNvSpPr txBox="1"/>
          <p:nvPr/>
        </p:nvSpPr>
        <p:spPr>
          <a:xfrm>
            <a:off x="8679544" y="1756229"/>
            <a:ext cx="2240967" cy="923330"/>
          </a:xfrm>
          <a:prstGeom prst="rect">
            <a:avLst/>
          </a:prstGeom>
          <a:noFill/>
          <a:ln>
            <a:solidFill>
              <a:schemeClr val="tx1"/>
            </a:solidFill>
          </a:ln>
        </p:spPr>
        <p:txBody>
          <a:bodyPr wrap="square" rtlCol="0">
            <a:spAutoFit/>
          </a:bodyPr>
          <a:lstStyle/>
          <a:p>
            <a:r>
              <a:rPr lang="en-US" dirty="0"/>
              <a:t>* Between 20% and 40% of students are low-income. </a:t>
            </a:r>
          </a:p>
        </p:txBody>
      </p:sp>
    </p:spTree>
    <p:extLst>
      <p:ext uri="{BB962C8B-B14F-4D97-AF65-F5344CB8AC3E}">
        <p14:creationId xmlns:p14="http://schemas.microsoft.com/office/powerpoint/2010/main" val="1673581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469D3583C8CA4C9B47E4955851D681" ma:contentTypeVersion="11" ma:contentTypeDescription="Create a new document." ma:contentTypeScope="" ma:versionID="cb7ee2f5c35a7ed8943d2afdf7c822cb">
  <xsd:schema xmlns:xsd="http://www.w3.org/2001/XMLSchema" xmlns:xs="http://www.w3.org/2001/XMLSchema" xmlns:p="http://schemas.microsoft.com/office/2006/metadata/properties" xmlns:ns2="ac58f95b-d7f0-4395-82b0-1a765e6366cc" xmlns:ns3="de5bd894-3ed4-452f-9059-443805aeec4d" targetNamespace="http://schemas.microsoft.com/office/2006/metadata/properties" ma:root="true" ma:fieldsID="a3042a128f29d33923d8bfa287b35b8f" ns2:_="" ns3:_="">
    <xsd:import namespace="ac58f95b-d7f0-4395-82b0-1a765e6366cc"/>
    <xsd:import namespace="de5bd894-3ed4-452f-9059-443805aeec4d"/>
    <xsd:element name="properties">
      <xsd:complexType>
        <xsd:sequence>
          <xsd:element name="documentManagement">
            <xsd:complexType>
              <xsd:all>
                <xsd:element ref="ns2:SharedWithDetails" minOccurs="0"/>
                <xsd:element ref="ns2:SharedWithUser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8f95b-d7f0-4395-82b0-1a765e6366cc"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5bd894-3ed4-452f-9059-443805aeec4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F307E7-82A2-42AB-8786-8258FEF653E7}">
  <ds:schemaRefs>
    <ds:schemaRef ds:uri="http://schemas.microsoft.com/office/2006/metadata/properties"/>
    <ds:schemaRef ds:uri="http://www.w3.org/XML/1998/namespace"/>
    <ds:schemaRef ds:uri="ac58f95b-d7f0-4395-82b0-1a765e6366cc"/>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de5bd894-3ed4-452f-9059-443805aeec4d"/>
  </ds:schemaRefs>
</ds:datastoreItem>
</file>

<file path=customXml/itemProps2.xml><?xml version="1.0" encoding="utf-8"?>
<ds:datastoreItem xmlns:ds="http://schemas.openxmlformats.org/officeDocument/2006/customXml" ds:itemID="{6D12CD91-FED9-4D10-AD1C-3247E7934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58f95b-d7f0-4395-82b0-1a765e6366cc"/>
    <ds:schemaRef ds:uri="de5bd894-3ed4-452f-9059-443805aee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1DE085-9DF4-4F4E-B5C1-88B3C89255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42563</TotalTime>
  <Words>545</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College Performance</dc:title>
  <dc:creator>Erika Giampietro</dc:creator>
  <cp:lastModifiedBy>Ashley Guerra-Agramonte</cp:lastModifiedBy>
  <cp:revision>58</cp:revision>
  <dcterms:created xsi:type="dcterms:W3CDTF">2020-06-09T23:37:39Z</dcterms:created>
  <dcterms:modified xsi:type="dcterms:W3CDTF">2022-01-21T20:01:20Z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0x010100CC469D3583C8CA4C9B47E4955851D681</vt:lpwstr>
  </property>
</Properties>
</file>