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6EB6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C6FFCE-1EED-4DE3-8399-CD618CB84FE2}" v="228" dt="2022-03-07T22:39:31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95" autoAdjust="0"/>
    <p:restoredTop sz="94686"/>
  </p:normalViewPr>
  <p:slideViewPr>
    <p:cSldViewPr snapToGrid="0">
      <p:cViewPr varScale="1">
        <p:scale>
          <a:sx n="80" d="100"/>
          <a:sy n="80" d="100"/>
        </p:scale>
        <p:origin x="108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Forman" userId="944d0898-091b-4b85-bc7d-c554880211d3" providerId="ADAL" clId="{A0C6FFCE-1EED-4DE3-8399-CD618CB84FE2}"/>
    <pc:docChg chg="undo custSel addSld delSld modSld sldOrd">
      <pc:chgData name="Benjamin Forman" userId="944d0898-091b-4b85-bc7d-c554880211d3" providerId="ADAL" clId="{A0C6FFCE-1EED-4DE3-8399-CD618CB84FE2}" dt="2022-03-08T15:47:42.840" v="360" actId="27918"/>
      <pc:docMkLst>
        <pc:docMk/>
      </pc:docMkLst>
      <pc:sldChg chg="del">
        <pc:chgData name="Benjamin Forman" userId="944d0898-091b-4b85-bc7d-c554880211d3" providerId="ADAL" clId="{A0C6FFCE-1EED-4DE3-8399-CD618CB84FE2}" dt="2022-03-07T22:34:28.988" v="340" actId="47"/>
        <pc:sldMkLst>
          <pc:docMk/>
          <pc:sldMk cId="2129473433" sldId="259"/>
        </pc:sldMkLst>
      </pc:sldChg>
      <pc:sldChg chg="del">
        <pc:chgData name="Benjamin Forman" userId="944d0898-091b-4b85-bc7d-c554880211d3" providerId="ADAL" clId="{A0C6FFCE-1EED-4DE3-8399-CD618CB84FE2}" dt="2022-03-07T22:34:27.779" v="339" actId="47"/>
        <pc:sldMkLst>
          <pc:docMk/>
          <pc:sldMk cId="17654438" sldId="260"/>
        </pc:sldMkLst>
      </pc:sldChg>
      <pc:sldChg chg="del">
        <pc:chgData name="Benjamin Forman" userId="944d0898-091b-4b85-bc7d-c554880211d3" providerId="ADAL" clId="{A0C6FFCE-1EED-4DE3-8399-CD618CB84FE2}" dt="2022-03-07T17:52:11.717" v="4" actId="47"/>
        <pc:sldMkLst>
          <pc:docMk/>
          <pc:sldMk cId="4142849214" sldId="293"/>
        </pc:sldMkLst>
      </pc:sldChg>
      <pc:sldChg chg="del">
        <pc:chgData name="Benjamin Forman" userId="944d0898-091b-4b85-bc7d-c554880211d3" providerId="ADAL" clId="{A0C6FFCE-1EED-4DE3-8399-CD618CB84FE2}" dt="2022-03-07T22:34:30.665" v="341" actId="47"/>
        <pc:sldMkLst>
          <pc:docMk/>
          <pc:sldMk cId="334680543" sldId="297"/>
        </pc:sldMkLst>
      </pc:sldChg>
      <pc:sldChg chg="addSp delSp modSp add mod">
        <pc:chgData name="Benjamin Forman" userId="944d0898-091b-4b85-bc7d-c554880211d3" providerId="ADAL" clId="{A0C6FFCE-1EED-4DE3-8399-CD618CB84FE2}" dt="2022-03-08T15:47:42.840" v="360" actId="27918"/>
        <pc:sldMkLst>
          <pc:docMk/>
          <pc:sldMk cId="3229053579" sldId="298"/>
        </pc:sldMkLst>
        <pc:spChg chg="add mod">
          <ac:chgData name="Benjamin Forman" userId="944d0898-091b-4b85-bc7d-c554880211d3" providerId="ADAL" clId="{A0C6FFCE-1EED-4DE3-8399-CD618CB84FE2}" dt="2022-03-07T22:38:17.398" v="357" actId="14100"/>
          <ac:spMkLst>
            <pc:docMk/>
            <pc:sldMk cId="3229053579" sldId="298"/>
            <ac:spMk id="2" creationId="{BEBE8CEF-0EC8-4BE2-9C50-27BFDB0785C9}"/>
          </ac:spMkLst>
        </pc:spChg>
        <pc:spChg chg="del">
          <ac:chgData name="Benjamin Forman" userId="944d0898-091b-4b85-bc7d-c554880211d3" providerId="ADAL" clId="{A0C6FFCE-1EED-4DE3-8399-CD618CB84FE2}" dt="2022-03-07T17:52:29.583" v="9" actId="478"/>
          <ac:spMkLst>
            <pc:docMk/>
            <pc:sldMk cId="3229053579" sldId="298"/>
            <ac:spMk id="5" creationId="{E683A4B4-AF8E-4816-BB21-6CD0C90A1FE4}"/>
          </ac:spMkLst>
        </pc:spChg>
        <pc:spChg chg="mod">
          <ac:chgData name="Benjamin Forman" userId="944d0898-091b-4b85-bc7d-c554880211d3" providerId="ADAL" clId="{A0C6FFCE-1EED-4DE3-8399-CD618CB84FE2}" dt="2022-03-08T15:47:16.820" v="359" actId="6549"/>
          <ac:spMkLst>
            <pc:docMk/>
            <pc:sldMk cId="3229053579" sldId="298"/>
            <ac:spMk id="6" creationId="{C96EC7A2-7414-4091-8795-F3BB59D635DB}"/>
          </ac:spMkLst>
        </pc:spChg>
        <pc:spChg chg="add mod">
          <ac:chgData name="Benjamin Forman" userId="944d0898-091b-4b85-bc7d-c554880211d3" providerId="ADAL" clId="{A0C6FFCE-1EED-4DE3-8399-CD618CB84FE2}" dt="2022-03-07T22:36:53.302" v="355" actId="1036"/>
          <ac:spMkLst>
            <pc:docMk/>
            <pc:sldMk cId="3229053579" sldId="298"/>
            <ac:spMk id="8" creationId="{7DFE1A95-7D6F-4E87-9C9F-A8AA34AC965A}"/>
          </ac:spMkLst>
        </pc:spChg>
        <pc:graphicFrameChg chg="del">
          <ac:chgData name="Benjamin Forman" userId="944d0898-091b-4b85-bc7d-c554880211d3" providerId="ADAL" clId="{A0C6FFCE-1EED-4DE3-8399-CD618CB84FE2}" dt="2022-03-07T17:52:27.278" v="8" actId="478"/>
          <ac:graphicFrameMkLst>
            <pc:docMk/>
            <pc:sldMk cId="3229053579" sldId="298"/>
            <ac:graphicFrameMk id="3" creationId="{63DF4CFB-88B5-42A4-A818-04776D771D72}"/>
          </ac:graphicFrameMkLst>
        </pc:graphicFrameChg>
        <pc:graphicFrameChg chg="add mod">
          <ac:chgData name="Benjamin Forman" userId="944d0898-091b-4b85-bc7d-c554880211d3" providerId="ADAL" clId="{A0C6FFCE-1EED-4DE3-8399-CD618CB84FE2}" dt="2022-03-07T22:36:53.302" v="355" actId="1036"/>
          <ac:graphicFrameMkLst>
            <pc:docMk/>
            <pc:sldMk cId="3229053579" sldId="298"/>
            <ac:graphicFrameMk id="7" creationId="{B8270E9B-2E6D-40DF-BCB5-722DDB013E7C}"/>
          </ac:graphicFrameMkLst>
        </pc:graphicFrameChg>
      </pc:sldChg>
      <pc:sldChg chg="addSp delSp modSp new del mod">
        <pc:chgData name="Benjamin Forman" userId="944d0898-091b-4b85-bc7d-c554880211d3" providerId="ADAL" clId="{A0C6FFCE-1EED-4DE3-8399-CD618CB84FE2}" dt="2022-03-07T22:34:26.353" v="338" actId="47"/>
        <pc:sldMkLst>
          <pc:docMk/>
          <pc:sldMk cId="3413334447" sldId="299"/>
        </pc:sldMkLst>
        <pc:graphicFrameChg chg="add del mod">
          <ac:chgData name="Benjamin Forman" userId="944d0898-091b-4b85-bc7d-c554880211d3" providerId="ADAL" clId="{A0C6FFCE-1EED-4DE3-8399-CD618CB84FE2}" dt="2022-03-07T20:59:22.541" v="144" actId="478"/>
          <ac:graphicFrameMkLst>
            <pc:docMk/>
            <pc:sldMk cId="3413334447" sldId="299"/>
            <ac:graphicFrameMk id="2" creationId="{DFF253AF-7320-44C8-AA99-239725C5070A}"/>
          </ac:graphicFrameMkLst>
        </pc:graphicFrameChg>
        <pc:graphicFrameChg chg="add del mod modGraphic">
          <ac:chgData name="Benjamin Forman" userId="944d0898-091b-4b85-bc7d-c554880211d3" providerId="ADAL" clId="{A0C6FFCE-1EED-4DE3-8399-CD618CB84FE2}" dt="2022-03-07T20:59:48.700" v="150" actId="478"/>
          <ac:graphicFrameMkLst>
            <pc:docMk/>
            <pc:sldMk cId="3413334447" sldId="299"/>
            <ac:graphicFrameMk id="3" creationId="{4427ADE5-72B6-46E0-A5C2-32F5EA5D8802}"/>
          </ac:graphicFrameMkLst>
        </pc:graphicFrameChg>
        <pc:graphicFrameChg chg="add del mod">
          <ac:chgData name="Benjamin Forman" userId="944d0898-091b-4b85-bc7d-c554880211d3" providerId="ADAL" clId="{A0C6FFCE-1EED-4DE3-8399-CD618CB84FE2}" dt="2022-03-07T20:59:54.048" v="154"/>
          <ac:graphicFrameMkLst>
            <pc:docMk/>
            <pc:sldMk cId="3413334447" sldId="299"/>
            <ac:graphicFrameMk id="4" creationId="{87D9E7B9-E37B-4A48-8CEC-86D23BB99730}"/>
          </ac:graphicFrameMkLst>
        </pc:graphicFrameChg>
        <pc:picChg chg="add mod">
          <ac:chgData name="Benjamin Forman" userId="944d0898-091b-4b85-bc7d-c554880211d3" providerId="ADAL" clId="{A0C6FFCE-1EED-4DE3-8399-CD618CB84FE2}" dt="2022-03-07T21:00:11.506" v="159" actId="1076"/>
          <ac:picMkLst>
            <pc:docMk/>
            <pc:sldMk cId="3413334447" sldId="299"/>
            <ac:picMk id="5" creationId="{3F0921E1-880A-4907-8B88-CFB371778B9D}"/>
          </ac:picMkLst>
        </pc:picChg>
      </pc:sldChg>
      <pc:sldChg chg="del">
        <pc:chgData name="Benjamin Forman" userId="944d0898-091b-4b85-bc7d-c554880211d3" providerId="ADAL" clId="{A0C6FFCE-1EED-4DE3-8399-CD618CB84FE2}" dt="2022-03-07T17:52:12.727" v="5" actId="47"/>
        <pc:sldMkLst>
          <pc:docMk/>
          <pc:sldMk cId="2433748538" sldId="303"/>
        </pc:sldMkLst>
      </pc:sldChg>
      <pc:sldChg chg="del ord">
        <pc:chgData name="Benjamin Forman" userId="944d0898-091b-4b85-bc7d-c554880211d3" providerId="ADAL" clId="{A0C6FFCE-1EED-4DE3-8399-CD618CB84FE2}" dt="2022-03-07T17:51:57.855" v="2" actId="47"/>
        <pc:sldMkLst>
          <pc:docMk/>
          <pc:sldMk cId="1540991304" sldId="304"/>
        </pc:sldMkLst>
      </pc:sldChg>
      <pc:sldChg chg="del">
        <pc:chgData name="Benjamin Forman" userId="944d0898-091b-4b85-bc7d-c554880211d3" providerId="ADAL" clId="{A0C6FFCE-1EED-4DE3-8399-CD618CB84FE2}" dt="2022-03-07T17:52:13.750" v="6" actId="47"/>
        <pc:sldMkLst>
          <pc:docMk/>
          <pc:sldMk cId="3023824002" sldId="305"/>
        </pc:sldMkLst>
      </pc:sldChg>
      <pc:sldChg chg="del ord">
        <pc:chgData name="Benjamin Forman" userId="944d0898-091b-4b85-bc7d-c554880211d3" providerId="ADAL" clId="{A0C6FFCE-1EED-4DE3-8399-CD618CB84FE2}" dt="2022-03-07T17:51:57.855" v="2" actId="47"/>
        <pc:sldMkLst>
          <pc:docMk/>
          <pc:sldMk cId="1626083329" sldId="306"/>
        </pc:sldMkLst>
      </pc:sldChg>
      <pc:sldChg chg="del ord">
        <pc:chgData name="Benjamin Forman" userId="944d0898-091b-4b85-bc7d-c554880211d3" providerId="ADAL" clId="{A0C6FFCE-1EED-4DE3-8399-CD618CB84FE2}" dt="2022-03-07T17:52:10.647" v="3" actId="47"/>
        <pc:sldMkLst>
          <pc:docMk/>
          <pc:sldMk cId="4025634290" sldId="214141196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assachusettsinc.sharepoint.com/Research/Benjamin%201/Education/Early%20College%20Project/Early%20College%20Costs%20Offset%20Estimates_2-15-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7E-4606-967E-309D4EFFB969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00B050">
                      <a:tint val="66000"/>
                      <a:satMod val="160000"/>
                    </a:srgbClr>
                  </a:gs>
                  <a:gs pos="50000">
                    <a:srgbClr val="00B050">
                      <a:tint val="44500"/>
                      <a:satMod val="160000"/>
                    </a:srgbClr>
                  </a:gs>
                  <a:gs pos="100000">
                    <a:srgbClr val="00B05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7E-4606-967E-309D4EFFB969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00B050">
                      <a:tint val="66000"/>
                      <a:satMod val="160000"/>
                    </a:srgbClr>
                  </a:gs>
                  <a:gs pos="50000">
                    <a:srgbClr val="00B050">
                      <a:tint val="44500"/>
                      <a:satMod val="160000"/>
                    </a:srgbClr>
                  </a:gs>
                  <a:gs pos="100000">
                    <a:srgbClr val="00B05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27E-4606-967E-309D4EFFB969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00B050">
                      <a:tint val="66000"/>
                      <a:satMod val="160000"/>
                    </a:srgbClr>
                  </a:gs>
                  <a:gs pos="50000">
                    <a:srgbClr val="00B050">
                      <a:tint val="44500"/>
                      <a:satMod val="160000"/>
                    </a:srgbClr>
                  </a:gs>
                  <a:gs pos="100000">
                    <a:srgbClr val="00B05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27E-4606-967E-309D4EFFB96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7E-4606-967E-309D4EFFB9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'Offset Cost Model'!$A$69:$A$75</c:f>
              <c:strCache>
                <c:ptCount val="7"/>
                <c:pt idx="0">
                  <c:v>Early College Dual-Enrollment Cost</c:v>
                </c:pt>
                <c:pt idx="1">
                  <c:v>Reduction in remedial course taking</c:v>
                </c:pt>
                <c:pt idx="2">
                  <c:v>Increase in core general ed course passing rate</c:v>
                </c:pt>
                <c:pt idx="3">
                  <c:v>Reduction in excess credit accumulation</c:v>
                </c:pt>
                <c:pt idx="4">
                  <c:v>Increase and transfer / accelerated completion</c:v>
                </c:pt>
                <c:pt idx="5">
                  <c:v>State and local fiscal benefit from higher associate's degree completion</c:v>
                </c:pt>
                <c:pt idx="6">
                  <c:v>Net fiscal impact</c:v>
                </c:pt>
              </c:strCache>
            </c:strRef>
          </c:cat>
          <c:val>
            <c:numRef>
              <c:f>'Offset Cost Model'!$B$69:$B$75</c:f>
              <c:numCache>
                <c:formatCode>_("$"* #,##0_);_("$"* \(#,##0\);_("$"* "-"??_);_(@_)</c:formatCode>
                <c:ptCount val="7"/>
                <c:pt idx="0">
                  <c:v>-3613636.3636363633</c:v>
                </c:pt>
                <c:pt idx="1">
                  <c:v>350780.59762840893</c:v>
                </c:pt>
                <c:pt idx="2">
                  <c:v>1316032.0352403745</c:v>
                </c:pt>
                <c:pt idx="3">
                  <c:v>3386847.1495156726</c:v>
                </c:pt>
                <c:pt idx="5">
                  <c:v>4338163.8309480073</c:v>
                </c:pt>
                <c:pt idx="6">
                  <c:v>5778187.2496961001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7E-4606-967E-309D4EFFB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9608464"/>
        <c:axId val="430074224"/>
      </c:barChart>
      <c:catAx>
        <c:axId val="121960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074224"/>
        <c:crosses val="autoZero"/>
        <c:auto val="1"/>
        <c:lblAlgn val="ctr"/>
        <c:lblOffset val="100"/>
        <c:noMultiLvlLbl val="0"/>
      </c:catAx>
      <c:valAx>
        <c:axId val="430074224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121960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0.1988</cdr:x>
      <cdr:y>0.39683</cdr:y>
    </cdr:from>
    <cdr:to>
      <cdr:x>0.52293</cdr:x>
      <cdr:y>0.45119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DED578E-F8FE-4D90-AE4E-1430A9B505A6}"/>
            </a:ext>
          </a:extLst>
        </cdr:cNvPr>
        <cdr:cNvSpPr txBox="1"/>
      </cdr:nvSpPr>
      <cdr:spPr>
        <a:xfrm xmlns:a="http://schemas.openxmlformats.org/drawingml/2006/main">
          <a:off x="2317122" y="2038466"/>
          <a:ext cx="3777915" cy="2792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/>
            <a:t>These estimates rely on reasonable assumptions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0.58048</cdr:x>
      <cdr:y>0.39775</cdr:y>
    </cdr:from>
    <cdr:to>
      <cdr:x>0.72186</cdr:x>
      <cdr:y>0.44781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8D150F5-7897-40E4-91D8-D0537BB1C04D}"/>
            </a:ext>
          </a:extLst>
        </cdr:cNvPr>
        <cdr:cNvSpPr txBox="1"/>
      </cdr:nvSpPr>
      <cdr:spPr>
        <a:xfrm xmlns:a="http://schemas.openxmlformats.org/drawingml/2006/main">
          <a:off x="6765797" y="2043177"/>
          <a:ext cx="1647825" cy="2571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/>
            <a:t>Additional Data Required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0.62676</cdr:x>
      <cdr:y>0.21428</cdr:y>
    </cdr:from>
    <cdr:to>
      <cdr:x>0.66762</cdr:x>
      <cdr:y>0.33592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579DB2A-C70E-4731-B5D0-536A5A7F97D4}"/>
            </a:ext>
          </a:extLst>
        </cdr:cNvPr>
        <cdr:cNvSpPr txBox="1"/>
      </cdr:nvSpPr>
      <cdr:spPr>
        <a:xfrm xmlns:a="http://schemas.openxmlformats.org/drawingml/2006/main">
          <a:off x="7305214" y="1100715"/>
          <a:ext cx="476250" cy="624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/>
            <a:t>  ?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664ED-A153-4CBB-81D5-B156766F4E5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65660-3AA3-4A80-93C7-7CBE3047F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1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Home - MassIN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684" y="6455951"/>
            <a:ext cx="950096" cy="17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EC7A2-7414-4091-8795-F3BB59D635DB}"/>
              </a:ext>
            </a:extLst>
          </p:cNvPr>
          <p:cNvSpPr txBox="1"/>
          <p:nvPr/>
        </p:nvSpPr>
        <p:spPr>
          <a:xfrm>
            <a:off x="507853" y="187339"/>
            <a:ext cx="11404748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Century Gothic"/>
              </a:rPr>
              <a:t>The fiscal </a:t>
            </a:r>
            <a:r>
              <a:rPr lang="en-US" sz="3200" b="1" dirty="0">
                <a:latin typeface="Century Gothic"/>
              </a:rPr>
              <a:t>impact of Early College in Massachusetts is large and increasingly quantifiable.</a:t>
            </a:r>
            <a:endParaRPr lang="en-US" sz="3200" dirty="0">
              <a:latin typeface="Century Gothic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8270E9B-2E6D-40DF-BCB5-722DDB013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6357"/>
              </p:ext>
            </p:extLst>
          </p:nvPr>
        </p:nvGraphicFramePr>
        <p:xfrm>
          <a:off x="377952" y="1558976"/>
          <a:ext cx="11655552" cy="51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DFE1A95-7D6F-4E87-9C9F-A8AA34AC965A}"/>
              </a:ext>
            </a:extLst>
          </p:cNvPr>
          <p:cNvSpPr txBox="1"/>
          <p:nvPr/>
        </p:nvSpPr>
        <p:spPr>
          <a:xfrm>
            <a:off x="933450" y="1635786"/>
            <a:ext cx="1131428" cy="70921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u="sng" dirty="0"/>
              <a:t>FY23 cost and benefit model for students matriculating to MA community colleges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BE8CEF-0EC8-4BE2-9C50-27BFDB0785C9}"/>
              </a:ext>
            </a:extLst>
          </p:cNvPr>
          <p:cNvSpPr/>
          <p:nvPr/>
        </p:nvSpPr>
        <p:spPr>
          <a:xfrm>
            <a:off x="7683166" y="2505075"/>
            <a:ext cx="476250" cy="9620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53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469D3583C8CA4C9B47E4955851D681" ma:contentTypeVersion="11" ma:contentTypeDescription="Create a new document." ma:contentTypeScope="" ma:versionID="cb7ee2f5c35a7ed8943d2afdf7c822cb">
  <xsd:schema xmlns:xsd="http://www.w3.org/2001/XMLSchema" xmlns:xs="http://www.w3.org/2001/XMLSchema" xmlns:p="http://schemas.microsoft.com/office/2006/metadata/properties" xmlns:ns2="ac58f95b-d7f0-4395-82b0-1a765e6366cc" xmlns:ns3="de5bd894-3ed4-452f-9059-443805aeec4d" targetNamespace="http://schemas.microsoft.com/office/2006/metadata/properties" ma:root="true" ma:fieldsID="a3042a128f29d33923d8bfa287b35b8f" ns2:_="" ns3:_="">
    <xsd:import namespace="ac58f95b-d7f0-4395-82b0-1a765e6366cc"/>
    <xsd:import namespace="de5bd894-3ed4-452f-9059-443805aeec4d"/>
    <xsd:element name="properties">
      <xsd:complexType>
        <xsd:sequence>
          <xsd:element name="documentManagement">
            <xsd:complexType>
              <xsd:all>
                <xsd:element ref="ns2:SharedWithDetails" minOccurs="0"/>
                <xsd:element ref="ns2:SharedWithUser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8f95b-d7f0-4395-82b0-1a765e6366cc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bd894-3ed4-452f-9059-443805aee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F307E7-82A2-42AB-8786-8258FEF653E7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de5bd894-3ed4-452f-9059-443805aeec4d"/>
    <ds:schemaRef ds:uri="ac58f95b-d7f0-4395-82b0-1a765e6366cc"/>
  </ds:schemaRefs>
</ds:datastoreItem>
</file>

<file path=customXml/itemProps2.xml><?xml version="1.0" encoding="utf-8"?>
<ds:datastoreItem xmlns:ds="http://schemas.openxmlformats.org/officeDocument/2006/customXml" ds:itemID="{6D12CD91-FED9-4D10-AD1C-3247E79348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58f95b-d7f0-4395-82b0-1a765e6366cc"/>
    <ds:schemaRef ds:uri="de5bd894-3ed4-452f-9059-443805aee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1DE085-9DF4-4F4E-B5C1-88B3C89255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50497</TotalTime>
  <Words>37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College Performance</dc:title>
  <dc:creator>Erika Giampietro</dc:creator>
  <cp:lastModifiedBy>Benjamin Forman</cp:lastModifiedBy>
  <cp:revision>57</cp:revision>
  <dcterms:created xsi:type="dcterms:W3CDTF">2020-06-09T23:37:39Z</dcterms:created>
  <dcterms:modified xsi:type="dcterms:W3CDTF">2022-03-08T15:47:51Z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0x010100CC469D3583C8CA4C9B47E4955851D681</vt:lpwstr>
  </property>
</Properties>
</file>