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5" r:id="rId5"/>
    <p:sldId id="284" r:id="rId6"/>
    <p:sldId id="256" r:id="rId7"/>
    <p:sldId id="281" r:id="rId8"/>
    <p:sldId id="282" r:id="rId9"/>
    <p:sldId id="283" r:id="rId10"/>
    <p:sldId id="285" r:id="rId11"/>
    <p:sldId id="286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06712-B45A-43BB-ADBE-2AD47CA70708}" v="1" dt="2022-07-11T18:10:15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orman" userId="944d0898-091b-4b85-bc7d-c554880211d3" providerId="ADAL" clId="{72906712-B45A-43BB-ADBE-2AD47CA70708}"/>
    <pc:docChg chg="modSld">
      <pc:chgData name="Benjamin Forman" userId="944d0898-091b-4b85-bc7d-c554880211d3" providerId="ADAL" clId="{72906712-B45A-43BB-ADBE-2AD47CA70708}" dt="2022-07-11T18:10:15.352" v="24" actId="12789"/>
      <pc:docMkLst>
        <pc:docMk/>
      </pc:docMkLst>
      <pc:sldChg chg="addSp modSp mod">
        <pc:chgData name="Benjamin Forman" userId="944d0898-091b-4b85-bc7d-c554880211d3" providerId="ADAL" clId="{72906712-B45A-43BB-ADBE-2AD47CA70708}" dt="2022-07-11T18:10:15.352" v="24" actId="12789"/>
        <pc:sldMkLst>
          <pc:docMk/>
          <pc:sldMk cId="133259298" sldId="275"/>
        </pc:sldMkLst>
        <pc:spChg chg="add mod">
          <ac:chgData name="Benjamin Forman" userId="944d0898-091b-4b85-bc7d-c554880211d3" providerId="ADAL" clId="{72906712-B45A-43BB-ADBE-2AD47CA70708}" dt="2022-07-11T18:08:59.862" v="11" actId="1076"/>
          <ac:spMkLst>
            <pc:docMk/>
            <pc:sldMk cId="133259298" sldId="275"/>
            <ac:spMk id="6" creationId="{CF560A7A-983C-A254-CAFE-218B9D53E54A}"/>
          </ac:spMkLst>
        </pc:spChg>
        <pc:spChg chg="mod">
          <ac:chgData name="Benjamin Forman" userId="944d0898-091b-4b85-bc7d-c554880211d3" providerId="ADAL" clId="{72906712-B45A-43BB-ADBE-2AD47CA70708}" dt="2022-07-11T18:10:15.352" v="24" actId="12789"/>
          <ac:spMkLst>
            <pc:docMk/>
            <pc:sldMk cId="133259298" sldId="275"/>
            <ac:spMk id="7" creationId="{7307C49F-C9F4-4461-A21B-4B8FFEFD255D}"/>
          </ac:spMkLst>
        </pc:spChg>
        <pc:spChg chg="add mod">
          <ac:chgData name="Benjamin Forman" userId="944d0898-091b-4b85-bc7d-c554880211d3" providerId="ADAL" clId="{72906712-B45A-43BB-ADBE-2AD47CA70708}" dt="2022-07-11T18:09:10.393" v="16" actId="122"/>
          <ac:spMkLst>
            <pc:docMk/>
            <pc:sldMk cId="133259298" sldId="275"/>
            <ac:spMk id="8" creationId="{229FF3A3-3C57-4931-367E-2A2FF88A8885}"/>
          </ac:spMkLst>
        </pc:spChg>
        <pc:picChg chg="add mod">
          <ac:chgData name="Benjamin Forman" userId="944d0898-091b-4b85-bc7d-c554880211d3" providerId="ADAL" clId="{72906712-B45A-43BB-ADBE-2AD47CA70708}" dt="2022-07-11T18:09:38.581" v="19" actId="1076"/>
          <ac:picMkLst>
            <pc:docMk/>
            <pc:sldMk cId="133259298" sldId="275"/>
            <ac:picMk id="5" creationId="{E9A92776-ED44-E4FB-6FDF-A912D533F4BF}"/>
          </ac:picMkLst>
        </pc:picChg>
        <pc:picChg chg="mod">
          <ac:chgData name="Benjamin Forman" userId="944d0898-091b-4b85-bc7d-c554880211d3" providerId="ADAL" clId="{72906712-B45A-43BB-ADBE-2AD47CA70708}" dt="2022-07-11T18:10:15.352" v="24" actId="12789"/>
          <ac:picMkLst>
            <pc:docMk/>
            <pc:sldMk cId="133259298" sldId="275"/>
            <ac:picMk id="13" creationId="{E596F583-8E69-E05A-F618-CE0B16EFEEAA}"/>
          </ac:picMkLst>
        </pc:picChg>
        <pc:picChg chg="mod">
          <ac:chgData name="Benjamin Forman" userId="944d0898-091b-4b85-bc7d-c554880211d3" providerId="ADAL" clId="{72906712-B45A-43BB-ADBE-2AD47CA70708}" dt="2022-07-11T18:10:15.352" v="24" actId="12789"/>
          <ac:picMkLst>
            <pc:docMk/>
            <pc:sldMk cId="133259298" sldId="275"/>
            <ac:picMk id="1026" creationId="{C9B23F82-780B-4C1F-927F-56D7C82C60D5}"/>
          </ac:picMkLst>
        </pc:picChg>
      </pc:sldChg>
      <pc:sldChg chg="modSp mod">
        <pc:chgData name="Benjamin Forman" userId="944d0898-091b-4b85-bc7d-c554880211d3" providerId="ADAL" clId="{72906712-B45A-43BB-ADBE-2AD47CA70708}" dt="2022-07-09T01:33:10.175" v="0" actId="6549"/>
        <pc:sldMkLst>
          <pc:docMk/>
          <pc:sldMk cId="2884948249" sldId="284"/>
        </pc:sldMkLst>
        <pc:spChg chg="mod">
          <ac:chgData name="Benjamin Forman" userId="944d0898-091b-4b85-bc7d-c554880211d3" providerId="ADAL" clId="{72906712-B45A-43BB-ADBE-2AD47CA70708}" dt="2022-07-09T01:33:10.175" v="0" actId="6549"/>
          <ac:spMkLst>
            <pc:docMk/>
            <pc:sldMk cId="2884948249" sldId="284"/>
            <ac:spMk id="3" creationId="{FE3DF7A2-E821-0A9C-212E-ABE26E691272}"/>
          </ac:spMkLst>
        </pc:spChg>
      </pc:sldChg>
      <pc:sldChg chg="modSp mod">
        <pc:chgData name="Benjamin Forman" userId="944d0898-091b-4b85-bc7d-c554880211d3" providerId="ADAL" clId="{72906712-B45A-43BB-ADBE-2AD47CA70708}" dt="2022-07-11T18:08:11.434" v="1" actId="20577"/>
        <pc:sldMkLst>
          <pc:docMk/>
          <pc:sldMk cId="1881356995" sldId="288"/>
        </pc:sldMkLst>
        <pc:spChg chg="mod">
          <ac:chgData name="Benjamin Forman" userId="944d0898-091b-4b85-bc7d-c554880211d3" providerId="ADAL" clId="{72906712-B45A-43BB-ADBE-2AD47CA70708}" dt="2022-07-11T18:08:11.434" v="1" actId="20577"/>
          <ac:spMkLst>
            <pc:docMk/>
            <pc:sldMk cId="1881356995" sldId="288"/>
            <ac:spMk id="3" creationId="{661B1E2F-7DB3-63D0-9935-9CDF8E3BAD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2/Small%20Business%20Project/Small%20Business%20Report%20Figures%20and%20Tables_1-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Inclusive%20Procurement%20Project/Inclusive%20Procurement%20Charts%20and%20Tables_6-27-22.xlsb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Inclusive%20Procurement%20Project/Inclusive%20Procurement%20Charts%20and%20Tables_6-27-22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Inclusive%20Procurement%20Project/Inclusive%20Procurement%20Charts%20and%20Tables_6-27-22.xlsb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6521138170873E-2"/>
          <c:y val="0.14328589500768552"/>
          <c:w val="0.94209816806825042"/>
          <c:h val="0.74128164044790623"/>
        </c:manualLayout>
      </c:layout>
      <c:lineChart>
        <c:grouping val="standard"/>
        <c:varyColors val="0"/>
        <c:ser>
          <c:idx val="0"/>
          <c:order val="0"/>
          <c:tx>
            <c:strRef>
              <c:f>'Fig 1 data'!$F$1</c:f>
              <c:strCache>
                <c:ptCount val="1"/>
                <c:pt idx="0">
                  <c:v>Per 100/k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'Fig 1 data'!$E$2:$E$15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'Fig 1 data'!$F$2:$F$15</c:f>
              <c:numCache>
                <c:formatCode>General</c:formatCode>
                <c:ptCount val="14"/>
                <c:pt idx="0">
                  <c:v>257.22714417119948</c:v>
                </c:pt>
                <c:pt idx="1">
                  <c:v>239.70044698322204</c:v>
                </c:pt>
                <c:pt idx="2">
                  <c:v>216.07513823631254</c:v>
                </c:pt>
                <c:pt idx="3">
                  <c:v>160.75209534999945</c:v>
                </c:pt>
                <c:pt idx="4">
                  <c:v>147.36990367485765</c:v>
                </c:pt>
                <c:pt idx="5">
                  <c:v>144.32770200966843</c:v>
                </c:pt>
                <c:pt idx="6">
                  <c:v>139.99975504956996</c:v>
                </c:pt>
                <c:pt idx="7">
                  <c:v>139.38155531925912</c:v>
                </c:pt>
                <c:pt idx="8">
                  <c:v>135.13443060544603</c:v>
                </c:pt>
                <c:pt idx="9">
                  <c:v>131.1626481901329</c:v>
                </c:pt>
                <c:pt idx="10">
                  <c:v>131.12600872387563</c:v>
                </c:pt>
                <c:pt idx="11">
                  <c:v>130.10712221452346</c:v>
                </c:pt>
                <c:pt idx="12">
                  <c:v>128.12347435176213</c:v>
                </c:pt>
                <c:pt idx="13">
                  <c:v>137.60718097066021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F-4A0B-93F6-8D431E3B4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0000431"/>
        <c:axId val="1732937167"/>
      </c:lineChart>
      <c:catAx>
        <c:axId val="188000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32937167"/>
        <c:crosses val="autoZero"/>
        <c:auto val="1"/>
        <c:lblAlgn val="ctr"/>
        <c:lblOffset val="100"/>
        <c:noMultiLvlLbl val="0"/>
      </c:catAx>
      <c:valAx>
        <c:axId val="173293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8000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50529807971208E-2"/>
          <c:y val="0.33498230688358788"/>
          <c:w val="0.92402757534194635"/>
          <c:h val="0.5499866099702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data'!$B$74</c:f>
              <c:strCache>
                <c:ptCount val="1"/>
                <c:pt idx="0">
                  <c:v>Share of workers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data'!$A$75:$A$77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</c:strCache>
            </c:strRef>
          </c:cat>
          <c:val>
            <c:numRef>
              <c:f>'chart data'!$B$75:$B$77</c:f>
              <c:numCache>
                <c:formatCode>0.0%</c:formatCode>
                <c:ptCount val="3"/>
                <c:pt idx="0">
                  <c:v>3.1822225713517983E-2</c:v>
                </c:pt>
                <c:pt idx="1">
                  <c:v>1.6883328446225525E-2</c:v>
                </c:pt>
                <c:pt idx="2">
                  <c:v>1.0882161537631677E-2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3-441A-ADB0-19EDFB1BC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162287"/>
        <c:axId val="658153215"/>
      </c:barChart>
      <c:catAx>
        <c:axId val="6581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153215"/>
        <c:crosses val="autoZero"/>
        <c:auto val="1"/>
        <c:lblAlgn val="ctr"/>
        <c:lblOffset val="100"/>
        <c:noMultiLvlLbl val="0"/>
      </c:catAx>
      <c:valAx>
        <c:axId val="65815321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5816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05521883073657E-2"/>
          <c:y val="6.6357751466194534E-2"/>
          <c:w val="0.93147259186152342"/>
          <c:h val="0.767919209576878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data'!$A$34</c:f>
              <c:strCache>
                <c:ptCount val="1"/>
                <c:pt idx="0">
                  <c:v>Typical Annual 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7-4A30-AA5D-7D87BB10B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data'!$B$33:$C$33</c:f>
              <c:strCache>
                <c:ptCount val="2"/>
                <c:pt idx="0">
                  <c:v>Typical Annual Municipal Construction Spending</c:v>
                </c:pt>
                <c:pt idx="1">
                  <c:v>New Federal Funding</c:v>
                </c:pt>
              </c:strCache>
            </c:strRef>
          </c:cat>
          <c:val>
            <c:numRef>
              <c:f>'chart data'!$B$34:$C$34</c:f>
              <c:numCache>
                <c:formatCode>_("$"* #,##0.0_);_("$"* \(#,##0.0\);_("$"* "-"??_);_(@_)</c:formatCode>
                <c:ptCount val="2"/>
                <c:pt idx="0">
                  <c:v>2.1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7-4A30-AA5D-7D87BB10B360}"/>
            </c:ext>
          </c:extLst>
        </c:ser>
        <c:ser>
          <c:idx val="1"/>
          <c:order val="1"/>
          <c:tx>
            <c:strRef>
              <c:f>'chart data'!$A$35</c:f>
              <c:strCache>
                <c:ptCount val="1"/>
                <c:pt idx="0">
                  <c:v>ARPA Municipal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7-4A30-AA5D-7D87BB10B3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2FE46E-A1CB-45FA-930E-206338A5E301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</a:t>
                    </a:r>
                    <a:br>
                      <a:rPr lang="en-US" baseline="0"/>
                    </a:br>
                    <a:fld id="{323F518C-42C8-4B1C-AD76-23B45E48A77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D7-4A30-AA5D-7D87BB10B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data'!$B$33:$C$33</c:f>
              <c:strCache>
                <c:ptCount val="2"/>
                <c:pt idx="0">
                  <c:v>Typical Annual Municipal Construction Spending</c:v>
                </c:pt>
                <c:pt idx="1">
                  <c:v>New Federal Funding</c:v>
                </c:pt>
              </c:strCache>
            </c:strRef>
          </c:cat>
          <c:val>
            <c:numRef>
              <c:f>'chart data'!$B$35:$C$35</c:f>
              <c:numCache>
                <c:formatCode>_("$"* #,##0.0_);_("$"* \(#,##0.0\);_("$"* "-"??_);_(@_)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D7-4A30-AA5D-7D87BB10B360}"/>
            </c:ext>
          </c:extLst>
        </c:ser>
        <c:ser>
          <c:idx val="2"/>
          <c:order val="2"/>
          <c:tx>
            <c:strRef>
              <c:f>'chart data'!$A$36</c:f>
              <c:strCache>
                <c:ptCount val="1"/>
                <c:pt idx="0">
                  <c:v>1/3 of ARPA State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D7-4A30-AA5D-7D87BB10B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data'!$B$33:$C$33</c:f>
              <c:strCache>
                <c:ptCount val="2"/>
                <c:pt idx="0">
                  <c:v>Typical Annual Municipal Construction Spending</c:v>
                </c:pt>
                <c:pt idx="1">
                  <c:v>New Federal Funding</c:v>
                </c:pt>
              </c:strCache>
            </c:strRef>
          </c:cat>
          <c:val>
            <c:numRef>
              <c:f>'chart data'!$B$36:$C$36</c:f>
              <c:numCache>
                <c:formatCode>_("$"* #,##0.0_);_("$"* \(#,##0.0\);_("$"* "-"??_);_(@_)</c:formatCode>
                <c:ptCount val="2"/>
                <c:pt idx="0">
                  <c:v>0</c:v>
                </c:pt>
                <c:pt idx="1">
                  <c:v>1.7649000000000001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D7-4A30-AA5D-7D87BB10B360}"/>
            </c:ext>
          </c:extLst>
        </c:ser>
        <c:ser>
          <c:idx val="3"/>
          <c:order val="3"/>
          <c:tx>
            <c:strRef>
              <c:f>'chart data'!$A$37</c:f>
              <c:strCache>
                <c:ptCount val="1"/>
                <c:pt idx="0">
                  <c:v>1/3 of BIL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D7-4A30-AA5D-7D87BB10B3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FDDFEA-5E52-46AE-B15F-0FD634DFF108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,</a:t>
                    </a:r>
                    <a:br>
                      <a:rPr lang="en-US" baseline="0"/>
                    </a:br>
                    <a:r>
                      <a:rPr lang="en-US" baseline="0"/>
                      <a:t> </a:t>
                    </a:r>
                    <a:fld id="{93A7EED3-A193-476A-B6B5-35AC92E89BE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6D7-4A30-AA5D-7D87BB10B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data'!$B$33:$C$33</c:f>
              <c:strCache>
                <c:ptCount val="2"/>
                <c:pt idx="0">
                  <c:v>Typical Annual Municipal Construction Spending</c:v>
                </c:pt>
                <c:pt idx="1">
                  <c:v>New Federal Funding</c:v>
                </c:pt>
              </c:strCache>
            </c:strRef>
          </c:cat>
          <c:val>
            <c:numRef>
              <c:f>'chart data'!$B$37:$C$37</c:f>
              <c:numCache>
                <c:formatCode>_("$"* #,##0.0_);_("$"* \(#,##0.0\);_("$"* "-"??_);_(@_)</c:formatCode>
                <c:ptCount val="2"/>
                <c:pt idx="0">
                  <c:v>0</c:v>
                </c:pt>
                <c:pt idx="1">
                  <c:v>3.0690000000000004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D7-4A30-AA5D-7D87BB10B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162287"/>
        <c:axId val="658153215"/>
      </c:barChart>
      <c:catAx>
        <c:axId val="6581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153215"/>
        <c:crosses val="autoZero"/>
        <c:auto val="1"/>
        <c:lblAlgn val="ctr"/>
        <c:lblOffset val="100"/>
        <c:noMultiLvlLbl val="0"/>
      </c:catAx>
      <c:valAx>
        <c:axId val="658153215"/>
        <c:scaling>
          <c:orientation val="minMax"/>
        </c:scaling>
        <c:delete val="1"/>
        <c:axPos val="l"/>
        <c:numFmt formatCode="_(&quot;$&quot;* #,##0.0_);_(&quot;$&quot;* \(#,##0.0\);_(&quot;$&quot;* &quot;-&quot;??_);_(@_)" sourceLinked="1"/>
        <c:majorTickMark val="none"/>
        <c:minorTickMark val="none"/>
        <c:tickLblPos val="nextTo"/>
        <c:crossAx val="65816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8224521921433"/>
          <c:y val="9.680672781349714E-2"/>
          <c:w val="0.71329585993070332"/>
          <c:h val="0.767919209576878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data'!$B$24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CC-4E03-8935-DEECA7031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data'!$A$25:$A$29</c:f>
              <c:strCache>
                <c:ptCount val="5"/>
                <c:pt idx="0">
                  <c:v>Higher Education</c:v>
                </c:pt>
                <c:pt idx="1">
                  <c:v>Sewerage</c:v>
                </c:pt>
                <c:pt idx="2">
                  <c:v>K-12 Schools</c:v>
                </c:pt>
                <c:pt idx="3">
                  <c:v>Highways</c:v>
                </c:pt>
                <c:pt idx="4">
                  <c:v>Transit and Utilities</c:v>
                </c:pt>
              </c:strCache>
            </c:strRef>
          </c:cat>
          <c:val>
            <c:numRef>
              <c:f>'chart data'!$B$25:$B$29</c:f>
              <c:numCache>
                <c:formatCode>_("$"* #,##0_);_("$"* \(#,##0\);_("$"* "-"??_);_(@_)</c:formatCode>
                <c:ptCount val="5"/>
                <c:pt idx="0">
                  <c:v>487.65899999999999</c:v>
                </c:pt>
                <c:pt idx="1">
                  <c:v>138.45699999999999</c:v>
                </c:pt>
                <c:pt idx="2">
                  <c:v>1.3009999999999999</c:v>
                </c:pt>
                <c:pt idx="3">
                  <c:v>1195.559</c:v>
                </c:pt>
                <c:pt idx="4">
                  <c:v>1410.8330000000001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C-4E03-8935-DEECA7031AE4}"/>
            </c:ext>
          </c:extLst>
        </c:ser>
        <c:ser>
          <c:idx val="1"/>
          <c:order val="1"/>
          <c:tx>
            <c:strRef>
              <c:f>'chart data'!$C$24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CC-4E03-8935-DEECA7031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data'!$A$25:$A$29</c:f>
              <c:strCache>
                <c:ptCount val="5"/>
                <c:pt idx="0">
                  <c:v>Higher Education</c:v>
                </c:pt>
                <c:pt idx="1">
                  <c:v>Sewerage</c:v>
                </c:pt>
                <c:pt idx="2">
                  <c:v>K-12 Schools</c:v>
                </c:pt>
                <c:pt idx="3">
                  <c:v>Highways</c:v>
                </c:pt>
                <c:pt idx="4">
                  <c:v>Transit and Utilities</c:v>
                </c:pt>
              </c:strCache>
            </c:strRef>
          </c:cat>
          <c:val>
            <c:numRef>
              <c:f>'chart data'!$C$25:$C$29</c:f>
              <c:numCache>
                <c:formatCode>_("$"* #,##0_);_("$"* \(#,##0\);_("$"* "-"??_);_(@_)</c:formatCode>
                <c:ptCount val="5"/>
                <c:pt idx="0">
                  <c:v>0</c:v>
                </c:pt>
                <c:pt idx="1">
                  <c:v>356.3</c:v>
                </c:pt>
                <c:pt idx="2">
                  <c:v>1089.364</c:v>
                </c:pt>
                <c:pt idx="3">
                  <c:v>339.05399999999997</c:v>
                </c:pt>
                <c:pt idx="4">
                  <c:v>388.51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CC-4E03-8935-DEECA7031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162287"/>
        <c:axId val="658153215"/>
      </c:barChart>
      <c:catAx>
        <c:axId val="65816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153215"/>
        <c:crosses val="autoZero"/>
        <c:auto val="1"/>
        <c:lblAlgn val="ctr"/>
        <c:lblOffset val="100"/>
        <c:noMultiLvlLbl val="0"/>
      </c:catAx>
      <c:valAx>
        <c:axId val="658153215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65816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348361541729758"/>
          <c:y val="0.50030395764777313"/>
          <c:w val="0.1120872291743171"/>
          <c:h val="0.11064646427722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0.00845</cdr:x>
      <cdr:y>0.03234</cdr:y>
    </cdr:from>
    <cdr:to>
      <cdr:x>0.11392</cdr:x>
      <cdr:y>0.17765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A04648-C005-44BB-94C6-139DEC58AB36}"/>
            </a:ext>
          </a:extLst>
        </cdr:cNvPr>
        <cdr:cNvSpPr txBox="1"/>
      </cdr:nvSpPr>
      <cdr:spPr>
        <a:xfrm xmlns:a="http://schemas.openxmlformats.org/drawingml/2006/main">
          <a:off x="73269" y="203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0.01337</cdr:x>
      <cdr:y>0.9599</cdr:y>
    </cdr:from>
    <cdr:to>
      <cdr:x>0.11884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4B392BE-2E6B-4E23-8270-4028D7B8A7E3}"/>
            </a:ext>
          </a:extLst>
        </cdr:cNvPr>
        <cdr:cNvSpPr txBox="1"/>
      </cdr:nvSpPr>
      <cdr:spPr>
        <a:xfrm xmlns:a="http://schemas.openxmlformats.org/drawingml/2006/main">
          <a:off x="115927" y="6040641"/>
          <a:ext cx="914400" cy="252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200" b="0" dirty="0">
              <a:latin typeface="+mn-lt"/>
              <a:ea typeface="+mn-ea"/>
              <a:cs typeface="+mn-cs"/>
            </a:rPr>
            <a:t>Source: US Census, Business Formation Statistics </a:t>
          </a:r>
        </a:p>
      </cdr:txBody>
    </cdr:sp>
  </cdr:relSizeAnchor>
  <cdr:relSizeAnchor xmlns:cdr="http://schemas.openxmlformats.org/drawingml/2006/chartDrawing">
    <cdr:from>
      <cdr:x>0.89454</cdr:x>
      <cdr:y>0.49323</cdr:y>
    </cdr:from>
    <cdr:to>
      <cdr:x>1</cdr:x>
      <cdr:y>0.63854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EFFADF18-65FE-439C-9DA6-CFF617EC98D8}"/>
            </a:ext>
          </a:extLst>
        </cdr:cNvPr>
        <cdr:cNvSpPr txBox="1"/>
      </cdr:nvSpPr>
      <cdr:spPr>
        <a:xfrm xmlns:a="http://schemas.openxmlformats.org/drawingml/2006/main">
          <a:off x="7755792" y="31039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-47%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0.02846</cdr:x>
      <cdr:y>0.93277</cdr:y>
    </cdr:from>
    <cdr:to>
      <cdr:x>0.87195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F8630B-7512-8148-38D1-E0BAAB7D060C}"/>
            </a:ext>
          </a:extLst>
        </cdr:cNvPr>
        <cdr:cNvSpPr txBox="1"/>
      </cdr:nvSpPr>
      <cdr:spPr>
        <a:xfrm xmlns:a="http://schemas.openxmlformats.org/drawingml/2006/main">
          <a:off x="246943" y="5873749"/>
          <a:ext cx="7320139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0"/>
            <a:t>Source:</a:t>
          </a:r>
          <a:r>
            <a:rPr lang="en-US" sz="1000" b="0" baseline="0"/>
            <a:t> Authors' analysis of 2020 ACS PUMS (five-year sample)</a:t>
          </a:r>
          <a:endParaRPr lang="en-US" sz="1000" b="0"/>
        </a:p>
      </cdr:txBody>
    </cdr:sp>
  </cdr:relSizeAnchor>
  <cdr:relSizeAnchor xmlns:cdr="http://schemas.openxmlformats.org/drawingml/2006/chartDrawing">
    <cdr:from>
      <cdr:x>0.00585</cdr:x>
      <cdr:y>0.00807</cdr:y>
    </cdr:from>
    <cdr:to>
      <cdr:x>0.84935</cdr:x>
      <cdr:y>0.15328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DF336C4-D5BD-C17B-FED9-EDD2B88BE8AB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732013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0.83586</cdr:x>
      <cdr:y>0.21025</cdr:y>
    </cdr:from>
    <cdr:to>
      <cdr:x>0.84113</cdr:x>
      <cdr:y>0.85924</cdr:y>
    </cdr:to>
    <cdr:sp macro="" textlink="">
      <cdr:nvSpPr>
        <cdr:cNvPr id="4" name="Right Bracket 3">
          <a:extLst xmlns:a="http://schemas.openxmlformats.org/drawingml/2006/main">
            <a:ext uri="{FF2B5EF4-FFF2-40B4-BE49-F238E27FC236}">
              <a16:creationId xmlns:a16="http://schemas.microsoft.com/office/drawing/2014/main" id="{AF266688-9544-1027-76AB-FF63EC5F094B}"/>
            </a:ext>
          </a:extLst>
        </cdr:cNvPr>
        <cdr:cNvSpPr/>
      </cdr:nvSpPr>
      <cdr:spPr>
        <a:xfrm xmlns:a="http://schemas.openxmlformats.org/drawingml/2006/main">
          <a:off x="7249583" y="1322917"/>
          <a:ext cx="45719" cy="4083402"/>
        </a:xfrm>
        <a:prstGeom xmlns:a="http://schemas.openxmlformats.org/drawingml/2006/main" prst="rightBracke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0.85009</cdr:x>
      <cdr:y>0.51442</cdr:y>
    </cdr:from>
    <cdr:to>
      <cdr:x>0.95552</cdr:x>
      <cdr:y>0.57425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5530B06-8DF9-9D0A-F70D-E78D737F1547}"/>
            </a:ext>
          </a:extLst>
        </cdr:cNvPr>
        <cdr:cNvSpPr txBox="1"/>
      </cdr:nvSpPr>
      <cdr:spPr>
        <a:xfrm xmlns:a="http://schemas.openxmlformats.org/drawingml/2006/main">
          <a:off x="7373055" y="3236736"/>
          <a:ext cx="914400" cy="37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0" dirty="0"/>
            <a:t>$6.9 billion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0.02846</cdr:x>
      <cdr:y>0.93277</cdr:y>
    </cdr:from>
    <cdr:to>
      <cdr:x>0.87195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F8630B-7512-8148-38D1-E0BAAB7D060C}"/>
            </a:ext>
          </a:extLst>
        </cdr:cNvPr>
        <cdr:cNvSpPr txBox="1"/>
      </cdr:nvSpPr>
      <cdr:spPr>
        <a:xfrm xmlns:a="http://schemas.openxmlformats.org/drawingml/2006/main">
          <a:off x="246943" y="5873749"/>
          <a:ext cx="7320139" cy="423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0"/>
            <a:t>Source:</a:t>
          </a:r>
          <a:r>
            <a:rPr lang="en-US" sz="1000" b="0" baseline="0"/>
            <a:t> : US Census Bureau, 2019 Annual Surveys of State and Local Government Finances</a:t>
          </a:r>
          <a:endParaRPr lang="en-US" sz="1000" b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C59B-66A2-48C8-AD01-A1DCEC00F71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4299-D7AE-4DC7-BC41-8E11D82F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8C1B-9D6E-4C88-A9EA-0291E4D2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2064D-6636-43B3-8F2A-5F808CF01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C52E6-FE62-41D9-8A96-C0FAB01B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DED89-0C69-4061-97E8-64B22FD2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E9232-5FC7-40C0-A51B-33B04300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0904-877D-42EA-A3C9-BF47307F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F10CA-CB2B-4E7E-BF42-F5451F010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16A1-9744-4C8C-BF18-4E4FB29A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01B4-318A-4190-8B9A-4DA9BC40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6CB2-A193-40A5-AB5E-D1A10E58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B63CF-FF28-4867-84E2-0FF7E05B1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DDC1F-76D0-4FC1-BB61-3C57DEF8D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C0A2E-ABC8-419D-AD9A-75D92E8A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8305-6727-4C44-BC16-A5CC3CEE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AB3E-E6B2-43D9-8073-C2A54E1B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BC07-FE76-4FE3-80AD-296910B3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1E23-A471-4B28-A588-9AA630E65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8A6CA-0E59-4904-80A1-C3999E0A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22CB3-3CEF-4D05-A823-A6872CED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89C7-99DA-4A31-A414-C17E3C41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8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5F4F-7749-4A28-958F-2EA87697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9162-68FB-482F-83FD-831CED7D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061-E795-4D42-9036-A685223E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EE4A-4DD1-40BF-AC82-BADC25FE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9580-7605-4F1A-9A57-E6AF13FA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410E-1390-49B7-8B0D-D42B0ABF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CD1E-FAB6-48AF-92DA-17C16D93B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96376-E9F9-4F36-A6B5-10F94D09F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618E-1418-422B-BB06-71E8D1CA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87912-C767-4B64-86C0-0F2A6A47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BA9E3-0033-4B9D-B59D-92FC423F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0238-E2A4-46B2-89B1-B4F3A5BA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26D3C-1AF4-4BF0-B679-5FAA510A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55AA3-6A16-45E3-AA8A-65DCD5E83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EDF00-8638-4843-9B79-6FCF51AB7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4BB88-4197-49D1-AC29-37D84ED10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D6A83-D9E6-4E15-BB31-6F1D4CB6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6828C-A606-4EC0-A46F-095D8DCE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2ED9A-68AE-4732-9C3F-AD1903DD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513D-D558-4BF5-9AFB-8EC71802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6705C-29F9-40BB-95B8-2231C47D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83706-D967-404B-89E8-5C46E898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2D482-0013-4E38-86C7-A112F8CE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708ED-3122-44DD-97F9-9A0BAECE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2BC9-408A-47D2-AF66-AE4D26CC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2A3EE-F863-4232-AC30-7C139896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D727-7CF5-4D7A-BC6A-F003894D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BDA0-C3FB-4A43-B28E-D69775E5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E1C74-1DF8-4D2A-A8FA-3CDBDF72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20166-4E78-453A-B508-F30E18C3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B242A-85A1-4C92-A154-B3FD495F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5176D-2250-4AD9-93C8-2949519F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22A3-6FA2-4EA9-8D71-A84CDB82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B8893-85DE-4F78-9D9C-5DA2FCAB8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6688-5CE5-44EC-B0E0-25219AA0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A98E5-9BB2-4327-8856-76586FAE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636F5-C641-4902-82EC-4836A01B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774EE-A75C-4688-BEF0-2C6E3B06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0128D-30FF-4C50-A0CE-90E64478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4799-AC85-4898-83C3-5F10A3E8C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B02D-1F1D-4769-A7FF-82888964C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BFFC-C047-4782-AE6D-C4540EA996F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F231-5C64-452F-B52F-6AE97AA69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F9C3A-3144-43B5-B7E9-E02A254F1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EA3C-E851-4E3B-BF73-806B6263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lawyersforcivilrights.org/wp-content/uploads/2020/09/LCR-emailSignature-colo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07C49F-C9F4-4461-A21B-4B8FFEFD255D}"/>
              </a:ext>
            </a:extLst>
          </p:cNvPr>
          <p:cNvSpPr txBox="1"/>
          <p:nvPr/>
        </p:nvSpPr>
        <p:spPr>
          <a:xfrm>
            <a:off x="9671040" y="6147144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Gateway Cities Leadership Summit</a:t>
            </a:r>
          </a:p>
          <a:p>
            <a:pPr algn="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July 12, 2022</a:t>
            </a:r>
          </a:p>
        </p:txBody>
      </p:sp>
      <p:pic>
        <p:nvPicPr>
          <p:cNvPr id="1026" name="Picture 2" descr="Gateway Cities Innovation Institute - MassINC">
            <a:extLst>
              <a:ext uri="{FF2B5EF4-FFF2-40B4-BE49-F238E27FC236}">
                <a16:creationId xmlns:a16="http://schemas.microsoft.com/office/drawing/2014/main" id="{C9B23F82-780B-4C1F-927F-56D7C82C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063"/>
            <a:ext cx="2290354" cy="7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96F583-8E69-E05A-F618-CE0B16EFEEAA}"/>
              </a:ext>
            </a:extLst>
          </p:cNvPr>
          <p:cNvPicPr/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47" y="6144614"/>
            <a:ext cx="1905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60A7A-983C-A254-CAFE-218B9D53E54A}"/>
              </a:ext>
            </a:extLst>
          </p:cNvPr>
          <p:cNvSpPr txBox="1"/>
          <p:nvPr/>
        </p:nvSpPr>
        <p:spPr>
          <a:xfrm>
            <a:off x="0" y="1084638"/>
            <a:ext cx="12192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b="0" i="0" u="none" strike="noStrike" baseline="0" dirty="0">
              <a:solidFill>
                <a:srgbClr val="000000"/>
              </a:solidFill>
              <a:latin typeface="Bebas Neue" panose="020B0606020202050201" pitchFamily="34" charset="0"/>
            </a:endParaRPr>
          </a:p>
          <a:p>
            <a:pPr algn="ctr"/>
            <a:r>
              <a:rPr lang="en-US" sz="1100" b="0" i="0" u="none" strike="noStrike" baseline="0" dirty="0">
                <a:solidFill>
                  <a:srgbClr val="000000"/>
                </a:solidFill>
                <a:latin typeface="Bebas Neue" panose="020B0606020202050201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ebas Neue" panose="020B0606020202050201" pitchFamily="34" charset="0"/>
              </a:rPr>
              <a:t>Empowering Cities to Accelerate Equitable Growth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FF3A3-3C57-4931-367E-2A2FF88A8885}"/>
              </a:ext>
            </a:extLst>
          </p:cNvPr>
          <p:cNvSpPr txBox="1"/>
          <p:nvPr/>
        </p:nvSpPr>
        <p:spPr>
          <a:xfrm>
            <a:off x="0" y="1717251"/>
            <a:ext cx="12192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05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05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A State Policy Blueprint for Inclusive Municipal Contracting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92776-ED44-E4FB-6FDF-A912D533F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51" y="2540281"/>
            <a:ext cx="3626391" cy="32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710C13-5D0A-5DFF-66C2-7A6F4CDC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34062"/>
              </p:ext>
            </p:extLst>
          </p:nvPr>
        </p:nvGraphicFramePr>
        <p:xfrm>
          <a:off x="600074" y="1482725"/>
          <a:ext cx="11249023" cy="529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926">
                  <a:extLst>
                    <a:ext uri="{9D8B030D-6E8A-4147-A177-3AD203B41FA5}">
                      <a16:colId xmlns:a16="http://schemas.microsoft.com/office/drawing/2014/main" val="2294190635"/>
                    </a:ext>
                  </a:extLst>
                </a:gridCol>
                <a:gridCol w="8039097">
                  <a:extLst>
                    <a:ext uri="{9D8B030D-6E8A-4147-A177-3AD203B41FA5}">
                      <a16:colId xmlns:a16="http://schemas.microsoft.com/office/drawing/2014/main" val="1731948503"/>
                    </a:ext>
                  </a:extLst>
                </a:gridCol>
              </a:tblGrid>
              <a:tr h="2728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Small or local business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(Race-neutral)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contracts below $50,000, can ensure small or local businesses are among the bidders solicited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RFPs for disposition of public property, some ability to consider Diversity, Equity, and Inclusion criteria.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sheltered market program possible under existing law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subcontracting equity program possible under existing law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08986"/>
                  </a:ext>
                </a:extLst>
              </a:tr>
              <a:tr h="249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MBE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(Race-conscious)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contracts below $50,000, can ensure MBEs are among the bidders solicited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State-funded projects, requirement to meet the Commonwealth’s MBE participation goals under the Affirmative Marketing Program (AMP)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RFPs for disposition of public property, some ability to consider Diversity, Equity, and Inclusion criteria.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sheltered market program or subcontracting equity program possible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86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1B1E2F-7DB3-63D0-9935-9CDF8E3BAD64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cities have more power to advance inclusion with </a:t>
            </a:r>
            <a:r>
              <a:rPr lang="en-US" sz="3200" b="1" u="sng" dirty="0"/>
              <a:t>public building construction</a:t>
            </a:r>
            <a:r>
              <a:rPr lang="en-US" sz="3200" b="1" dirty="0"/>
              <a:t> and </a:t>
            </a:r>
            <a:r>
              <a:rPr lang="en-US" sz="3200" b="1" u="sng" dirty="0"/>
              <a:t>disposition of public property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133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710C13-5D0A-5DFF-66C2-7A6F4CDC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97980"/>
              </p:ext>
            </p:extLst>
          </p:nvPr>
        </p:nvGraphicFramePr>
        <p:xfrm>
          <a:off x="600074" y="1482725"/>
          <a:ext cx="11249023" cy="522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926">
                  <a:extLst>
                    <a:ext uri="{9D8B030D-6E8A-4147-A177-3AD203B41FA5}">
                      <a16:colId xmlns:a16="http://schemas.microsoft.com/office/drawing/2014/main" val="2294190635"/>
                    </a:ext>
                  </a:extLst>
                </a:gridCol>
                <a:gridCol w="8039097">
                  <a:extLst>
                    <a:ext uri="{9D8B030D-6E8A-4147-A177-3AD203B41FA5}">
                      <a16:colId xmlns:a16="http://schemas.microsoft.com/office/drawing/2014/main" val="1731948503"/>
                    </a:ext>
                  </a:extLst>
                </a:gridCol>
              </a:tblGrid>
              <a:tr h="2728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Small or local business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(Race-neutral)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contracts below $50,000, can ensure small or local businesses are among the bidders solicited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sheltered market program possible under existing law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subcontracting equity program possible under existing law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08986"/>
                  </a:ext>
                </a:extLst>
              </a:tr>
              <a:tr h="249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MBE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(Race-conscious)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contracts below $50,000, can ensure MBEs are among the bidders solicited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sheltered market program possible under existing law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subcontracting equity program possible under existing law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86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1B1E2F-7DB3-63D0-9935-9CDF8E3BAD64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cities have little power to advance inclusion with </a:t>
            </a:r>
            <a:r>
              <a:rPr lang="en-US" sz="3200" b="1" u="sng" dirty="0"/>
              <a:t>public works</a:t>
            </a:r>
            <a:r>
              <a:rPr lang="en-US" sz="3200" b="1" dirty="0"/>
              <a:t> construction. </a:t>
            </a:r>
          </a:p>
        </p:txBody>
      </p:sp>
    </p:spTree>
    <p:extLst>
      <p:ext uri="{BB962C8B-B14F-4D97-AF65-F5344CB8AC3E}">
        <p14:creationId xmlns:p14="http://schemas.microsoft.com/office/powerpoint/2010/main" val="239705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710C13-5D0A-5DFF-66C2-7A6F4CDC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30134"/>
              </p:ext>
            </p:extLst>
          </p:nvPr>
        </p:nvGraphicFramePr>
        <p:xfrm>
          <a:off x="600074" y="1482725"/>
          <a:ext cx="11249023" cy="522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926">
                  <a:extLst>
                    <a:ext uri="{9D8B030D-6E8A-4147-A177-3AD203B41FA5}">
                      <a16:colId xmlns:a16="http://schemas.microsoft.com/office/drawing/2014/main" val="2294190635"/>
                    </a:ext>
                  </a:extLst>
                </a:gridCol>
                <a:gridCol w="8039097">
                  <a:extLst>
                    <a:ext uri="{9D8B030D-6E8A-4147-A177-3AD203B41FA5}">
                      <a16:colId xmlns:a16="http://schemas.microsoft.com/office/drawing/2014/main" val="1731948503"/>
                    </a:ext>
                  </a:extLst>
                </a:gridCol>
              </a:tblGrid>
              <a:tr h="2728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Small or local business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(Race-neutral)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Considerable flexibility to ensure small or local business inclusion 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08986"/>
                  </a:ext>
                </a:extLst>
              </a:tr>
              <a:tr h="249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MBE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(Race-conscious)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 design projects that include state funding must incorporate MBE participation goals.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86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1B1E2F-7DB3-63D0-9935-9CDF8E3BAD64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They do have considerable power to advance inclusion with </a:t>
            </a:r>
            <a:r>
              <a:rPr lang="en-US" sz="3200" b="1" u="sng" dirty="0"/>
              <a:t>design services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942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82255-A4FA-E1A2-BB4C-AB47810B21EB}"/>
              </a:ext>
            </a:extLst>
          </p:cNvPr>
          <p:cNvSpPr txBox="1"/>
          <p:nvPr/>
        </p:nvSpPr>
        <p:spPr>
          <a:xfrm>
            <a:off x="619124" y="1653047"/>
            <a:ext cx="112490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800" i="0" u="none" strike="noStrike" baseline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</a:lstStyle>
          <a:p>
            <a:pPr>
              <a:buFont typeface="+mj-lt"/>
              <a:buAutoNum type="arabicPeriod"/>
            </a:pPr>
            <a:r>
              <a:rPr lang="en-US" sz="2400" dirty="0"/>
              <a:t>Expand Massachusetts' existing sheltered market program to include public building and public works construction.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Expand the sheltered market program to include small and local businesses.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Create underutilized business provisions for public buildings and public works construction. 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Confirm that unbundling large contracts is a permissible way to meet inclusive procurement goals.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Create a grant program to help municipalities collect and publicly report MBE participation in procurement.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99928-404A-6C45-C697-29E8EED3C737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With targeted changes to state law, Massachusetts can empower municipalities to seize the opportunity. </a:t>
            </a:r>
          </a:p>
        </p:txBody>
      </p:sp>
    </p:spTree>
    <p:extLst>
      <p:ext uri="{BB962C8B-B14F-4D97-AF65-F5344CB8AC3E}">
        <p14:creationId xmlns:p14="http://schemas.microsoft.com/office/powerpoint/2010/main" val="385733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1E848-84CF-4411-2123-E492D91231B6}"/>
              </a:ext>
            </a:extLst>
          </p:cNvPr>
          <p:cNvSpPr txBox="1"/>
          <p:nvPr/>
        </p:nvSpPr>
        <p:spPr>
          <a:xfrm>
            <a:off x="466726" y="348343"/>
            <a:ext cx="1172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Cities across the country are focused on inclusive public contracting because it is smart economic policy.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DF7A2-E821-0A9C-212E-ABE26E691272}"/>
              </a:ext>
            </a:extLst>
          </p:cNvPr>
          <p:cNvSpPr txBox="1"/>
          <p:nvPr/>
        </p:nvSpPr>
        <p:spPr>
          <a:xfrm>
            <a:off x="2070100" y="1838325"/>
            <a:ext cx="774603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Combating inequality. </a:t>
            </a:r>
          </a:p>
          <a:p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sz="280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Enhancing labor supply and productivity. </a:t>
            </a:r>
          </a:p>
          <a:p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sz="280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Increasing the efficacy of government investment. </a:t>
            </a:r>
          </a:p>
          <a:p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Growing the number of small local businesses. </a:t>
            </a:r>
          </a:p>
          <a:p>
            <a:endParaRPr lang="en-US" sz="2800" dirty="0"/>
          </a:p>
        </p:txBody>
      </p:sp>
      <p:pic>
        <p:nvPicPr>
          <p:cNvPr id="1030" name="Picture 6" descr="Inequality – GRAVITAS MAGAZINE">
            <a:extLst>
              <a:ext uri="{FF2B5EF4-FFF2-40B4-BE49-F238E27FC236}">
                <a16:creationId xmlns:a16="http://schemas.microsoft.com/office/drawing/2014/main" id="{5E8858B7-C408-FCF5-E797-4DA82CD7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01" y="1834133"/>
            <a:ext cx="533400" cy="4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struction worker Silhouette Laborer Clip art - Construction worker png  download - 1500*960 - Free Transparent Construction Worker png Download. - Clip  Art Library">
            <a:extLst>
              <a:ext uri="{FF2B5EF4-FFF2-40B4-BE49-F238E27FC236}">
                <a16:creationId xmlns:a16="http://schemas.microsoft.com/office/drawing/2014/main" id="{744D340C-368E-AF61-AEB6-4E291DD9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0" y="3153454"/>
            <a:ext cx="720282" cy="4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fficiency Stock Illustrations – 86,553 Efficiency Stock Illustrations,  Vectors &amp; Clipart - Dreamstime">
            <a:extLst>
              <a:ext uri="{FF2B5EF4-FFF2-40B4-BE49-F238E27FC236}">
                <a16:creationId xmlns:a16="http://schemas.microsoft.com/office/drawing/2014/main" id="{2CADE3B7-728B-68C7-FD96-D4F59C2C5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3885" r="12270" b="23722"/>
          <a:stretch/>
        </p:blipFill>
        <p:spPr bwMode="auto">
          <a:xfrm>
            <a:off x="1128210" y="4339579"/>
            <a:ext cx="657983" cy="6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Business Clipart Small Business - Small Businesses (2854x886)">
            <a:extLst>
              <a:ext uri="{FF2B5EF4-FFF2-40B4-BE49-F238E27FC236}">
                <a16:creationId xmlns:a16="http://schemas.microsoft.com/office/drawing/2014/main" id="{2CE4DC91-178D-88C5-7886-8B96CBB5A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33" t="28550" r="-1"/>
          <a:stretch/>
        </p:blipFill>
        <p:spPr bwMode="auto">
          <a:xfrm>
            <a:off x="1150704" y="5791200"/>
            <a:ext cx="612995" cy="2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4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E51E86-EAAF-4B34-B96A-D07A6C275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79174"/>
              </p:ext>
            </p:extLst>
          </p:nvPr>
        </p:nvGraphicFramePr>
        <p:xfrm>
          <a:off x="466726" y="909279"/>
          <a:ext cx="11344275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2C931D-26F6-459E-87F5-F9F7A85120AF}"/>
              </a:ext>
            </a:extLst>
          </p:cNvPr>
          <p:cNvSpPr txBox="1"/>
          <p:nvPr/>
        </p:nvSpPr>
        <p:spPr>
          <a:xfrm>
            <a:off x="2566851" y="1680770"/>
            <a:ext cx="9077325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Annual Number of New Companies in Massachusetts with Employees</a:t>
            </a:r>
            <a:r>
              <a:rPr lang="en-US" b="1" baseline="0" dirty="0">
                <a:solidFill>
                  <a:schemeClr val="bg1"/>
                </a:solidFill>
              </a:rPr>
              <a:t> per 100,000 residents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C8962-B6DF-F171-00A9-F8A71728F1E3}"/>
              </a:ext>
            </a:extLst>
          </p:cNvPr>
          <p:cNvSpPr txBox="1"/>
          <p:nvPr/>
        </p:nvSpPr>
        <p:spPr>
          <a:xfrm>
            <a:off x="466726" y="348343"/>
            <a:ext cx="109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New business formation has declined sharply in Massachusetts.</a:t>
            </a:r>
          </a:p>
        </p:txBody>
      </p:sp>
    </p:spTree>
    <p:extLst>
      <p:ext uri="{BB962C8B-B14F-4D97-AF65-F5344CB8AC3E}">
        <p14:creationId xmlns:p14="http://schemas.microsoft.com/office/powerpoint/2010/main" val="15959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08FC91-3907-02E0-01F7-C0B708B50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91289"/>
              </p:ext>
            </p:extLst>
          </p:nvPr>
        </p:nvGraphicFramePr>
        <p:xfrm>
          <a:off x="714103" y="283002"/>
          <a:ext cx="10877006" cy="629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6C444C-7C25-D0F5-B11F-4D00C7634FCB}"/>
              </a:ext>
            </a:extLst>
          </p:cNvPr>
          <p:cNvSpPr txBox="1"/>
          <p:nvPr/>
        </p:nvSpPr>
        <p:spPr>
          <a:xfrm>
            <a:off x="879564" y="1685082"/>
            <a:ext cx="8177349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Share of Massachusetts workers self-employed in their own incorporated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B9B7E-085E-95E1-6022-4FE1F8B2C82A}"/>
              </a:ext>
            </a:extLst>
          </p:cNvPr>
          <p:cNvSpPr txBox="1"/>
          <p:nvPr/>
        </p:nvSpPr>
        <p:spPr>
          <a:xfrm>
            <a:off x="466726" y="348343"/>
            <a:ext cx="1015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White residents in Massachusetts are still more than twice as likely to own a business.</a:t>
            </a:r>
          </a:p>
        </p:txBody>
      </p:sp>
    </p:spTree>
    <p:extLst>
      <p:ext uri="{BB962C8B-B14F-4D97-AF65-F5344CB8AC3E}">
        <p14:creationId xmlns:p14="http://schemas.microsoft.com/office/powerpoint/2010/main" val="46381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BB9B7E-085E-95E1-6022-4FE1F8B2C82A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ARPA and BIL funding will send approximately $7 billion to MA cities and towns, more than 3X their typical annual capital spend.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3E8A62-2157-DD23-F2C4-8171F373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57595"/>
              </p:ext>
            </p:extLst>
          </p:nvPr>
        </p:nvGraphicFramePr>
        <p:xfrm>
          <a:off x="981075" y="1179340"/>
          <a:ext cx="10534649" cy="542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331576-FE00-17E5-430F-753CD05B3092}"/>
              </a:ext>
            </a:extLst>
          </p:cNvPr>
          <p:cNvSpPr txBox="1"/>
          <p:nvPr/>
        </p:nvSpPr>
        <p:spPr>
          <a:xfrm>
            <a:off x="1142999" y="6386546"/>
            <a:ext cx="67151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baseline="0" dirty="0"/>
              <a:t> : Authors' estimates from US Census Bureau, 2019 Annual Surveys of State and Local Government Finances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5692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BB9B7E-085E-95E1-6022-4FE1F8B2C82A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Capital spending by municipalities in Massachusetts is largely schools and water and sewer construction.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3E7899-98F8-27D1-6D3D-2D9399210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75941"/>
              </p:ext>
            </p:extLst>
          </p:nvPr>
        </p:nvGraphicFramePr>
        <p:xfrm>
          <a:off x="771525" y="1573768"/>
          <a:ext cx="10639425" cy="510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76F40F-C1B4-1DA8-2116-92B8022D7EC0}"/>
              </a:ext>
            </a:extLst>
          </p:cNvPr>
          <p:cNvSpPr txBox="1"/>
          <p:nvPr/>
        </p:nvSpPr>
        <p:spPr>
          <a:xfrm>
            <a:off x="647700" y="1548884"/>
            <a:ext cx="60960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 and local construction expenditure by category, 2019</a:t>
            </a:r>
          </a:p>
        </p:txBody>
      </p:sp>
    </p:spTree>
    <p:extLst>
      <p:ext uri="{BB962C8B-B14F-4D97-AF65-F5344CB8AC3E}">
        <p14:creationId xmlns:p14="http://schemas.microsoft.com/office/powerpoint/2010/main" val="327512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39301-BB22-00DE-2EFA-92368090E59A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Cities use a variety of contracting programs to increase supplier diversity.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6ACC6-8771-4871-0188-A87D945FFDA8}"/>
              </a:ext>
            </a:extLst>
          </p:cNvPr>
          <p:cNvSpPr txBox="1"/>
          <p:nvPr/>
        </p:nvSpPr>
        <p:spPr>
          <a:xfrm>
            <a:off x="1270000" y="1889125"/>
            <a:ext cx="65582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Enforceable sub-contracting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Bid discounts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Contact set asides or sheltered markets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385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39301-BB22-00DE-2EFA-92368090E59A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These approaches can be </a:t>
            </a:r>
            <a:r>
              <a:rPr lang="en-US" sz="3200" b="1" i="1" dirty="0"/>
              <a:t>race-conscious</a:t>
            </a:r>
            <a:r>
              <a:rPr lang="en-US" sz="3200" b="1" dirty="0"/>
              <a:t> or </a:t>
            </a:r>
            <a:r>
              <a:rPr lang="en-US" sz="3200" b="1" i="1" dirty="0"/>
              <a:t>race-neutral</a:t>
            </a:r>
            <a:r>
              <a:rPr lang="en-US" sz="3200" b="1" dirty="0"/>
              <a:t>; a race-conscious approach will require a disparity study.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5F524-D779-42A9-D155-B21D2906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1" t="15556" r="25625" b="7963"/>
          <a:stretch/>
        </p:blipFill>
        <p:spPr>
          <a:xfrm>
            <a:off x="2285416" y="1917700"/>
            <a:ext cx="3327984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64EA2-8BA4-03B7-3AB1-9C0A22758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59" t="22592" r="27083" b="5080"/>
          <a:stretch/>
        </p:blipFill>
        <p:spPr>
          <a:xfrm>
            <a:off x="5956300" y="1917701"/>
            <a:ext cx="3270050" cy="422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29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710C13-5D0A-5DFF-66C2-7A6F4CDC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52051"/>
              </p:ext>
            </p:extLst>
          </p:nvPr>
        </p:nvGraphicFramePr>
        <p:xfrm>
          <a:off x="600075" y="1482725"/>
          <a:ext cx="10325100" cy="4896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9235">
                  <a:extLst>
                    <a:ext uri="{9D8B030D-6E8A-4147-A177-3AD203B41FA5}">
                      <a16:colId xmlns:a16="http://schemas.microsoft.com/office/drawing/2014/main" val="2294190635"/>
                    </a:ext>
                  </a:extLst>
                </a:gridCol>
                <a:gridCol w="6865865">
                  <a:extLst>
                    <a:ext uri="{9D8B030D-6E8A-4147-A177-3AD203B41FA5}">
                      <a16:colId xmlns:a16="http://schemas.microsoft.com/office/drawing/2014/main" val="1731948503"/>
                    </a:ext>
                  </a:extLst>
                </a:gridCol>
              </a:tblGrid>
              <a:tr h="2056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Small or local business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(Race-neutral)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contracts below $50,000, can ensure small or local businesses are among the bidders solicited</a:t>
                      </a:r>
                    </a:p>
                    <a:p>
                      <a:pPr marL="171450" marR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certain contracts above $50,000 awarded through an RFP process, some ability to consider Diversity, Equity, and Inclusion criteria.</a:t>
                      </a:r>
                    </a:p>
                    <a:p>
                      <a:pPr marL="171450" marR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sheltered market program possible under existing law</a:t>
                      </a: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08986"/>
                  </a:ext>
                </a:extLst>
              </a:tr>
              <a:tr h="284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MBE program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(Race-conscious)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3" marR="34593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For contracts below $10,000, can institute a sheltered market program, but only with a disparity study.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For contracts below $50,000, can ensure MBEs are among the bidders solicited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For certain contracts above $50,000 awarded through an RFP process, some ability to consider Diversity, Equity, and Inclusion criteria.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0" marR="32030" marT="32030" marB="320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860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1B1E2F-7DB3-63D0-9935-9CDF8E3BAD64}"/>
              </a:ext>
            </a:extLst>
          </p:cNvPr>
          <p:cNvSpPr txBox="1"/>
          <p:nvPr/>
        </p:nvSpPr>
        <p:spPr>
          <a:xfrm>
            <a:off x="466726" y="348343"/>
            <a:ext cx="1124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Massachusetts, cities have some openings to advance inclusions with </a:t>
            </a:r>
            <a:r>
              <a:rPr lang="en-US" sz="3200" b="1" u="sng" dirty="0"/>
              <a:t>goods and services</a:t>
            </a:r>
            <a:r>
              <a:rPr lang="en-US" sz="3200" b="1" dirty="0"/>
              <a:t> purchases. </a:t>
            </a:r>
          </a:p>
        </p:txBody>
      </p:sp>
    </p:spTree>
    <p:extLst>
      <p:ext uri="{BB962C8B-B14F-4D97-AF65-F5344CB8AC3E}">
        <p14:creationId xmlns:p14="http://schemas.microsoft.com/office/powerpoint/2010/main" val="188135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69D3583C8CA4C9B47E4955851D681" ma:contentTypeVersion="11" ma:contentTypeDescription="Create a new document." ma:contentTypeScope="" ma:versionID="cb7ee2f5c35a7ed8943d2afdf7c822cb">
  <xsd:schema xmlns:xsd="http://www.w3.org/2001/XMLSchema" xmlns:xs="http://www.w3.org/2001/XMLSchema" xmlns:p="http://schemas.microsoft.com/office/2006/metadata/properties" xmlns:ns2="ac58f95b-d7f0-4395-82b0-1a765e6366cc" xmlns:ns3="de5bd894-3ed4-452f-9059-443805aeec4d" targetNamespace="http://schemas.microsoft.com/office/2006/metadata/properties" ma:root="true" ma:fieldsID="a3042a128f29d33923d8bfa287b35b8f" ns2:_="" ns3:_="">
    <xsd:import namespace="ac58f95b-d7f0-4395-82b0-1a765e6366cc"/>
    <xsd:import namespace="de5bd894-3ed4-452f-9059-443805aeec4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f95b-d7f0-4395-82b0-1a765e6366c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bd894-3ed4-452f-9059-443805aee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052C3-B873-4539-B4C6-9BEB5F1403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0F0D8-25B8-4EBD-A658-4C4534E0F11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ac58f95b-d7f0-4395-82b0-1a765e6366cc"/>
    <ds:schemaRef ds:uri="http://schemas.openxmlformats.org/package/2006/metadata/core-properties"/>
    <ds:schemaRef ds:uri="de5bd894-3ed4-452f-9059-443805aeec4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341AD8-1698-4FC5-8A1E-5F4936407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8f95b-d7f0-4395-82b0-1a765e6366cc"/>
    <ds:schemaRef ds:uri="de5bd894-3ed4-452f-9059-443805aee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784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Bebas Neue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Forman</dc:creator>
  <cp:lastModifiedBy>Benjamin Forman</cp:lastModifiedBy>
  <cp:revision>20</cp:revision>
  <dcterms:created xsi:type="dcterms:W3CDTF">2021-03-22T22:46:30Z</dcterms:created>
  <dcterms:modified xsi:type="dcterms:W3CDTF">2022-07-11T18:10:24Z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0x010100CC469D3583C8CA4C9B47E4955851D681</vt:lpwstr>
  </property>
</Properties>
</file>