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85" r:id="rId4"/>
    <p:sldId id="286" r:id="rId5"/>
    <p:sldId id="287" r:id="rId6"/>
    <p:sldId id="288" r:id="rId7"/>
    <p:sldId id="258" r:id="rId8"/>
    <p:sldId id="266" r:id="rId9"/>
    <p:sldId id="265" r:id="rId10"/>
    <p:sldId id="267" r:id="rId11"/>
    <p:sldId id="268" r:id="rId12"/>
    <p:sldId id="259" r:id="rId13"/>
    <p:sldId id="260" r:id="rId14"/>
    <p:sldId id="261" r:id="rId15"/>
    <p:sldId id="264" r:id="rId16"/>
    <p:sldId id="269" r:id="rId17"/>
    <p:sldId id="263" r:id="rId18"/>
    <p:sldId id="291" r:id="rId19"/>
    <p:sldId id="2147308603" r:id="rId20"/>
    <p:sldId id="4516" r:id="rId21"/>
    <p:sldId id="4518" r:id="rId22"/>
    <p:sldId id="458" r:id="rId23"/>
    <p:sldId id="4501" r:id="rId24"/>
    <p:sldId id="4506" r:id="rId25"/>
    <p:sldId id="4493" r:id="rId26"/>
    <p:sldId id="4519" r:id="rId27"/>
    <p:sldId id="299" r:id="rId28"/>
    <p:sldId id="4513" r:id="rId29"/>
    <p:sldId id="4517" r:id="rId30"/>
    <p:sldId id="4449"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Guerra-Agramonte" userId="5974b6de-47f0-451b-822e-f284f9b11a57" providerId="ADAL" clId="{456909E3-EA19-40AF-890C-90D96D201725}"/>
    <pc:docChg chg="delSld delMainMaster">
      <pc:chgData name="Ashley Guerra-Agramonte" userId="5974b6de-47f0-451b-822e-f284f9b11a57" providerId="ADAL" clId="{456909E3-EA19-40AF-890C-90D96D201725}" dt="2023-07-26T19:15:55.405" v="3" actId="2696"/>
      <pc:docMkLst>
        <pc:docMk/>
      </pc:docMkLst>
      <pc:sldChg chg="del">
        <pc:chgData name="Ashley Guerra-Agramonte" userId="5974b6de-47f0-451b-822e-f284f9b11a57" providerId="ADAL" clId="{456909E3-EA19-40AF-890C-90D96D201725}" dt="2023-07-26T19:15:55.405" v="3" actId="2696"/>
        <pc:sldMkLst>
          <pc:docMk/>
          <pc:sldMk cId="1778200068" sldId="257"/>
        </pc:sldMkLst>
      </pc:sldChg>
      <pc:sldChg chg="del">
        <pc:chgData name="Ashley Guerra-Agramonte" userId="5974b6de-47f0-451b-822e-f284f9b11a57" providerId="ADAL" clId="{456909E3-EA19-40AF-890C-90D96D201725}" dt="2023-07-26T19:15:13.522" v="0" actId="2696"/>
        <pc:sldMkLst>
          <pc:docMk/>
          <pc:sldMk cId="4082924307" sldId="262"/>
        </pc:sldMkLst>
      </pc:sldChg>
      <pc:sldChg chg="del">
        <pc:chgData name="Ashley Guerra-Agramonte" userId="5974b6de-47f0-451b-822e-f284f9b11a57" providerId="ADAL" clId="{456909E3-EA19-40AF-890C-90D96D201725}" dt="2023-07-26T19:15:13.522" v="0" actId="2696"/>
        <pc:sldMkLst>
          <pc:docMk/>
          <pc:sldMk cId="3403553672" sldId="270"/>
        </pc:sldMkLst>
      </pc:sldChg>
      <pc:sldChg chg="del">
        <pc:chgData name="Ashley Guerra-Agramonte" userId="5974b6de-47f0-451b-822e-f284f9b11a57" providerId="ADAL" clId="{456909E3-EA19-40AF-890C-90D96D201725}" dt="2023-07-26T19:15:13.522" v="0" actId="2696"/>
        <pc:sldMkLst>
          <pc:docMk/>
          <pc:sldMk cId="560815248" sldId="271"/>
        </pc:sldMkLst>
      </pc:sldChg>
      <pc:sldChg chg="del">
        <pc:chgData name="Ashley Guerra-Agramonte" userId="5974b6de-47f0-451b-822e-f284f9b11a57" providerId="ADAL" clId="{456909E3-EA19-40AF-890C-90D96D201725}" dt="2023-07-26T19:15:13.522" v="0" actId="2696"/>
        <pc:sldMkLst>
          <pc:docMk/>
          <pc:sldMk cId="2273242268" sldId="272"/>
        </pc:sldMkLst>
      </pc:sldChg>
      <pc:sldChg chg="del">
        <pc:chgData name="Ashley Guerra-Agramonte" userId="5974b6de-47f0-451b-822e-f284f9b11a57" providerId="ADAL" clId="{456909E3-EA19-40AF-890C-90D96D201725}" dt="2023-07-26T19:15:18.026" v="1" actId="2696"/>
        <pc:sldMkLst>
          <pc:docMk/>
          <pc:sldMk cId="1376866102" sldId="273"/>
        </pc:sldMkLst>
      </pc:sldChg>
      <pc:sldChg chg="del">
        <pc:chgData name="Ashley Guerra-Agramonte" userId="5974b6de-47f0-451b-822e-f284f9b11a57" providerId="ADAL" clId="{456909E3-EA19-40AF-890C-90D96D201725}" dt="2023-07-26T19:15:13.522" v="0" actId="2696"/>
        <pc:sldMkLst>
          <pc:docMk/>
          <pc:sldMk cId="2179487668" sldId="274"/>
        </pc:sldMkLst>
      </pc:sldChg>
      <pc:sldChg chg="del">
        <pc:chgData name="Ashley Guerra-Agramonte" userId="5974b6de-47f0-451b-822e-f284f9b11a57" providerId="ADAL" clId="{456909E3-EA19-40AF-890C-90D96D201725}" dt="2023-07-26T19:15:13.522" v="0" actId="2696"/>
        <pc:sldMkLst>
          <pc:docMk/>
          <pc:sldMk cId="717662649" sldId="275"/>
        </pc:sldMkLst>
      </pc:sldChg>
      <pc:sldChg chg="del">
        <pc:chgData name="Ashley Guerra-Agramonte" userId="5974b6de-47f0-451b-822e-f284f9b11a57" providerId="ADAL" clId="{456909E3-EA19-40AF-890C-90D96D201725}" dt="2023-07-26T19:15:13.522" v="0" actId="2696"/>
        <pc:sldMkLst>
          <pc:docMk/>
          <pc:sldMk cId="3904757098" sldId="276"/>
        </pc:sldMkLst>
      </pc:sldChg>
      <pc:sldChg chg="del">
        <pc:chgData name="Ashley Guerra-Agramonte" userId="5974b6de-47f0-451b-822e-f284f9b11a57" providerId="ADAL" clId="{456909E3-EA19-40AF-890C-90D96D201725}" dt="2023-07-26T19:15:13.522" v="0" actId="2696"/>
        <pc:sldMkLst>
          <pc:docMk/>
          <pc:sldMk cId="2807148124" sldId="277"/>
        </pc:sldMkLst>
      </pc:sldChg>
      <pc:sldChg chg="del">
        <pc:chgData name="Ashley Guerra-Agramonte" userId="5974b6de-47f0-451b-822e-f284f9b11a57" providerId="ADAL" clId="{456909E3-EA19-40AF-890C-90D96D201725}" dt="2023-07-26T19:15:13.522" v="0" actId="2696"/>
        <pc:sldMkLst>
          <pc:docMk/>
          <pc:sldMk cId="1253764341" sldId="278"/>
        </pc:sldMkLst>
      </pc:sldChg>
      <pc:sldChg chg="del">
        <pc:chgData name="Ashley Guerra-Agramonte" userId="5974b6de-47f0-451b-822e-f284f9b11a57" providerId="ADAL" clId="{456909E3-EA19-40AF-890C-90D96D201725}" dt="2023-07-26T19:15:13.522" v="0" actId="2696"/>
        <pc:sldMkLst>
          <pc:docMk/>
          <pc:sldMk cId="3883905320" sldId="279"/>
        </pc:sldMkLst>
      </pc:sldChg>
      <pc:sldChg chg="del">
        <pc:chgData name="Ashley Guerra-Agramonte" userId="5974b6de-47f0-451b-822e-f284f9b11a57" providerId="ADAL" clId="{456909E3-EA19-40AF-890C-90D96D201725}" dt="2023-07-26T19:15:13.522" v="0" actId="2696"/>
        <pc:sldMkLst>
          <pc:docMk/>
          <pc:sldMk cId="4193874928" sldId="280"/>
        </pc:sldMkLst>
      </pc:sldChg>
      <pc:sldChg chg="del">
        <pc:chgData name="Ashley Guerra-Agramonte" userId="5974b6de-47f0-451b-822e-f284f9b11a57" providerId="ADAL" clId="{456909E3-EA19-40AF-890C-90D96D201725}" dt="2023-07-26T19:15:13.522" v="0" actId="2696"/>
        <pc:sldMkLst>
          <pc:docMk/>
          <pc:sldMk cId="2118696149" sldId="281"/>
        </pc:sldMkLst>
      </pc:sldChg>
      <pc:sldChg chg="del">
        <pc:chgData name="Ashley Guerra-Agramonte" userId="5974b6de-47f0-451b-822e-f284f9b11a57" providerId="ADAL" clId="{456909E3-EA19-40AF-890C-90D96D201725}" dt="2023-07-26T19:15:13.522" v="0" actId="2696"/>
        <pc:sldMkLst>
          <pc:docMk/>
          <pc:sldMk cId="2579776596" sldId="282"/>
        </pc:sldMkLst>
      </pc:sldChg>
      <pc:sldChg chg="del">
        <pc:chgData name="Ashley Guerra-Agramonte" userId="5974b6de-47f0-451b-822e-f284f9b11a57" providerId="ADAL" clId="{456909E3-EA19-40AF-890C-90D96D201725}" dt="2023-07-26T19:15:13.522" v="0" actId="2696"/>
        <pc:sldMkLst>
          <pc:docMk/>
          <pc:sldMk cId="2513765600" sldId="283"/>
        </pc:sldMkLst>
      </pc:sldChg>
      <pc:sldChg chg="del">
        <pc:chgData name="Ashley Guerra-Agramonte" userId="5974b6de-47f0-451b-822e-f284f9b11a57" providerId="ADAL" clId="{456909E3-EA19-40AF-890C-90D96D201725}" dt="2023-07-26T19:15:25.931" v="2" actId="2696"/>
        <pc:sldMkLst>
          <pc:docMk/>
          <pc:sldMk cId="218929260" sldId="289"/>
        </pc:sldMkLst>
      </pc:sldChg>
      <pc:sldChg chg="del">
        <pc:chgData name="Ashley Guerra-Agramonte" userId="5974b6de-47f0-451b-822e-f284f9b11a57" providerId="ADAL" clId="{456909E3-EA19-40AF-890C-90D96D201725}" dt="2023-07-26T19:15:55.405" v="3" actId="2696"/>
        <pc:sldMkLst>
          <pc:docMk/>
          <pc:sldMk cId="2240007993" sldId="290"/>
        </pc:sldMkLst>
      </pc:sldChg>
      <pc:sldChg chg="del">
        <pc:chgData name="Ashley Guerra-Agramonte" userId="5974b6de-47f0-451b-822e-f284f9b11a57" providerId="ADAL" clId="{456909E3-EA19-40AF-890C-90D96D201725}" dt="2023-07-26T19:15:55.405" v="3" actId="2696"/>
        <pc:sldMkLst>
          <pc:docMk/>
          <pc:sldMk cId="2705731947" sldId="2147308604"/>
        </pc:sldMkLst>
      </pc:sldChg>
      <pc:sldMasterChg chg="del delSldLayout">
        <pc:chgData name="Ashley Guerra-Agramonte" userId="5974b6de-47f0-451b-822e-f284f9b11a57" providerId="ADAL" clId="{456909E3-EA19-40AF-890C-90D96D201725}" dt="2023-07-26T19:15:25.931" v="2" actId="2696"/>
        <pc:sldMasterMkLst>
          <pc:docMk/>
          <pc:sldMasterMk cId="2565278207" sldId="2147483660"/>
        </pc:sldMasterMkLst>
        <pc:sldLayoutChg chg="del">
          <pc:chgData name="Ashley Guerra-Agramonte" userId="5974b6de-47f0-451b-822e-f284f9b11a57" providerId="ADAL" clId="{456909E3-EA19-40AF-890C-90D96D201725}" dt="2023-07-26T19:15:25.931" v="2" actId="2696"/>
          <pc:sldLayoutMkLst>
            <pc:docMk/>
            <pc:sldMasterMk cId="2565278207" sldId="2147483660"/>
            <pc:sldLayoutMk cId="2359863721" sldId="2147483661"/>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2248097420" sldId="2147483662"/>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33266607" sldId="2147483663"/>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1925447602" sldId="2147483664"/>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649565134" sldId="2147483665"/>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1149371685" sldId="2147483666"/>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2177675408" sldId="2147483667"/>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534961056" sldId="2147483668"/>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3275155285" sldId="2147483669"/>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2243378175" sldId="2147483670"/>
          </pc:sldLayoutMkLst>
        </pc:sldLayoutChg>
        <pc:sldLayoutChg chg="del">
          <pc:chgData name="Ashley Guerra-Agramonte" userId="5974b6de-47f0-451b-822e-f284f9b11a57" providerId="ADAL" clId="{456909E3-EA19-40AF-890C-90D96D201725}" dt="2023-07-26T19:15:25.931" v="2" actId="2696"/>
          <pc:sldLayoutMkLst>
            <pc:docMk/>
            <pc:sldMasterMk cId="2565278207" sldId="2147483660"/>
            <pc:sldLayoutMk cId="1493108969"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1B07D-992C-43EF-BBAE-C72E61EBA13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E260FEB-2CA4-4F00-9B35-6E4401388671}">
      <dgm:prSet custT="1"/>
      <dgm:spPr/>
      <dgm:t>
        <a:bodyPr/>
        <a:lstStyle/>
        <a:p>
          <a:endParaRPr lang="en-US" sz="1200" b="1" dirty="0"/>
        </a:p>
        <a:p>
          <a:r>
            <a:rPr lang="en-US" sz="1200" b="1" dirty="0"/>
            <a:t>Working Places</a:t>
          </a:r>
        </a:p>
      </dgm:t>
    </dgm:pt>
    <dgm:pt modelId="{16224C6E-A9A9-4251-8E42-3A956037CFB8}" type="parTrans" cxnId="{F2AC6364-ACD7-4BDD-B288-022DEE3FDF1F}">
      <dgm:prSet/>
      <dgm:spPr/>
      <dgm:t>
        <a:bodyPr/>
        <a:lstStyle/>
        <a:p>
          <a:endParaRPr lang="en-US"/>
        </a:p>
      </dgm:t>
    </dgm:pt>
    <dgm:pt modelId="{B7D433FB-E497-43E5-B894-A7DF721CAC26}" type="sibTrans" cxnId="{F2AC6364-ACD7-4BDD-B288-022DEE3FDF1F}">
      <dgm:prSet/>
      <dgm:spPr/>
      <dgm:t>
        <a:bodyPr/>
        <a:lstStyle/>
        <a:p>
          <a:endParaRPr lang="en-US"/>
        </a:p>
      </dgm:t>
    </dgm:pt>
    <dgm:pt modelId="{6CB2C61C-D2D9-45F0-9FB5-F32DF704EC4B}">
      <dgm:prSet/>
      <dgm:spPr/>
      <dgm:t>
        <a:bodyPr/>
        <a:lstStyle/>
        <a:p>
          <a:endParaRPr lang="en-US" sz="1100" b="1" dirty="0"/>
        </a:p>
        <a:p>
          <a:r>
            <a:rPr lang="en-US" sz="1100" b="1" dirty="0"/>
            <a:t>Leaders for Equitable Local Economies (LELE)</a:t>
          </a:r>
        </a:p>
      </dgm:t>
    </dgm:pt>
    <dgm:pt modelId="{5B782F6F-657E-4412-BA46-F13346EC2A3D}" type="parTrans" cxnId="{F0F75CD1-3EBC-4420-901E-E481450291F2}">
      <dgm:prSet/>
      <dgm:spPr/>
      <dgm:t>
        <a:bodyPr/>
        <a:lstStyle/>
        <a:p>
          <a:endParaRPr lang="en-US"/>
        </a:p>
      </dgm:t>
    </dgm:pt>
    <dgm:pt modelId="{C587C77E-DC37-4896-B038-CB3C29984F9F}" type="sibTrans" cxnId="{F0F75CD1-3EBC-4420-901E-E481450291F2}">
      <dgm:prSet/>
      <dgm:spPr/>
      <dgm:t>
        <a:bodyPr/>
        <a:lstStyle/>
        <a:p>
          <a:endParaRPr lang="en-US"/>
        </a:p>
      </dgm:t>
    </dgm:pt>
    <dgm:pt modelId="{DF93E178-18E6-4FBF-85FF-2287E712202D}">
      <dgm:prSet custT="1"/>
      <dgm:spPr/>
      <dgm:t>
        <a:bodyPr/>
        <a:lstStyle/>
        <a:p>
          <a:endParaRPr lang="en-US" sz="1050" b="1" dirty="0"/>
        </a:p>
        <a:p>
          <a:r>
            <a:rPr lang="en-US" sz="1050" b="1" dirty="0"/>
            <a:t>Inclusive Economies</a:t>
          </a:r>
        </a:p>
      </dgm:t>
    </dgm:pt>
    <dgm:pt modelId="{CF2F77DF-5D97-46BD-9E5D-A03DFDF1B2A1}" type="parTrans" cxnId="{7607908F-153A-4D19-8138-D32A37F16556}">
      <dgm:prSet/>
      <dgm:spPr/>
      <dgm:t>
        <a:bodyPr/>
        <a:lstStyle/>
        <a:p>
          <a:endParaRPr lang="en-US"/>
        </a:p>
      </dgm:t>
    </dgm:pt>
    <dgm:pt modelId="{3E3E1692-ABB4-46E1-B0F1-BF8DF618C1CF}" type="sibTrans" cxnId="{7607908F-153A-4D19-8138-D32A37F16556}">
      <dgm:prSet/>
      <dgm:spPr/>
      <dgm:t>
        <a:bodyPr/>
        <a:lstStyle/>
        <a:p>
          <a:endParaRPr lang="en-US"/>
        </a:p>
      </dgm:t>
    </dgm:pt>
    <dgm:pt modelId="{076FC4D7-D24C-4B06-B0E7-DE903346B6C6}">
      <dgm:prSet custT="1"/>
      <dgm:spPr/>
      <dgm:t>
        <a:bodyPr/>
        <a:lstStyle/>
        <a:p>
          <a:r>
            <a:rPr lang="en-US" sz="1000" dirty="0"/>
            <a:t>Builds Cross-sector Teams, Shared Economic Purpose and activities</a:t>
          </a:r>
        </a:p>
      </dgm:t>
    </dgm:pt>
    <dgm:pt modelId="{C42A2958-087E-4994-AE61-54EBA7AF380A}" type="parTrans" cxnId="{397AE286-167D-40F2-BDEF-FD366E848450}">
      <dgm:prSet/>
      <dgm:spPr/>
      <dgm:t>
        <a:bodyPr/>
        <a:lstStyle/>
        <a:p>
          <a:endParaRPr lang="en-US"/>
        </a:p>
      </dgm:t>
    </dgm:pt>
    <dgm:pt modelId="{A7C46368-CAD9-459C-9584-5EB10E6D9680}" type="sibTrans" cxnId="{397AE286-167D-40F2-BDEF-FD366E848450}">
      <dgm:prSet/>
      <dgm:spPr/>
      <dgm:t>
        <a:bodyPr/>
        <a:lstStyle/>
        <a:p>
          <a:endParaRPr lang="en-US"/>
        </a:p>
      </dgm:t>
    </dgm:pt>
    <dgm:pt modelId="{4EBC77FA-2E4D-45DF-B634-92E704E8F776}">
      <dgm:prSet custT="1"/>
      <dgm:spPr/>
      <dgm:t>
        <a:bodyPr/>
        <a:lstStyle/>
        <a:p>
          <a:r>
            <a:rPr lang="en-US" sz="900" dirty="0"/>
            <a:t> </a:t>
          </a:r>
          <a:r>
            <a:rPr lang="en-US" sz="1000" dirty="0"/>
            <a:t>Helps Communities build diverse leadership for Economic Growth</a:t>
          </a:r>
          <a:endParaRPr lang="en-US" sz="900" dirty="0"/>
        </a:p>
      </dgm:t>
    </dgm:pt>
    <dgm:pt modelId="{B4DB3D9A-DFC8-4434-8C08-91A238B332B4}" type="parTrans" cxnId="{40489AF6-A6A0-456F-BB6A-18F7B5219054}">
      <dgm:prSet/>
      <dgm:spPr/>
      <dgm:t>
        <a:bodyPr/>
        <a:lstStyle/>
        <a:p>
          <a:endParaRPr lang="en-US"/>
        </a:p>
      </dgm:t>
    </dgm:pt>
    <dgm:pt modelId="{425A0AE2-DF17-4FF6-8C44-641473CAFA62}" type="sibTrans" cxnId="{40489AF6-A6A0-456F-BB6A-18F7B5219054}">
      <dgm:prSet/>
      <dgm:spPr/>
      <dgm:t>
        <a:bodyPr/>
        <a:lstStyle/>
        <a:p>
          <a:endParaRPr lang="en-US"/>
        </a:p>
      </dgm:t>
    </dgm:pt>
    <dgm:pt modelId="{43D00628-92BC-4B63-92E8-B9A0C53370AE}">
      <dgm:prSet custT="1"/>
      <dgm:spPr/>
      <dgm:t>
        <a:bodyPr/>
        <a:lstStyle/>
        <a:p>
          <a:r>
            <a:rPr lang="en-US" sz="1000" dirty="0"/>
            <a:t>Helps communities build their economic development pipeline and grow investment, with a collaborative and community involved approach.</a:t>
          </a:r>
        </a:p>
      </dgm:t>
    </dgm:pt>
    <dgm:pt modelId="{C959FA6D-2E92-4501-9271-469835757BCC}" type="parTrans" cxnId="{C34BC3C9-0F57-45B1-BACC-D3918FCD9EB5}">
      <dgm:prSet/>
      <dgm:spPr/>
      <dgm:t>
        <a:bodyPr/>
        <a:lstStyle/>
        <a:p>
          <a:endParaRPr lang="en-US"/>
        </a:p>
      </dgm:t>
    </dgm:pt>
    <dgm:pt modelId="{2865769E-DDCA-4856-8C72-518AB3E8B409}" type="sibTrans" cxnId="{C34BC3C9-0F57-45B1-BACC-D3918FCD9EB5}">
      <dgm:prSet/>
      <dgm:spPr/>
      <dgm:t>
        <a:bodyPr/>
        <a:lstStyle/>
        <a:p>
          <a:endParaRPr lang="en-US"/>
        </a:p>
      </dgm:t>
    </dgm:pt>
    <dgm:pt modelId="{07A26543-57CA-4020-A35E-D87F8741E757}">
      <dgm:prSet custT="1"/>
      <dgm:spPr/>
      <dgm:t>
        <a:bodyPr/>
        <a:lstStyle/>
        <a:p>
          <a:endParaRPr lang="en-US" sz="1100" b="1" dirty="0"/>
        </a:p>
        <a:p>
          <a:r>
            <a:rPr lang="en-US" sz="1100" b="1" dirty="0"/>
            <a:t>Racial Wealth Divide Research &amp; Engagement </a:t>
          </a:r>
        </a:p>
      </dgm:t>
    </dgm:pt>
    <dgm:pt modelId="{261DEA41-0D27-4B34-A91F-37A926078DD6}" type="parTrans" cxnId="{8E76B761-B53A-47FF-BDF1-FB984C849C44}">
      <dgm:prSet/>
      <dgm:spPr/>
      <dgm:t>
        <a:bodyPr/>
        <a:lstStyle/>
        <a:p>
          <a:endParaRPr lang="en-US"/>
        </a:p>
      </dgm:t>
    </dgm:pt>
    <dgm:pt modelId="{08E8F33D-ADD6-4CEF-9321-D64CEEA3E91F}" type="sibTrans" cxnId="{8E76B761-B53A-47FF-BDF1-FB984C849C44}">
      <dgm:prSet/>
      <dgm:spPr/>
      <dgm:t>
        <a:bodyPr/>
        <a:lstStyle/>
        <a:p>
          <a:endParaRPr lang="en-US"/>
        </a:p>
      </dgm:t>
    </dgm:pt>
    <dgm:pt modelId="{E3C387E2-7BDA-4DA5-B0AE-4B3AD766B8BA}">
      <dgm:prSet custT="1"/>
      <dgm:spPr/>
      <dgm:t>
        <a:bodyPr/>
        <a:lstStyle/>
        <a:p>
          <a:r>
            <a:rPr lang="en-US" sz="1000" dirty="0"/>
            <a:t>Deep focus on racial wealth, enabling regional and state ecosystems to take smarter action to close wealth divide</a:t>
          </a:r>
        </a:p>
      </dgm:t>
    </dgm:pt>
    <dgm:pt modelId="{F893F513-7A09-4C04-9826-E1949918D812}" type="parTrans" cxnId="{AACA0F7B-7247-40F0-9159-D8420E37D049}">
      <dgm:prSet/>
      <dgm:spPr/>
      <dgm:t>
        <a:bodyPr/>
        <a:lstStyle/>
        <a:p>
          <a:endParaRPr lang="en-US"/>
        </a:p>
      </dgm:t>
    </dgm:pt>
    <dgm:pt modelId="{59605872-3517-4342-B6FA-42E79B9E99F3}" type="sibTrans" cxnId="{AACA0F7B-7247-40F0-9159-D8420E37D049}">
      <dgm:prSet/>
      <dgm:spPr/>
      <dgm:t>
        <a:bodyPr/>
        <a:lstStyle/>
        <a:p>
          <a:endParaRPr lang="en-US"/>
        </a:p>
      </dgm:t>
    </dgm:pt>
    <dgm:pt modelId="{A00DDAAC-4987-4636-AF0B-F787FBB0CEF1}">
      <dgm:prSet custT="1"/>
      <dgm:spPr/>
      <dgm:t>
        <a:bodyPr/>
        <a:lstStyle/>
        <a:p>
          <a:r>
            <a:rPr lang="en-US" sz="1050" b="1" dirty="0"/>
            <a:t>Community Development Research</a:t>
          </a:r>
        </a:p>
      </dgm:t>
    </dgm:pt>
    <dgm:pt modelId="{469541F4-63AE-4A92-8AA0-7F37C3E4CB65}" type="parTrans" cxnId="{95FD02ED-D130-4395-9C18-37F84D00AF3B}">
      <dgm:prSet/>
      <dgm:spPr/>
      <dgm:t>
        <a:bodyPr/>
        <a:lstStyle/>
        <a:p>
          <a:endParaRPr lang="en-US"/>
        </a:p>
      </dgm:t>
    </dgm:pt>
    <dgm:pt modelId="{0BD7862D-F4A4-4A12-A7B4-AEAF918DC9E8}" type="sibTrans" cxnId="{95FD02ED-D130-4395-9C18-37F84D00AF3B}">
      <dgm:prSet/>
      <dgm:spPr/>
      <dgm:t>
        <a:bodyPr/>
        <a:lstStyle/>
        <a:p>
          <a:endParaRPr lang="en-US"/>
        </a:p>
      </dgm:t>
    </dgm:pt>
    <dgm:pt modelId="{D8ECCE16-20EB-455E-84B6-CF88DAFDB26F}">
      <dgm:prSet custT="1"/>
      <dgm:spPr/>
      <dgm:t>
        <a:bodyPr/>
        <a:lstStyle/>
        <a:p>
          <a:r>
            <a:rPr lang="en-US" sz="1000" dirty="0"/>
            <a:t>Research into critical issues in and for New England’s low-income communities, including childcare, job quality, small city growth</a:t>
          </a:r>
        </a:p>
      </dgm:t>
    </dgm:pt>
    <dgm:pt modelId="{BD39DC3A-D0D9-44EB-BA02-41605485D8E5}" type="parTrans" cxnId="{F75140FC-FFDE-49F8-AB84-7E37A82B1E63}">
      <dgm:prSet/>
      <dgm:spPr/>
      <dgm:t>
        <a:bodyPr/>
        <a:lstStyle/>
        <a:p>
          <a:endParaRPr lang="en-US"/>
        </a:p>
      </dgm:t>
    </dgm:pt>
    <dgm:pt modelId="{504ED992-872E-4688-A6D0-EA0EBC96FEDA}" type="sibTrans" cxnId="{F75140FC-FFDE-49F8-AB84-7E37A82B1E63}">
      <dgm:prSet/>
      <dgm:spPr/>
      <dgm:t>
        <a:bodyPr/>
        <a:lstStyle/>
        <a:p>
          <a:endParaRPr lang="en-US"/>
        </a:p>
      </dgm:t>
    </dgm:pt>
    <dgm:pt modelId="{B4577B39-AB76-4671-A887-C8F7A6A0F5ED}">
      <dgm:prSet custT="1"/>
      <dgm:spPr/>
      <dgm:t>
        <a:bodyPr/>
        <a:lstStyle/>
        <a:p>
          <a:endParaRPr lang="en-US" sz="1000" dirty="0"/>
        </a:p>
      </dgm:t>
    </dgm:pt>
    <dgm:pt modelId="{8BF305DF-8141-4E62-AD50-33A65D2AA756}" type="parTrans" cxnId="{DB690F43-9C0E-4F8B-9A9E-92E7D9CD05D6}">
      <dgm:prSet/>
      <dgm:spPr/>
      <dgm:t>
        <a:bodyPr/>
        <a:lstStyle/>
        <a:p>
          <a:endParaRPr lang="en-US"/>
        </a:p>
      </dgm:t>
    </dgm:pt>
    <dgm:pt modelId="{B05179CF-A7F6-4C5A-A99F-7BB0CE2F08A8}" type="sibTrans" cxnId="{DB690F43-9C0E-4F8B-9A9E-92E7D9CD05D6}">
      <dgm:prSet/>
      <dgm:spPr/>
      <dgm:t>
        <a:bodyPr/>
        <a:lstStyle/>
        <a:p>
          <a:endParaRPr lang="en-US"/>
        </a:p>
      </dgm:t>
    </dgm:pt>
    <dgm:pt modelId="{5D1E8B4A-3112-43CF-95B4-226F2FB4B18B}" type="pres">
      <dgm:prSet presAssocID="{50F1B07D-992C-43EF-BBAE-C72E61EBA133}" presName="Name0" presStyleCnt="0">
        <dgm:presLayoutVars>
          <dgm:dir/>
          <dgm:resizeHandles val="exact"/>
        </dgm:presLayoutVars>
      </dgm:prSet>
      <dgm:spPr/>
    </dgm:pt>
    <dgm:pt modelId="{B04F872E-8DBF-4DC5-99CC-C72BE7751E34}" type="pres">
      <dgm:prSet presAssocID="{50F1B07D-992C-43EF-BBAE-C72E61EBA133}" presName="fgShape" presStyleLbl="fgShp" presStyleIdx="0" presStyleCnt="1" custScaleX="108696" custLinFactNeighborX="-478" custLinFactNeighborY="35846"/>
      <dgm:spPr/>
    </dgm:pt>
    <dgm:pt modelId="{09495314-4CB9-458C-AF33-64F90F76DEF5}" type="pres">
      <dgm:prSet presAssocID="{50F1B07D-992C-43EF-BBAE-C72E61EBA133}" presName="linComp" presStyleCnt="0"/>
      <dgm:spPr/>
    </dgm:pt>
    <dgm:pt modelId="{9DCF66DD-16DC-4912-865E-63F54E734D94}" type="pres">
      <dgm:prSet presAssocID="{0E260FEB-2CA4-4F00-9B35-6E4401388671}" presName="compNode" presStyleCnt="0"/>
      <dgm:spPr/>
    </dgm:pt>
    <dgm:pt modelId="{DDDA7045-5DF3-4DB7-9AB3-39E0CD0B7466}" type="pres">
      <dgm:prSet presAssocID="{0E260FEB-2CA4-4F00-9B35-6E4401388671}" presName="bkgdShape" presStyleLbl="node1" presStyleIdx="0" presStyleCnt="5"/>
      <dgm:spPr/>
    </dgm:pt>
    <dgm:pt modelId="{9496A5E1-5511-485D-B383-A591D19D5DA5}" type="pres">
      <dgm:prSet presAssocID="{0E260FEB-2CA4-4F00-9B35-6E4401388671}" presName="nodeTx" presStyleLbl="node1" presStyleIdx="0" presStyleCnt="5">
        <dgm:presLayoutVars>
          <dgm:bulletEnabled val="1"/>
        </dgm:presLayoutVars>
      </dgm:prSet>
      <dgm:spPr/>
    </dgm:pt>
    <dgm:pt modelId="{747A3159-2F16-437A-8F9D-E0DA63844DC0}" type="pres">
      <dgm:prSet presAssocID="{0E260FEB-2CA4-4F00-9B35-6E4401388671}" presName="invisiNode" presStyleLbl="node1" presStyleIdx="0" presStyleCnt="5"/>
      <dgm:spPr/>
    </dgm:pt>
    <dgm:pt modelId="{A37A597B-C088-4EC0-8EEA-7DE74F15E442}" type="pres">
      <dgm:prSet presAssocID="{0E260FEB-2CA4-4F00-9B35-6E4401388671}" presName="imagNode" presStyleLbl="fgImgPlace1" presStyleIdx="0" presStyleCnt="5"/>
      <dgm:spPr>
        <a:blipFill>
          <a:blip xmlns:r="http://schemas.openxmlformats.org/officeDocument/2006/relationships" r:embed="rId1"/>
          <a:srcRect/>
          <a:stretch>
            <a:fillRect l="-39000" r="-39000"/>
          </a:stretch>
        </a:blipFill>
      </dgm:spPr>
    </dgm:pt>
    <dgm:pt modelId="{D19ABA61-84D4-42A8-B8AE-E146BE09A2A1}" type="pres">
      <dgm:prSet presAssocID="{B7D433FB-E497-43E5-B894-A7DF721CAC26}" presName="sibTrans" presStyleLbl="sibTrans2D1" presStyleIdx="0" presStyleCnt="0"/>
      <dgm:spPr/>
    </dgm:pt>
    <dgm:pt modelId="{98814BB0-6A9C-4A59-911E-59BE60D2870A}" type="pres">
      <dgm:prSet presAssocID="{6CB2C61C-D2D9-45F0-9FB5-F32DF704EC4B}" presName="compNode" presStyleCnt="0"/>
      <dgm:spPr/>
    </dgm:pt>
    <dgm:pt modelId="{AE78C0D5-9817-4ABF-9334-6C0B353AFDE7}" type="pres">
      <dgm:prSet presAssocID="{6CB2C61C-D2D9-45F0-9FB5-F32DF704EC4B}" presName="bkgdShape" presStyleLbl="node1" presStyleIdx="1" presStyleCnt="5"/>
      <dgm:spPr/>
    </dgm:pt>
    <dgm:pt modelId="{6D5C9BEA-1762-49AD-A103-05FB8E0B79E2}" type="pres">
      <dgm:prSet presAssocID="{6CB2C61C-D2D9-45F0-9FB5-F32DF704EC4B}" presName="nodeTx" presStyleLbl="node1" presStyleIdx="1" presStyleCnt="5">
        <dgm:presLayoutVars>
          <dgm:bulletEnabled val="1"/>
        </dgm:presLayoutVars>
      </dgm:prSet>
      <dgm:spPr/>
    </dgm:pt>
    <dgm:pt modelId="{F22001D2-DA14-40C6-8973-7F932CC21FFC}" type="pres">
      <dgm:prSet presAssocID="{6CB2C61C-D2D9-45F0-9FB5-F32DF704EC4B}" presName="invisiNode" presStyleLbl="node1" presStyleIdx="1" presStyleCnt="5"/>
      <dgm:spPr/>
    </dgm:pt>
    <dgm:pt modelId="{DF7C312A-948C-4FE8-9573-88B1CA56DE45}" type="pres">
      <dgm:prSet presAssocID="{6CB2C61C-D2D9-45F0-9FB5-F32DF704EC4B}" presName="imagNode" presStyleLbl="fgImgPlace1" presStyleIdx="1" presStyleCnt="5" custAng="0"/>
      <dgm:spPr>
        <a:solidFill>
          <a:schemeClr val="bg1"/>
        </a:solidFill>
      </dgm:spPr>
    </dgm:pt>
    <dgm:pt modelId="{F1CE4122-D9FF-4E1A-A566-D6B6B95B804D}" type="pres">
      <dgm:prSet presAssocID="{C587C77E-DC37-4896-B038-CB3C29984F9F}" presName="sibTrans" presStyleLbl="sibTrans2D1" presStyleIdx="0" presStyleCnt="0"/>
      <dgm:spPr/>
    </dgm:pt>
    <dgm:pt modelId="{6B774E17-1F53-4008-8A6F-6E8C4CF0C1F9}" type="pres">
      <dgm:prSet presAssocID="{DF93E178-18E6-4FBF-85FF-2287E712202D}" presName="compNode" presStyleCnt="0"/>
      <dgm:spPr/>
    </dgm:pt>
    <dgm:pt modelId="{BC2C6CE8-384A-43E9-9EC5-113D7E4BA791}" type="pres">
      <dgm:prSet presAssocID="{DF93E178-18E6-4FBF-85FF-2287E712202D}" presName="bkgdShape" presStyleLbl="node1" presStyleIdx="2" presStyleCnt="5"/>
      <dgm:spPr/>
    </dgm:pt>
    <dgm:pt modelId="{A434B86C-8654-478D-8152-413DB940FC0A}" type="pres">
      <dgm:prSet presAssocID="{DF93E178-18E6-4FBF-85FF-2287E712202D}" presName="nodeTx" presStyleLbl="node1" presStyleIdx="2" presStyleCnt="5">
        <dgm:presLayoutVars>
          <dgm:bulletEnabled val="1"/>
        </dgm:presLayoutVars>
      </dgm:prSet>
      <dgm:spPr/>
    </dgm:pt>
    <dgm:pt modelId="{2A18AD80-47F4-4331-9C8D-2D4160675B77}" type="pres">
      <dgm:prSet presAssocID="{DF93E178-18E6-4FBF-85FF-2287E712202D}" presName="invisiNode" presStyleLbl="node1" presStyleIdx="2" presStyleCnt="5"/>
      <dgm:spPr/>
    </dgm:pt>
    <dgm:pt modelId="{F1B5758C-DF8A-4CA5-9A14-1013A3573C51}" type="pres">
      <dgm:prSet presAssocID="{DF93E178-18E6-4FBF-85FF-2287E712202D}" presName="imagNode" presStyleLbl="fgImgPlace1" presStyleIdx="2" presStyleCnt="5"/>
      <dgm:spPr>
        <a:solidFill>
          <a:schemeClr val="bg1"/>
        </a:solidFill>
      </dgm:spPr>
      <dgm:extLst>
        <a:ext uri="{E40237B7-FDA0-4F09-8148-C483321AD2D9}">
          <dgm14:cNvPr xmlns:dgm14="http://schemas.microsoft.com/office/drawing/2010/diagram" id="0" name="" descr="Upward trend with solid fill"/>
        </a:ext>
      </dgm:extLst>
    </dgm:pt>
    <dgm:pt modelId="{37ADCC25-77DC-4AE8-867F-33E032938B69}" type="pres">
      <dgm:prSet presAssocID="{3E3E1692-ABB4-46E1-B0F1-BF8DF618C1CF}" presName="sibTrans" presStyleLbl="sibTrans2D1" presStyleIdx="0" presStyleCnt="0"/>
      <dgm:spPr/>
    </dgm:pt>
    <dgm:pt modelId="{7DE93E71-EE14-4B5C-AA51-496324E61404}" type="pres">
      <dgm:prSet presAssocID="{07A26543-57CA-4020-A35E-D87F8741E757}" presName="compNode" presStyleCnt="0"/>
      <dgm:spPr/>
    </dgm:pt>
    <dgm:pt modelId="{E0FC7670-F448-4B7D-930A-0DC933DBFDAF}" type="pres">
      <dgm:prSet presAssocID="{07A26543-57CA-4020-A35E-D87F8741E757}" presName="bkgdShape" presStyleLbl="node1" presStyleIdx="3" presStyleCnt="5"/>
      <dgm:spPr/>
    </dgm:pt>
    <dgm:pt modelId="{1AE6ECB9-A3F2-4A22-9A0D-38D4CB4F4D46}" type="pres">
      <dgm:prSet presAssocID="{07A26543-57CA-4020-A35E-D87F8741E757}" presName="nodeTx" presStyleLbl="node1" presStyleIdx="3" presStyleCnt="5">
        <dgm:presLayoutVars>
          <dgm:bulletEnabled val="1"/>
        </dgm:presLayoutVars>
      </dgm:prSet>
      <dgm:spPr/>
    </dgm:pt>
    <dgm:pt modelId="{68BA8979-6FE8-4C64-873B-108A07565976}" type="pres">
      <dgm:prSet presAssocID="{07A26543-57CA-4020-A35E-D87F8741E757}" presName="invisiNode" presStyleLbl="node1" presStyleIdx="3" presStyleCnt="5"/>
      <dgm:spPr/>
    </dgm:pt>
    <dgm:pt modelId="{DB16AA76-420E-4C2B-9A6F-6CE0BEF1E128}" type="pres">
      <dgm:prSet presAssocID="{07A26543-57CA-4020-A35E-D87F8741E757}" presName="imagNode"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C8C1BCD9-5D11-449D-B011-2B1B37D59142}" type="pres">
      <dgm:prSet presAssocID="{08E8F33D-ADD6-4CEF-9321-D64CEEA3E91F}" presName="sibTrans" presStyleLbl="sibTrans2D1" presStyleIdx="0" presStyleCnt="0"/>
      <dgm:spPr/>
    </dgm:pt>
    <dgm:pt modelId="{A32FC968-A775-40F0-9E99-F55ECE8C649B}" type="pres">
      <dgm:prSet presAssocID="{A00DDAAC-4987-4636-AF0B-F787FBB0CEF1}" presName="compNode" presStyleCnt="0"/>
      <dgm:spPr/>
    </dgm:pt>
    <dgm:pt modelId="{F39A4254-54D6-4B07-BB28-987405939718}" type="pres">
      <dgm:prSet presAssocID="{A00DDAAC-4987-4636-AF0B-F787FBB0CEF1}" presName="bkgdShape" presStyleLbl="node1" presStyleIdx="4" presStyleCnt="5"/>
      <dgm:spPr/>
    </dgm:pt>
    <dgm:pt modelId="{598D6CBF-2BDD-4F41-81E2-D8E7027CF8E0}" type="pres">
      <dgm:prSet presAssocID="{A00DDAAC-4987-4636-AF0B-F787FBB0CEF1}" presName="nodeTx" presStyleLbl="node1" presStyleIdx="4" presStyleCnt="5">
        <dgm:presLayoutVars>
          <dgm:bulletEnabled val="1"/>
        </dgm:presLayoutVars>
      </dgm:prSet>
      <dgm:spPr/>
    </dgm:pt>
    <dgm:pt modelId="{B0F6C6F6-276B-4AA6-8737-C6538965B399}" type="pres">
      <dgm:prSet presAssocID="{A00DDAAC-4987-4636-AF0B-F787FBB0CEF1}" presName="invisiNode" presStyleLbl="node1" presStyleIdx="4" presStyleCnt="5"/>
      <dgm:spPr/>
    </dgm:pt>
    <dgm:pt modelId="{08150419-E8CA-4404-8B18-8839483210C8}" type="pres">
      <dgm:prSet presAssocID="{A00DDAAC-4987-4636-AF0B-F787FBB0CEF1}" presName="imagNode" presStyleLbl="fgImgPlace1" presStyleIdx="4" presStyleCnt="5"/>
      <dgm:spPr>
        <a:blipFill rotWithShape="1">
          <a:blip xmlns:r="http://schemas.openxmlformats.org/officeDocument/2006/relationships" r:embed="rId3"/>
          <a:srcRect/>
          <a:stretch>
            <a:fillRect l="-39000" r="-39000"/>
          </a:stretch>
        </a:blipFill>
      </dgm:spPr>
    </dgm:pt>
  </dgm:ptLst>
  <dgm:cxnLst>
    <dgm:cxn modelId="{B62E6716-2B4A-4746-A823-2750B5B406C3}" type="presOf" srcId="{E3C387E2-7BDA-4DA5-B0AE-4B3AD766B8BA}" destId="{1AE6ECB9-A3F2-4A22-9A0D-38D4CB4F4D46}" srcOrd="1" destOrd="1" presId="urn:microsoft.com/office/officeart/2005/8/layout/hList7"/>
    <dgm:cxn modelId="{AAC8D017-065E-4AC4-89D5-C750D56E8104}" type="presOf" srcId="{B4577B39-AB76-4671-A887-C8F7A6A0F5ED}" destId="{9496A5E1-5511-485D-B383-A591D19D5DA5}" srcOrd="1" destOrd="1" presId="urn:microsoft.com/office/officeart/2005/8/layout/hList7"/>
    <dgm:cxn modelId="{F03F0A1C-8659-40B8-9174-1A2F549DB9DE}" type="presOf" srcId="{3E3E1692-ABB4-46E1-B0F1-BF8DF618C1CF}" destId="{37ADCC25-77DC-4AE8-867F-33E032938B69}" srcOrd="0" destOrd="0" presId="urn:microsoft.com/office/officeart/2005/8/layout/hList7"/>
    <dgm:cxn modelId="{B9CF4D1D-D0B4-48F5-99FE-4FFDA1B5F864}" type="presOf" srcId="{A00DDAAC-4987-4636-AF0B-F787FBB0CEF1}" destId="{F39A4254-54D6-4B07-BB28-987405939718}" srcOrd="0" destOrd="0" presId="urn:microsoft.com/office/officeart/2005/8/layout/hList7"/>
    <dgm:cxn modelId="{240CB221-5576-48E8-BA72-941D1BB49034}" type="presOf" srcId="{07A26543-57CA-4020-A35E-D87F8741E757}" destId="{1AE6ECB9-A3F2-4A22-9A0D-38D4CB4F4D46}" srcOrd="1" destOrd="0" presId="urn:microsoft.com/office/officeart/2005/8/layout/hList7"/>
    <dgm:cxn modelId="{D89D6B22-0BEC-4E52-8068-F81456B9FA41}" type="presOf" srcId="{43D00628-92BC-4B63-92E8-B9A0C53370AE}" destId="{A434B86C-8654-478D-8152-413DB940FC0A}" srcOrd="1" destOrd="1" presId="urn:microsoft.com/office/officeart/2005/8/layout/hList7"/>
    <dgm:cxn modelId="{6A52AD2F-455A-4863-8A5D-EEB302EE7F3F}" type="presOf" srcId="{4EBC77FA-2E4D-45DF-B634-92E704E8F776}" destId="{6D5C9BEA-1762-49AD-A103-05FB8E0B79E2}" srcOrd="1" destOrd="1" presId="urn:microsoft.com/office/officeart/2005/8/layout/hList7"/>
    <dgm:cxn modelId="{FA526C30-403F-4792-9C54-E734929567CF}" type="presOf" srcId="{DF93E178-18E6-4FBF-85FF-2287E712202D}" destId="{BC2C6CE8-384A-43E9-9EC5-113D7E4BA791}" srcOrd="0" destOrd="0" presId="urn:microsoft.com/office/officeart/2005/8/layout/hList7"/>
    <dgm:cxn modelId="{A8343B5D-ABDB-4A41-A570-234247B15063}" type="presOf" srcId="{076FC4D7-D24C-4B06-B0E7-DE903346B6C6}" destId="{9496A5E1-5511-485D-B383-A591D19D5DA5}" srcOrd="1" destOrd="2" presId="urn:microsoft.com/office/officeart/2005/8/layout/hList7"/>
    <dgm:cxn modelId="{7D545960-4B40-4CF6-9E43-30F33A924B11}" type="presOf" srcId="{0E260FEB-2CA4-4F00-9B35-6E4401388671}" destId="{DDDA7045-5DF3-4DB7-9AB3-39E0CD0B7466}" srcOrd="0" destOrd="0" presId="urn:microsoft.com/office/officeart/2005/8/layout/hList7"/>
    <dgm:cxn modelId="{8E76B761-B53A-47FF-BDF1-FB984C849C44}" srcId="{50F1B07D-992C-43EF-BBAE-C72E61EBA133}" destId="{07A26543-57CA-4020-A35E-D87F8741E757}" srcOrd="3" destOrd="0" parTransId="{261DEA41-0D27-4B34-A91F-37A926078DD6}" sibTransId="{08E8F33D-ADD6-4CEF-9321-D64CEEA3E91F}"/>
    <dgm:cxn modelId="{DB690F43-9C0E-4F8B-9A9E-92E7D9CD05D6}" srcId="{0E260FEB-2CA4-4F00-9B35-6E4401388671}" destId="{B4577B39-AB76-4671-A887-C8F7A6A0F5ED}" srcOrd="0" destOrd="0" parTransId="{8BF305DF-8141-4E62-AD50-33A65D2AA756}" sibTransId="{B05179CF-A7F6-4C5A-A99F-7BB0CE2F08A8}"/>
    <dgm:cxn modelId="{F2AC6364-ACD7-4BDD-B288-022DEE3FDF1F}" srcId="{50F1B07D-992C-43EF-BBAE-C72E61EBA133}" destId="{0E260FEB-2CA4-4F00-9B35-6E4401388671}" srcOrd="0" destOrd="0" parTransId="{16224C6E-A9A9-4251-8E42-3A956037CFB8}" sibTransId="{B7D433FB-E497-43E5-B894-A7DF721CAC26}"/>
    <dgm:cxn modelId="{8935C764-9CF1-4EC8-AE6C-3CA91A9499A2}" type="presOf" srcId="{50F1B07D-992C-43EF-BBAE-C72E61EBA133}" destId="{5D1E8B4A-3112-43CF-95B4-226F2FB4B18B}" srcOrd="0" destOrd="0" presId="urn:microsoft.com/office/officeart/2005/8/layout/hList7"/>
    <dgm:cxn modelId="{4836A96C-E89A-4F5A-AF52-1E13C4A0F8E7}" type="presOf" srcId="{C587C77E-DC37-4896-B038-CB3C29984F9F}" destId="{F1CE4122-D9FF-4E1A-A566-D6B6B95B804D}" srcOrd="0" destOrd="0" presId="urn:microsoft.com/office/officeart/2005/8/layout/hList7"/>
    <dgm:cxn modelId="{49DB6B4F-CBC8-47E6-A33D-AA91602098E1}" type="presOf" srcId="{DF93E178-18E6-4FBF-85FF-2287E712202D}" destId="{A434B86C-8654-478D-8152-413DB940FC0A}" srcOrd="1" destOrd="0" presId="urn:microsoft.com/office/officeart/2005/8/layout/hList7"/>
    <dgm:cxn modelId="{E9C02075-5899-419F-9C21-8E50E4F37E63}" type="presOf" srcId="{4EBC77FA-2E4D-45DF-B634-92E704E8F776}" destId="{AE78C0D5-9817-4ABF-9334-6C0B353AFDE7}" srcOrd="0" destOrd="1" presId="urn:microsoft.com/office/officeart/2005/8/layout/hList7"/>
    <dgm:cxn modelId="{C676FF77-D6C8-4DC8-A816-4D6C9A1FA60C}" type="presOf" srcId="{E3C387E2-7BDA-4DA5-B0AE-4B3AD766B8BA}" destId="{E0FC7670-F448-4B7D-930A-0DC933DBFDAF}" srcOrd="0" destOrd="1" presId="urn:microsoft.com/office/officeart/2005/8/layout/hList7"/>
    <dgm:cxn modelId="{AACA0F7B-7247-40F0-9159-D8420E37D049}" srcId="{07A26543-57CA-4020-A35E-D87F8741E757}" destId="{E3C387E2-7BDA-4DA5-B0AE-4B3AD766B8BA}" srcOrd="0" destOrd="0" parTransId="{F893F513-7A09-4C04-9826-E1949918D812}" sibTransId="{59605872-3517-4342-B6FA-42E79B9E99F3}"/>
    <dgm:cxn modelId="{9C8C327F-01AB-4A43-9B6D-138FFCA019B7}" type="presOf" srcId="{D8ECCE16-20EB-455E-84B6-CF88DAFDB26F}" destId="{F39A4254-54D6-4B07-BB28-987405939718}" srcOrd="0" destOrd="1" presId="urn:microsoft.com/office/officeart/2005/8/layout/hList7"/>
    <dgm:cxn modelId="{397AE286-167D-40F2-BDEF-FD366E848450}" srcId="{0E260FEB-2CA4-4F00-9B35-6E4401388671}" destId="{076FC4D7-D24C-4B06-B0E7-DE903346B6C6}" srcOrd="1" destOrd="0" parTransId="{C42A2958-087E-4994-AE61-54EBA7AF380A}" sibTransId="{A7C46368-CAD9-459C-9584-5EB10E6D9680}"/>
    <dgm:cxn modelId="{D418088A-CD79-403D-A711-2D35BDC85657}" type="presOf" srcId="{076FC4D7-D24C-4B06-B0E7-DE903346B6C6}" destId="{DDDA7045-5DF3-4DB7-9AB3-39E0CD0B7466}" srcOrd="0" destOrd="2" presId="urn:microsoft.com/office/officeart/2005/8/layout/hList7"/>
    <dgm:cxn modelId="{0BE5B18D-8CC2-45EF-9F37-BAF6DD63141C}" type="presOf" srcId="{D8ECCE16-20EB-455E-84B6-CF88DAFDB26F}" destId="{598D6CBF-2BDD-4F41-81E2-D8E7027CF8E0}" srcOrd="1" destOrd="1" presId="urn:microsoft.com/office/officeart/2005/8/layout/hList7"/>
    <dgm:cxn modelId="{7607908F-153A-4D19-8138-D32A37F16556}" srcId="{50F1B07D-992C-43EF-BBAE-C72E61EBA133}" destId="{DF93E178-18E6-4FBF-85FF-2287E712202D}" srcOrd="2" destOrd="0" parTransId="{CF2F77DF-5D97-46BD-9E5D-A03DFDF1B2A1}" sibTransId="{3E3E1692-ABB4-46E1-B0F1-BF8DF618C1CF}"/>
    <dgm:cxn modelId="{FA0A4E9C-8325-48A8-91C2-440532B4BAA0}" type="presOf" srcId="{43D00628-92BC-4B63-92E8-B9A0C53370AE}" destId="{BC2C6CE8-384A-43E9-9EC5-113D7E4BA791}" srcOrd="0" destOrd="1" presId="urn:microsoft.com/office/officeart/2005/8/layout/hList7"/>
    <dgm:cxn modelId="{2B33DAA1-D221-4D6D-A7B4-1825971319AB}" type="presOf" srcId="{6CB2C61C-D2D9-45F0-9FB5-F32DF704EC4B}" destId="{6D5C9BEA-1762-49AD-A103-05FB8E0B79E2}" srcOrd="1" destOrd="0" presId="urn:microsoft.com/office/officeart/2005/8/layout/hList7"/>
    <dgm:cxn modelId="{E80B75A4-ED68-4349-A591-E995605465BF}" type="presOf" srcId="{B4577B39-AB76-4671-A887-C8F7A6A0F5ED}" destId="{DDDA7045-5DF3-4DB7-9AB3-39E0CD0B7466}" srcOrd="0" destOrd="1" presId="urn:microsoft.com/office/officeart/2005/8/layout/hList7"/>
    <dgm:cxn modelId="{BCF4AAA8-FD0B-4117-8689-47C5ABCAAE66}" type="presOf" srcId="{0E260FEB-2CA4-4F00-9B35-6E4401388671}" destId="{9496A5E1-5511-485D-B383-A591D19D5DA5}" srcOrd="1" destOrd="0" presId="urn:microsoft.com/office/officeart/2005/8/layout/hList7"/>
    <dgm:cxn modelId="{54660FB5-F881-45B2-88D7-E44734807F7B}" type="presOf" srcId="{B7D433FB-E497-43E5-B894-A7DF721CAC26}" destId="{D19ABA61-84D4-42A8-B8AE-E146BE09A2A1}" srcOrd="0" destOrd="0" presId="urn:microsoft.com/office/officeart/2005/8/layout/hList7"/>
    <dgm:cxn modelId="{FCB780B9-A8C4-4786-9F47-9DF7442421DB}" type="presOf" srcId="{A00DDAAC-4987-4636-AF0B-F787FBB0CEF1}" destId="{598D6CBF-2BDD-4F41-81E2-D8E7027CF8E0}" srcOrd="1" destOrd="0" presId="urn:microsoft.com/office/officeart/2005/8/layout/hList7"/>
    <dgm:cxn modelId="{C34BC3C9-0F57-45B1-BACC-D3918FCD9EB5}" srcId="{DF93E178-18E6-4FBF-85FF-2287E712202D}" destId="{43D00628-92BC-4B63-92E8-B9A0C53370AE}" srcOrd="0" destOrd="0" parTransId="{C959FA6D-2E92-4501-9271-469835757BCC}" sibTransId="{2865769E-DDCA-4856-8C72-518AB3E8B409}"/>
    <dgm:cxn modelId="{F0F75CD1-3EBC-4420-901E-E481450291F2}" srcId="{50F1B07D-992C-43EF-BBAE-C72E61EBA133}" destId="{6CB2C61C-D2D9-45F0-9FB5-F32DF704EC4B}" srcOrd="1" destOrd="0" parTransId="{5B782F6F-657E-4412-BA46-F13346EC2A3D}" sibTransId="{C587C77E-DC37-4896-B038-CB3C29984F9F}"/>
    <dgm:cxn modelId="{95FD02ED-D130-4395-9C18-37F84D00AF3B}" srcId="{50F1B07D-992C-43EF-BBAE-C72E61EBA133}" destId="{A00DDAAC-4987-4636-AF0B-F787FBB0CEF1}" srcOrd="4" destOrd="0" parTransId="{469541F4-63AE-4A92-8AA0-7F37C3E4CB65}" sibTransId="{0BD7862D-F4A4-4A12-A7B4-AEAF918DC9E8}"/>
    <dgm:cxn modelId="{F55936F2-7053-4A69-857F-CBBE08B2C513}" type="presOf" srcId="{6CB2C61C-D2D9-45F0-9FB5-F32DF704EC4B}" destId="{AE78C0D5-9817-4ABF-9334-6C0B353AFDE7}" srcOrd="0" destOrd="0" presId="urn:microsoft.com/office/officeart/2005/8/layout/hList7"/>
    <dgm:cxn modelId="{40489AF6-A6A0-456F-BB6A-18F7B5219054}" srcId="{6CB2C61C-D2D9-45F0-9FB5-F32DF704EC4B}" destId="{4EBC77FA-2E4D-45DF-B634-92E704E8F776}" srcOrd="0" destOrd="0" parTransId="{B4DB3D9A-DFC8-4434-8C08-91A238B332B4}" sibTransId="{425A0AE2-DF17-4FF6-8C44-641473CAFA62}"/>
    <dgm:cxn modelId="{ED2393F7-8014-4419-A505-F8BA922886D7}" type="presOf" srcId="{08E8F33D-ADD6-4CEF-9321-D64CEEA3E91F}" destId="{C8C1BCD9-5D11-449D-B011-2B1B37D59142}" srcOrd="0" destOrd="0" presId="urn:microsoft.com/office/officeart/2005/8/layout/hList7"/>
    <dgm:cxn modelId="{56875DF9-17EE-4997-B65D-3005AF28F9BB}" type="presOf" srcId="{07A26543-57CA-4020-A35E-D87F8741E757}" destId="{E0FC7670-F448-4B7D-930A-0DC933DBFDAF}" srcOrd="0" destOrd="0" presId="urn:microsoft.com/office/officeart/2005/8/layout/hList7"/>
    <dgm:cxn modelId="{F75140FC-FFDE-49F8-AB84-7E37A82B1E63}" srcId="{A00DDAAC-4987-4636-AF0B-F787FBB0CEF1}" destId="{D8ECCE16-20EB-455E-84B6-CF88DAFDB26F}" srcOrd="0" destOrd="0" parTransId="{BD39DC3A-D0D9-44EB-BA02-41605485D8E5}" sibTransId="{504ED992-872E-4688-A6D0-EA0EBC96FEDA}"/>
    <dgm:cxn modelId="{39E2E9F3-E21E-4339-832C-D82D1D6E59C6}" type="presParOf" srcId="{5D1E8B4A-3112-43CF-95B4-226F2FB4B18B}" destId="{B04F872E-8DBF-4DC5-99CC-C72BE7751E34}" srcOrd="0" destOrd="0" presId="urn:microsoft.com/office/officeart/2005/8/layout/hList7"/>
    <dgm:cxn modelId="{95E8D7B5-7E3F-41E0-A01F-26BDA76476F5}" type="presParOf" srcId="{5D1E8B4A-3112-43CF-95B4-226F2FB4B18B}" destId="{09495314-4CB9-458C-AF33-64F90F76DEF5}" srcOrd="1" destOrd="0" presId="urn:microsoft.com/office/officeart/2005/8/layout/hList7"/>
    <dgm:cxn modelId="{11131107-D509-4E7D-8A3A-F7054020D520}" type="presParOf" srcId="{09495314-4CB9-458C-AF33-64F90F76DEF5}" destId="{9DCF66DD-16DC-4912-865E-63F54E734D94}" srcOrd="0" destOrd="0" presId="urn:microsoft.com/office/officeart/2005/8/layout/hList7"/>
    <dgm:cxn modelId="{C7FAC3AF-D63B-41FC-B848-E4D46DF256A6}" type="presParOf" srcId="{9DCF66DD-16DC-4912-865E-63F54E734D94}" destId="{DDDA7045-5DF3-4DB7-9AB3-39E0CD0B7466}" srcOrd="0" destOrd="0" presId="urn:microsoft.com/office/officeart/2005/8/layout/hList7"/>
    <dgm:cxn modelId="{3FCBEA8A-7B92-4AB1-908A-E26649B55452}" type="presParOf" srcId="{9DCF66DD-16DC-4912-865E-63F54E734D94}" destId="{9496A5E1-5511-485D-B383-A591D19D5DA5}" srcOrd="1" destOrd="0" presId="urn:microsoft.com/office/officeart/2005/8/layout/hList7"/>
    <dgm:cxn modelId="{A3006678-6A5D-447E-A914-CB2BF6D4AD10}" type="presParOf" srcId="{9DCF66DD-16DC-4912-865E-63F54E734D94}" destId="{747A3159-2F16-437A-8F9D-E0DA63844DC0}" srcOrd="2" destOrd="0" presId="urn:microsoft.com/office/officeart/2005/8/layout/hList7"/>
    <dgm:cxn modelId="{6A4FD5D6-134C-4BF1-8E6F-245C5BB13AD9}" type="presParOf" srcId="{9DCF66DD-16DC-4912-865E-63F54E734D94}" destId="{A37A597B-C088-4EC0-8EEA-7DE74F15E442}" srcOrd="3" destOrd="0" presId="urn:microsoft.com/office/officeart/2005/8/layout/hList7"/>
    <dgm:cxn modelId="{FFBCE076-BF8A-4D05-A420-7166185AC2EA}" type="presParOf" srcId="{09495314-4CB9-458C-AF33-64F90F76DEF5}" destId="{D19ABA61-84D4-42A8-B8AE-E146BE09A2A1}" srcOrd="1" destOrd="0" presId="urn:microsoft.com/office/officeart/2005/8/layout/hList7"/>
    <dgm:cxn modelId="{0A799135-D94F-44A0-9CBE-3A763711F40C}" type="presParOf" srcId="{09495314-4CB9-458C-AF33-64F90F76DEF5}" destId="{98814BB0-6A9C-4A59-911E-59BE60D2870A}" srcOrd="2" destOrd="0" presId="urn:microsoft.com/office/officeart/2005/8/layout/hList7"/>
    <dgm:cxn modelId="{DA4D9F52-B490-4BAE-B792-23EDD74AA55F}" type="presParOf" srcId="{98814BB0-6A9C-4A59-911E-59BE60D2870A}" destId="{AE78C0D5-9817-4ABF-9334-6C0B353AFDE7}" srcOrd="0" destOrd="0" presId="urn:microsoft.com/office/officeart/2005/8/layout/hList7"/>
    <dgm:cxn modelId="{E9A93EED-EFAF-4F57-8B00-75FF9166C71B}" type="presParOf" srcId="{98814BB0-6A9C-4A59-911E-59BE60D2870A}" destId="{6D5C9BEA-1762-49AD-A103-05FB8E0B79E2}" srcOrd="1" destOrd="0" presId="urn:microsoft.com/office/officeart/2005/8/layout/hList7"/>
    <dgm:cxn modelId="{EFFB2BA7-3D91-42E8-B32B-CE6D319CFE31}" type="presParOf" srcId="{98814BB0-6A9C-4A59-911E-59BE60D2870A}" destId="{F22001D2-DA14-40C6-8973-7F932CC21FFC}" srcOrd="2" destOrd="0" presId="urn:microsoft.com/office/officeart/2005/8/layout/hList7"/>
    <dgm:cxn modelId="{19E35F4E-2F24-45DF-BB9F-BACA58731541}" type="presParOf" srcId="{98814BB0-6A9C-4A59-911E-59BE60D2870A}" destId="{DF7C312A-948C-4FE8-9573-88B1CA56DE45}" srcOrd="3" destOrd="0" presId="urn:microsoft.com/office/officeart/2005/8/layout/hList7"/>
    <dgm:cxn modelId="{8E57ABE0-3780-408D-B282-F30583E18F72}" type="presParOf" srcId="{09495314-4CB9-458C-AF33-64F90F76DEF5}" destId="{F1CE4122-D9FF-4E1A-A566-D6B6B95B804D}" srcOrd="3" destOrd="0" presId="urn:microsoft.com/office/officeart/2005/8/layout/hList7"/>
    <dgm:cxn modelId="{3F2AA63E-1B7F-44DC-9D2A-002C6927AA1B}" type="presParOf" srcId="{09495314-4CB9-458C-AF33-64F90F76DEF5}" destId="{6B774E17-1F53-4008-8A6F-6E8C4CF0C1F9}" srcOrd="4" destOrd="0" presId="urn:microsoft.com/office/officeart/2005/8/layout/hList7"/>
    <dgm:cxn modelId="{45C3154C-893C-45F2-9679-C2A510DEF4C6}" type="presParOf" srcId="{6B774E17-1F53-4008-8A6F-6E8C4CF0C1F9}" destId="{BC2C6CE8-384A-43E9-9EC5-113D7E4BA791}" srcOrd="0" destOrd="0" presId="urn:microsoft.com/office/officeart/2005/8/layout/hList7"/>
    <dgm:cxn modelId="{2051DCBC-5746-4BF6-97EB-871CB1C0B391}" type="presParOf" srcId="{6B774E17-1F53-4008-8A6F-6E8C4CF0C1F9}" destId="{A434B86C-8654-478D-8152-413DB940FC0A}" srcOrd="1" destOrd="0" presId="urn:microsoft.com/office/officeart/2005/8/layout/hList7"/>
    <dgm:cxn modelId="{72CEA7DB-00BD-4877-8ED7-1E4ABC850631}" type="presParOf" srcId="{6B774E17-1F53-4008-8A6F-6E8C4CF0C1F9}" destId="{2A18AD80-47F4-4331-9C8D-2D4160675B77}" srcOrd="2" destOrd="0" presId="urn:microsoft.com/office/officeart/2005/8/layout/hList7"/>
    <dgm:cxn modelId="{60C87C96-B0BB-402F-9EE3-D5F487D0C51D}" type="presParOf" srcId="{6B774E17-1F53-4008-8A6F-6E8C4CF0C1F9}" destId="{F1B5758C-DF8A-4CA5-9A14-1013A3573C51}" srcOrd="3" destOrd="0" presId="urn:microsoft.com/office/officeart/2005/8/layout/hList7"/>
    <dgm:cxn modelId="{90100208-1FBB-4371-BD6A-13F374F8DD21}" type="presParOf" srcId="{09495314-4CB9-458C-AF33-64F90F76DEF5}" destId="{37ADCC25-77DC-4AE8-867F-33E032938B69}" srcOrd="5" destOrd="0" presId="urn:microsoft.com/office/officeart/2005/8/layout/hList7"/>
    <dgm:cxn modelId="{CEA5038A-601C-4950-A6EF-70A39D2274B6}" type="presParOf" srcId="{09495314-4CB9-458C-AF33-64F90F76DEF5}" destId="{7DE93E71-EE14-4B5C-AA51-496324E61404}" srcOrd="6" destOrd="0" presId="urn:microsoft.com/office/officeart/2005/8/layout/hList7"/>
    <dgm:cxn modelId="{24E27077-A9E5-4F62-BD41-F9A289E5DB48}" type="presParOf" srcId="{7DE93E71-EE14-4B5C-AA51-496324E61404}" destId="{E0FC7670-F448-4B7D-930A-0DC933DBFDAF}" srcOrd="0" destOrd="0" presId="urn:microsoft.com/office/officeart/2005/8/layout/hList7"/>
    <dgm:cxn modelId="{1553DDB3-2E81-445D-94AC-6C3E458BF3D8}" type="presParOf" srcId="{7DE93E71-EE14-4B5C-AA51-496324E61404}" destId="{1AE6ECB9-A3F2-4A22-9A0D-38D4CB4F4D46}" srcOrd="1" destOrd="0" presId="urn:microsoft.com/office/officeart/2005/8/layout/hList7"/>
    <dgm:cxn modelId="{9C6C2993-5BF7-4EBA-9A2D-B81672333CEF}" type="presParOf" srcId="{7DE93E71-EE14-4B5C-AA51-496324E61404}" destId="{68BA8979-6FE8-4C64-873B-108A07565976}" srcOrd="2" destOrd="0" presId="urn:microsoft.com/office/officeart/2005/8/layout/hList7"/>
    <dgm:cxn modelId="{F12351CB-9201-48C1-AECB-8187F6963730}" type="presParOf" srcId="{7DE93E71-EE14-4B5C-AA51-496324E61404}" destId="{DB16AA76-420E-4C2B-9A6F-6CE0BEF1E128}" srcOrd="3" destOrd="0" presId="urn:microsoft.com/office/officeart/2005/8/layout/hList7"/>
    <dgm:cxn modelId="{B999467A-24A7-4CDE-B173-F9069C0F49FC}" type="presParOf" srcId="{09495314-4CB9-458C-AF33-64F90F76DEF5}" destId="{C8C1BCD9-5D11-449D-B011-2B1B37D59142}" srcOrd="7" destOrd="0" presId="urn:microsoft.com/office/officeart/2005/8/layout/hList7"/>
    <dgm:cxn modelId="{66765BC7-B0BF-4BB7-8C83-0478397CD52D}" type="presParOf" srcId="{09495314-4CB9-458C-AF33-64F90F76DEF5}" destId="{A32FC968-A775-40F0-9E99-F55ECE8C649B}" srcOrd="8" destOrd="0" presId="urn:microsoft.com/office/officeart/2005/8/layout/hList7"/>
    <dgm:cxn modelId="{CE475B7D-BCB2-4FF2-A96C-615BCD658501}" type="presParOf" srcId="{A32FC968-A775-40F0-9E99-F55ECE8C649B}" destId="{F39A4254-54D6-4B07-BB28-987405939718}" srcOrd="0" destOrd="0" presId="urn:microsoft.com/office/officeart/2005/8/layout/hList7"/>
    <dgm:cxn modelId="{D842FCE8-AA08-4BC9-8909-AC4B9B46EC8D}" type="presParOf" srcId="{A32FC968-A775-40F0-9E99-F55ECE8C649B}" destId="{598D6CBF-2BDD-4F41-81E2-D8E7027CF8E0}" srcOrd="1" destOrd="0" presId="urn:microsoft.com/office/officeart/2005/8/layout/hList7"/>
    <dgm:cxn modelId="{9DB2372D-749E-4F0E-A93F-E509FCFAD265}" type="presParOf" srcId="{A32FC968-A775-40F0-9E99-F55ECE8C649B}" destId="{B0F6C6F6-276B-4AA6-8737-C6538965B399}" srcOrd="2" destOrd="0" presId="urn:microsoft.com/office/officeart/2005/8/layout/hList7"/>
    <dgm:cxn modelId="{488C4A87-4FC1-4011-BB0C-CB6337A8DA88}" type="presParOf" srcId="{A32FC968-A775-40F0-9E99-F55ECE8C649B}" destId="{08150419-E8CA-4404-8B18-8839483210C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F54E3-1BCC-4EF1-9A3B-33ECD22CA8B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FCF393F-B78C-4F9F-92B2-F195542B35F0}">
      <dgm:prSet phldrT="[Text]"/>
      <dgm:spPr>
        <a:solidFill>
          <a:schemeClr val="tx2"/>
        </a:solidFill>
        <a:ln>
          <a:solidFill>
            <a:schemeClr val="lt1">
              <a:hueOff val="0"/>
              <a:satOff val="0"/>
              <a:lumOff val="0"/>
              <a:alpha val="97000"/>
            </a:schemeClr>
          </a:solidFill>
        </a:ln>
      </dgm:spPr>
      <dgm:t>
        <a:bodyPr/>
        <a:lstStyle/>
        <a:p>
          <a:r>
            <a:rPr lang="en-US"/>
            <a:t>Learning Network</a:t>
          </a:r>
        </a:p>
      </dgm:t>
    </dgm:pt>
    <dgm:pt modelId="{284F13D6-2284-4185-8819-A6151A7BC132}" type="parTrans" cxnId="{DECCB383-59D0-4F9D-A1F0-9FAFC6CFAC88}">
      <dgm:prSet/>
      <dgm:spPr/>
      <dgm:t>
        <a:bodyPr/>
        <a:lstStyle/>
        <a:p>
          <a:endParaRPr lang="en-US"/>
        </a:p>
      </dgm:t>
    </dgm:pt>
    <dgm:pt modelId="{78BAADB6-F549-4758-9CB4-E617129BD7ED}" type="sibTrans" cxnId="{DECCB383-59D0-4F9D-A1F0-9FAFC6CFAC88}">
      <dgm:prSet/>
      <dgm:spPr/>
      <dgm:t>
        <a:bodyPr/>
        <a:lstStyle/>
        <a:p>
          <a:endParaRPr lang="en-US"/>
        </a:p>
      </dgm:t>
    </dgm:pt>
    <dgm:pt modelId="{FDA45331-05C3-45C0-B7CB-AAC83FB9E9C8}">
      <dgm:prSet phldrT="[Text]"/>
      <dgm:spPr>
        <a:solidFill>
          <a:schemeClr val="tx2"/>
        </a:solidFill>
      </dgm:spPr>
      <dgm:t>
        <a:bodyPr/>
        <a:lstStyle/>
        <a:p>
          <a:r>
            <a:rPr lang="en-US"/>
            <a:t>Labs</a:t>
          </a:r>
        </a:p>
      </dgm:t>
    </dgm:pt>
    <dgm:pt modelId="{938DDF95-FDAE-4FA2-AE70-733D52A4259D}" type="parTrans" cxnId="{7F849C57-7B8B-4593-A61F-263CB3736ED1}">
      <dgm:prSet/>
      <dgm:spPr/>
      <dgm:t>
        <a:bodyPr/>
        <a:lstStyle/>
        <a:p>
          <a:endParaRPr lang="en-US"/>
        </a:p>
      </dgm:t>
    </dgm:pt>
    <dgm:pt modelId="{82454987-E48A-4946-9543-F57D8053DA55}" type="sibTrans" cxnId="{7F849C57-7B8B-4593-A61F-263CB3736ED1}">
      <dgm:prSet/>
      <dgm:spPr/>
      <dgm:t>
        <a:bodyPr/>
        <a:lstStyle/>
        <a:p>
          <a:endParaRPr lang="en-US"/>
        </a:p>
      </dgm:t>
    </dgm:pt>
    <dgm:pt modelId="{5C552D79-A4EB-4859-9FC4-93EE6C9BAD0C}">
      <dgm:prSet phldrT="[Text]"/>
      <dgm:spPr/>
      <dgm:t>
        <a:bodyPr/>
        <a:lstStyle/>
        <a:p>
          <a:r>
            <a:rPr lang="en-US"/>
            <a:t> Flexible Capital </a:t>
          </a:r>
        </a:p>
      </dgm:t>
    </dgm:pt>
    <dgm:pt modelId="{0874BC57-4D8F-4EC8-98E2-D8A3EEA954C2}" type="parTrans" cxnId="{2E902823-9E14-4E6B-A8D5-F392D44FD848}">
      <dgm:prSet/>
      <dgm:spPr/>
      <dgm:t>
        <a:bodyPr/>
        <a:lstStyle/>
        <a:p>
          <a:endParaRPr lang="en-US"/>
        </a:p>
      </dgm:t>
    </dgm:pt>
    <dgm:pt modelId="{881AD2FC-A6F1-471F-B987-357E0FFB4B9E}" type="sibTrans" cxnId="{2E902823-9E14-4E6B-A8D5-F392D44FD848}">
      <dgm:prSet/>
      <dgm:spPr/>
      <dgm:t>
        <a:bodyPr/>
        <a:lstStyle/>
        <a:p>
          <a:endParaRPr lang="en-US"/>
        </a:p>
      </dgm:t>
    </dgm:pt>
    <dgm:pt modelId="{4C8B493A-BA45-468E-88A5-CBD68F899974}">
      <dgm:prSet phldrT="[Text]"/>
      <dgm:spPr/>
      <dgm:t>
        <a:bodyPr/>
        <a:lstStyle/>
        <a:p>
          <a:r>
            <a:rPr lang="en-US"/>
            <a:t>Greater Investment in smaller cities and rural places</a:t>
          </a:r>
        </a:p>
      </dgm:t>
    </dgm:pt>
    <dgm:pt modelId="{EC65A23E-FA25-48DE-931B-F614B02EE923}" type="parTrans" cxnId="{16F507D6-7A5E-4829-89F7-443CA9CA6767}">
      <dgm:prSet/>
      <dgm:spPr/>
      <dgm:t>
        <a:bodyPr/>
        <a:lstStyle/>
        <a:p>
          <a:endParaRPr lang="en-US"/>
        </a:p>
      </dgm:t>
    </dgm:pt>
    <dgm:pt modelId="{F7DE7622-96CA-4752-819F-A462226FF2F7}" type="sibTrans" cxnId="{16F507D6-7A5E-4829-89F7-443CA9CA6767}">
      <dgm:prSet/>
      <dgm:spPr/>
      <dgm:t>
        <a:bodyPr/>
        <a:lstStyle/>
        <a:p>
          <a:endParaRPr lang="en-US"/>
        </a:p>
      </dgm:t>
    </dgm:pt>
    <dgm:pt modelId="{BF182AE9-F7E4-48AF-B8CD-26A62833EAF6}" type="pres">
      <dgm:prSet presAssocID="{17DF54E3-1BCC-4EF1-9A3B-33ECD22CA8BE}" presName="Name0" presStyleCnt="0">
        <dgm:presLayoutVars>
          <dgm:chMax val="4"/>
          <dgm:resizeHandles val="exact"/>
        </dgm:presLayoutVars>
      </dgm:prSet>
      <dgm:spPr/>
    </dgm:pt>
    <dgm:pt modelId="{D16D8946-1720-4D91-952E-E6E73E85F8F7}" type="pres">
      <dgm:prSet presAssocID="{17DF54E3-1BCC-4EF1-9A3B-33ECD22CA8BE}" presName="ellipse" presStyleLbl="trBgShp" presStyleIdx="0" presStyleCnt="1"/>
      <dgm:spPr/>
    </dgm:pt>
    <dgm:pt modelId="{762E705B-F8A0-4E26-B7E5-43E73AA53783}" type="pres">
      <dgm:prSet presAssocID="{17DF54E3-1BCC-4EF1-9A3B-33ECD22CA8BE}" presName="arrow1" presStyleLbl="fgShp" presStyleIdx="0" presStyleCnt="1"/>
      <dgm:spPr/>
    </dgm:pt>
    <dgm:pt modelId="{7017CC99-2E72-4089-9399-6C9852A35CDE}" type="pres">
      <dgm:prSet presAssocID="{17DF54E3-1BCC-4EF1-9A3B-33ECD22CA8BE}" presName="rectangle" presStyleLbl="revTx" presStyleIdx="0" presStyleCnt="1">
        <dgm:presLayoutVars>
          <dgm:bulletEnabled val="1"/>
        </dgm:presLayoutVars>
      </dgm:prSet>
      <dgm:spPr/>
    </dgm:pt>
    <dgm:pt modelId="{93D7CD18-CC31-4650-AD08-E5A7717405DE}" type="pres">
      <dgm:prSet presAssocID="{FDA45331-05C3-45C0-B7CB-AAC83FB9E9C8}" presName="item1" presStyleLbl="node1" presStyleIdx="0" presStyleCnt="3">
        <dgm:presLayoutVars>
          <dgm:bulletEnabled val="1"/>
        </dgm:presLayoutVars>
      </dgm:prSet>
      <dgm:spPr/>
    </dgm:pt>
    <dgm:pt modelId="{402F0B3D-5DB5-409B-924C-8D7F144492A0}" type="pres">
      <dgm:prSet presAssocID="{5C552D79-A4EB-4859-9FC4-93EE6C9BAD0C}" presName="item2" presStyleLbl="node1" presStyleIdx="1" presStyleCnt="3">
        <dgm:presLayoutVars>
          <dgm:bulletEnabled val="1"/>
        </dgm:presLayoutVars>
      </dgm:prSet>
      <dgm:spPr/>
    </dgm:pt>
    <dgm:pt modelId="{980E35D8-6319-46FC-8FBC-9192BA37E8D8}" type="pres">
      <dgm:prSet presAssocID="{4C8B493A-BA45-468E-88A5-CBD68F899974}" presName="item3" presStyleLbl="node1" presStyleIdx="2" presStyleCnt="3">
        <dgm:presLayoutVars>
          <dgm:bulletEnabled val="1"/>
        </dgm:presLayoutVars>
      </dgm:prSet>
      <dgm:spPr/>
    </dgm:pt>
    <dgm:pt modelId="{26A52FDE-5178-4449-A77C-F5CEC7887DE5}" type="pres">
      <dgm:prSet presAssocID="{17DF54E3-1BCC-4EF1-9A3B-33ECD22CA8BE}" presName="funnel" presStyleLbl="trAlignAcc1" presStyleIdx="0" presStyleCnt="1"/>
      <dgm:spPr>
        <a:ln>
          <a:solidFill>
            <a:schemeClr val="tx2"/>
          </a:solidFill>
        </a:ln>
      </dgm:spPr>
    </dgm:pt>
  </dgm:ptLst>
  <dgm:cxnLst>
    <dgm:cxn modelId="{2E902823-9E14-4E6B-A8D5-F392D44FD848}" srcId="{17DF54E3-1BCC-4EF1-9A3B-33ECD22CA8BE}" destId="{5C552D79-A4EB-4859-9FC4-93EE6C9BAD0C}" srcOrd="2" destOrd="0" parTransId="{0874BC57-4D8F-4EC8-98E2-D8A3EEA954C2}" sibTransId="{881AD2FC-A6F1-471F-B987-357E0FFB4B9E}"/>
    <dgm:cxn modelId="{737C122B-4553-4D42-958E-CE3CAF842B7B}" type="presOf" srcId="{FDA45331-05C3-45C0-B7CB-AAC83FB9E9C8}" destId="{402F0B3D-5DB5-409B-924C-8D7F144492A0}" srcOrd="0" destOrd="0" presId="urn:microsoft.com/office/officeart/2005/8/layout/funnel1"/>
    <dgm:cxn modelId="{7F849C57-7B8B-4593-A61F-263CB3736ED1}" srcId="{17DF54E3-1BCC-4EF1-9A3B-33ECD22CA8BE}" destId="{FDA45331-05C3-45C0-B7CB-AAC83FB9E9C8}" srcOrd="1" destOrd="0" parTransId="{938DDF95-FDAE-4FA2-AE70-733D52A4259D}" sibTransId="{82454987-E48A-4946-9543-F57D8053DA55}"/>
    <dgm:cxn modelId="{3304345A-CCE7-4174-B551-71E2A4800B1D}" type="presOf" srcId="{8FCF393F-B78C-4F9F-92B2-F195542B35F0}" destId="{980E35D8-6319-46FC-8FBC-9192BA37E8D8}" srcOrd="0" destOrd="0" presId="urn:microsoft.com/office/officeart/2005/8/layout/funnel1"/>
    <dgm:cxn modelId="{1DBBC57B-AED7-40C3-BAF7-C20C21B10108}" type="presOf" srcId="{17DF54E3-1BCC-4EF1-9A3B-33ECD22CA8BE}" destId="{BF182AE9-F7E4-48AF-B8CD-26A62833EAF6}" srcOrd="0" destOrd="0" presId="urn:microsoft.com/office/officeart/2005/8/layout/funnel1"/>
    <dgm:cxn modelId="{DECCB383-59D0-4F9D-A1F0-9FAFC6CFAC88}" srcId="{17DF54E3-1BCC-4EF1-9A3B-33ECD22CA8BE}" destId="{8FCF393F-B78C-4F9F-92B2-F195542B35F0}" srcOrd="0" destOrd="0" parTransId="{284F13D6-2284-4185-8819-A6151A7BC132}" sibTransId="{78BAADB6-F549-4758-9CB4-E617129BD7ED}"/>
    <dgm:cxn modelId="{E30420BF-C058-483B-AE1E-7F1BB2FFDAEC}" type="presOf" srcId="{4C8B493A-BA45-468E-88A5-CBD68F899974}" destId="{7017CC99-2E72-4089-9399-6C9852A35CDE}" srcOrd="0" destOrd="0" presId="urn:microsoft.com/office/officeart/2005/8/layout/funnel1"/>
    <dgm:cxn modelId="{16F507D6-7A5E-4829-89F7-443CA9CA6767}" srcId="{17DF54E3-1BCC-4EF1-9A3B-33ECD22CA8BE}" destId="{4C8B493A-BA45-468E-88A5-CBD68F899974}" srcOrd="3" destOrd="0" parTransId="{EC65A23E-FA25-48DE-931B-F614B02EE923}" sibTransId="{F7DE7622-96CA-4752-819F-A462226FF2F7}"/>
    <dgm:cxn modelId="{007C2FFD-E1BD-4786-ADEE-9D43103ECA93}" type="presOf" srcId="{5C552D79-A4EB-4859-9FC4-93EE6C9BAD0C}" destId="{93D7CD18-CC31-4650-AD08-E5A7717405DE}" srcOrd="0" destOrd="0" presId="urn:microsoft.com/office/officeart/2005/8/layout/funnel1"/>
    <dgm:cxn modelId="{83850EDB-0E83-4DC6-854C-2F17696C81B5}" type="presParOf" srcId="{BF182AE9-F7E4-48AF-B8CD-26A62833EAF6}" destId="{D16D8946-1720-4D91-952E-E6E73E85F8F7}" srcOrd="0" destOrd="0" presId="urn:microsoft.com/office/officeart/2005/8/layout/funnel1"/>
    <dgm:cxn modelId="{654AE522-5AEC-4445-A0CE-C810E43E4E13}" type="presParOf" srcId="{BF182AE9-F7E4-48AF-B8CD-26A62833EAF6}" destId="{762E705B-F8A0-4E26-B7E5-43E73AA53783}" srcOrd="1" destOrd="0" presId="urn:microsoft.com/office/officeart/2005/8/layout/funnel1"/>
    <dgm:cxn modelId="{4D805FE5-4F4A-486A-B298-D3E38774C60A}" type="presParOf" srcId="{BF182AE9-F7E4-48AF-B8CD-26A62833EAF6}" destId="{7017CC99-2E72-4089-9399-6C9852A35CDE}" srcOrd="2" destOrd="0" presId="urn:microsoft.com/office/officeart/2005/8/layout/funnel1"/>
    <dgm:cxn modelId="{837C91B4-62CF-4879-9A11-D1DB2D337BD0}" type="presParOf" srcId="{BF182AE9-F7E4-48AF-B8CD-26A62833EAF6}" destId="{93D7CD18-CC31-4650-AD08-E5A7717405DE}" srcOrd="3" destOrd="0" presId="urn:microsoft.com/office/officeart/2005/8/layout/funnel1"/>
    <dgm:cxn modelId="{3ECF365B-99F2-42D4-BCD5-552CF0E41AD9}" type="presParOf" srcId="{BF182AE9-F7E4-48AF-B8CD-26A62833EAF6}" destId="{402F0B3D-5DB5-409B-924C-8D7F144492A0}" srcOrd="4" destOrd="0" presId="urn:microsoft.com/office/officeart/2005/8/layout/funnel1"/>
    <dgm:cxn modelId="{29D30552-D7DE-4E77-B37D-6968F8D2C241}" type="presParOf" srcId="{BF182AE9-F7E4-48AF-B8CD-26A62833EAF6}" destId="{980E35D8-6319-46FC-8FBC-9192BA37E8D8}" srcOrd="5" destOrd="0" presId="urn:microsoft.com/office/officeart/2005/8/layout/funnel1"/>
    <dgm:cxn modelId="{C2ABA5BE-9C6F-4FE4-92AD-CE9C0E47A862}" type="presParOf" srcId="{BF182AE9-F7E4-48AF-B8CD-26A62833EAF6}" destId="{26A52FDE-5178-4449-A77C-F5CEC7887DE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A5833-E925-4D44-B62E-3AF8C98759B3}" type="doc">
      <dgm:prSet loTypeId="urn:microsoft.com/office/officeart/2005/8/layout/target3" loCatId="relationship" qsTypeId="urn:microsoft.com/office/officeart/2005/8/quickstyle/simple1" qsCatId="simple" csTypeId="urn:microsoft.com/office/officeart/2005/8/colors/accent1_3" csCatId="accent1" phldr="1"/>
      <dgm:spPr/>
      <dgm:t>
        <a:bodyPr/>
        <a:lstStyle/>
        <a:p>
          <a:endParaRPr lang="en-US"/>
        </a:p>
      </dgm:t>
    </dgm:pt>
    <dgm:pt modelId="{47200F32-1088-45AA-8F7F-07C614370CC6}">
      <dgm:prSet phldrT="[Text]" custT="1"/>
      <dgm:spPr/>
      <dgm:t>
        <a:bodyPr/>
        <a:lstStyle/>
        <a:p>
          <a:pPr algn="l"/>
          <a:r>
            <a:rPr lang="en-US" sz="3200"/>
            <a:t>Local</a:t>
          </a:r>
          <a:r>
            <a:rPr lang="en-US" sz="4700"/>
            <a:t>	</a:t>
          </a:r>
        </a:p>
      </dgm:t>
    </dgm:pt>
    <dgm:pt modelId="{80FFFD97-1E15-4800-9679-D6D3C8AD2F27}" type="parTrans" cxnId="{4282F6B3-7CEC-435C-9D2B-5663E54F248E}">
      <dgm:prSet/>
      <dgm:spPr/>
      <dgm:t>
        <a:bodyPr/>
        <a:lstStyle/>
        <a:p>
          <a:endParaRPr lang="en-US"/>
        </a:p>
      </dgm:t>
    </dgm:pt>
    <dgm:pt modelId="{E284373E-C976-4158-B041-AA035E495A0E}" type="sibTrans" cxnId="{4282F6B3-7CEC-435C-9D2B-5663E54F248E}">
      <dgm:prSet/>
      <dgm:spPr/>
      <dgm:t>
        <a:bodyPr/>
        <a:lstStyle/>
        <a:p>
          <a:endParaRPr lang="en-US"/>
        </a:p>
      </dgm:t>
    </dgm:pt>
    <dgm:pt modelId="{4FFA3C06-2A67-4D56-AC1E-2A5F1B7F8BED}">
      <dgm:prSet phldrT="[Text]" custT="1"/>
      <dgm:spPr/>
      <dgm:t>
        <a:bodyPr/>
        <a:lstStyle/>
        <a:p>
          <a:pPr marL="0" indent="0" rtl="0">
            <a:buFont typeface="Arial" panose="020B0604020202020204" pitchFamily="34" charset="0"/>
            <a:buChar char="•"/>
          </a:pPr>
          <a:r>
            <a:rPr lang="en-US" sz="1200">
              <a:latin typeface="Arial" panose="020B0604020202020204"/>
            </a:rPr>
            <a:t> </a:t>
          </a:r>
          <a:r>
            <a:rPr lang="en-US" sz="1200"/>
            <a:t> Nonprofits, CDCs, grassroots groups,     </a:t>
          </a:r>
        </a:p>
      </dgm:t>
    </dgm:pt>
    <dgm:pt modelId="{1C7B2DB1-4FBE-4383-94CC-030243C49C5F}" type="parTrans" cxnId="{E2406C99-0E34-4C00-B6EE-F4786859875B}">
      <dgm:prSet/>
      <dgm:spPr/>
      <dgm:t>
        <a:bodyPr/>
        <a:lstStyle/>
        <a:p>
          <a:endParaRPr lang="en-US"/>
        </a:p>
      </dgm:t>
    </dgm:pt>
    <dgm:pt modelId="{199A3B6C-B5B1-4F0A-A829-3E622B29885E}" type="sibTrans" cxnId="{E2406C99-0E34-4C00-B6EE-F4786859875B}">
      <dgm:prSet/>
      <dgm:spPr/>
      <dgm:t>
        <a:bodyPr/>
        <a:lstStyle/>
        <a:p>
          <a:endParaRPr lang="en-US"/>
        </a:p>
      </dgm:t>
    </dgm:pt>
    <dgm:pt modelId="{29826BB3-0053-4673-8D9A-EAF939EA4EC8}">
      <dgm:prSet phldrT="[Text]" custT="1"/>
      <dgm:spPr/>
      <dgm:t>
        <a:bodyPr/>
        <a:lstStyle/>
        <a:p>
          <a:pPr algn="l"/>
          <a:r>
            <a:rPr lang="en-US" sz="3200"/>
            <a:t>Regional</a:t>
          </a:r>
        </a:p>
      </dgm:t>
    </dgm:pt>
    <dgm:pt modelId="{98601E79-6E6D-47A6-BF92-8F7365A0D854}" type="parTrans" cxnId="{5B4E1A68-2A3C-4084-8DEE-9B5A0BA87398}">
      <dgm:prSet/>
      <dgm:spPr/>
      <dgm:t>
        <a:bodyPr/>
        <a:lstStyle/>
        <a:p>
          <a:endParaRPr lang="en-US"/>
        </a:p>
      </dgm:t>
    </dgm:pt>
    <dgm:pt modelId="{F835BB20-3B29-43C8-A038-182A9E5798FB}" type="sibTrans" cxnId="{5B4E1A68-2A3C-4084-8DEE-9B5A0BA87398}">
      <dgm:prSet/>
      <dgm:spPr/>
      <dgm:t>
        <a:bodyPr/>
        <a:lstStyle/>
        <a:p>
          <a:endParaRPr lang="en-US"/>
        </a:p>
      </dgm:t>
    </dgm:pt>
    <dgm:pt modelId="{2D17F887-CB3E-4EE4-91D7-6C1532B5A3B3}">
      <dgm:prSet phldrT="[Text]"/>
      <dgm:spPr/>
      <dgm:t>
        <a:bodyPr/>
        <a:lstStyle/>
        <a:p>
          <a:pPr rtl="0">
            <a:buChar char="•"/>
          </a:pPr>
          <a:r>
            <a:rPr lang="en-US">
              <a:latin typeface="Arial" panose="020B0604020202020204"/>
            </a:rPr>
            <a:t> </a:t>
          </a:r>
          <a:r>
            <a:rPr lang="en-US"/>
            <a:t> State Govt &amp; Leaders</a:t>
          </a:r>
        </a:p>
      </dgm:t>
    </dgm:pt>
    <dgm:pt modelId="{D1FEEBA9-0B54-4B12-A216-3E026956EDE6}" type="parTrans" cxnId="{9FB5CC5D-5104-4911-A178-9B00DE8F7BAD}">
      <dgm:prSet/>
      <dgm:spPr/>
      <dgm:t>
        <a:bodyPr/>
        <a:lstStyle/>
        <a:p>
          <a:endParaRPr lang="en-US"/>
        </a:p>
      </dgm:t>
    </dgm:pt>
    <dgm:pt modelId="{3BE5E7E1-FE41-4E05-B55F-0A1B8CA901B0}" type="sibTrans" cxnId="{9FB5CC5D-5104-4911-A178-9B00DE8F7BAD}">
      <dgm:prSet/>
      <dgm:spPr/>
      <dgm:t>
        <a:bodyPr/>
        <a:lstStyle/>
        <a:p>
          <a:endParaRPr lang="en-US"/>
        </a:p>
      </dgm:t>
    </dgm:pt>
    <dgm:pt modelId="{F70368D2-F640-493E-9DF4-8E130A5B7085}">
      <dgm:prSet phldrT="[Text]" custT="1"/>
      <dgm:spPr/>
      <dgm:t>
        <a:bodyPr/>
        <a:lstStyle/>
        <a:p>
          <a:pPr algn="l"/>
          <a:r>
            <a:rPr lang="en-US" sz="3200"/>
            <a:t>National</a:t>
          </a:r>
        </a:p>
      </dgm:t>
    </dgm:pt>
    <dgm:pt modelId="{A623DF5E-8634-4CB8-988E-2D37A00681D5}" type="parTrans" cxnId="{2587C2EC-BA39-4A16-87A4-61ABD112F2A8}">
      <dgm:prSet/>
      <dgm:spPr/>
      <dgm:t>
        <a:bodyPr/>
        <a:lstStyle/>
        <a:p>
          <a:endParaRPr lang="en-US"/>
        </a:p>
      </dgm:t>
    </dgm:pt>
    <dgm:pt modelId="{BFAD25F8-2871-467E-A7E4-EFB6F7B09D35}" type="sibTrans" cxnId="{2587C2EC-BA39-4A16-87A4-61ABD112F2A8}">
      <dgm:prSet/>
      <dgm:spPr/>
      <dgm:t>
        <a:bodyPr/>
        <a:lstStyle/>
        <a:p>
          <a:endParaRPr lang="en-US"/>
        </a:p>
      </dgm:t>
    </dgm:pt>
    <dgm:pt modelId="{9AADF4A2-863F-42B1-BC12-2D50A4C67C8D}">
      <dgm:prSet phldrT="[Text]"/>
      <dgm:spPr/>
      <dgm:t>
        <a:bodyPr/>
        <a:lstStyle/>
        <a:p>
          <a:pPr>
            <a:buChar char="•"/>
          </a:pPr>
          <a:r>
            <a:rPr lang="en-US"/>
            <a:t> Federal </a:t>
          </a:r>
          <a:r>
            <a:rPr lang="en-US">
              <a:latin typeface="Arial" panose="020B0604020202020204"/>
            </a:rPr>
            <a:t>Agencies</a:t>
          </a:r>
          <a:endParaRPr lang="en-US"/>
        </a:p>
      </dgm:t>
    </dgm:pt>
    <dgm:pt modelId="{78222A4E-9B04-4721-852B-B1F22F48F2AC}" type="parTrans" cxnId="{661C758A-EC78-44CF-9B1B-B65FE342C7A5}">
      <dgm:prSet/>
      <dgm:spPr/>
      <dgm:t>
        <a:bodyPr/>
        <a:lstStyle/>
        <a:p>
          <a:endParaRPr lang="en-US"/>
        </a:p>
      </dgm:t>
    </dgm:pt>
    <dgm:pt modelId="{944DE560-E4DD-42F0-89A0-59BAAB00F10B}" type="sibTrans" cxnId="{661C758A-EC78-44CF-9B1B-B65FE342C7A5}">
      <dgm:prSet/>
      <dgm:spPr/>
      <dgm:t>
        <a:bodyPr/>
        <a:lstStyle/>
        <a:p>
          <a:endParaRPr lang="en-US"/>
        </a:p>
      </dgm:t>
    </dgm:pt>
    <dgm:pt modelId="{ECBEC9E1-C4CC-44BB-B83B-BC0221371891}">
      <dgm:prSet/>
      <dgm:spPr/>
      <dgm:t>
        <a:bodyPr/>
        <a:lstStyle/>
        <a:p>
          <a:pPr rtl="0"/>
          <a:r>
            <a:rPr lang="en-US">
              <a:latin typeface="Arial" panose="020B0604020202020204"/>
            </a:rPr>
            <a:t> </a:t>
          </a:r>
          <a:r>
            <a:rPr lang="en-US"/>
            <a:t> Boston Fed</a:t>
          </a:r>
        </a:p>
      </dgm:t>
    </dgm:pt>
    <dgm:pt modelId="{DCC79AD1-E3CB-44EE-B80C-173370ACDC08}" type="parTrans" cxnId="{984B389D-F610-44E1-AE3C-6941CBAFF982}">
      <dgm:prSet/>
      <dgm:spPr/>
      <dgm:t>
        <a:bodyPr/>
        <a:lstStyle/>
        <a:p>
          <a:endParaRPr lang="en-US"/>
        </a:p>
      </dgm:t>
    </dgm:pt>
    <dgm:pt modelId="{42ABCCE4-2EAD-421D-93A9-E31FF7F14D2B}" type="sibTrans" cxnId="{984B389D-F610-44E1-AE3C-6941CBAFF982}">
      <dgm:prSet/>
      <dgm:spPr/>
      <dgm:t>
        <a:bodyPr/>
        <a:lstStyle/>
        <a:p>
          <a:endParaRPr lang="en-US"/>
        </a:p>
      </dgm:t>
    </dgm:pt>
    <dgm:pt modelId="{CB82C85C-E5C6-48CC-9FD7-54F69D6A76D1}">
      <dgm:prSet/>
      <dgm:spPr/>
      <dgm:t>
        <a:bodyPr/>
        <a:lstStyle/>
        <a:p>
          <a:pPr rtl="0"/>
          <a:r>
            <a:rPr lang="en-US">
              <a:latin typeface="Arial" panose="020B0604020202020204"/>
            </a:rPr>
            <a:t> </a:t>
          </a:r>
          <a:r>
            <a:rPr lang="en-US"/>
            <a:t> Technical Assistance Orgs &amp; Consultants</a:t>
          </a:r>
        </a:p>
      </dgm:t>
    </dgm:pt>
    <dgm:pt modelId="{4810E321-756F-4CE9-8B3B-EE5BBF37AA29}" type="parTrans" cxnId="{8109397E-290D-4E30-A299-59F701E6A4F7}">
      <dgm:prSet/>
      <dgm:spPr/>
      <dgm:t>
        <a:bodyPr/>
        <a:lstStyle/>
        <a:p>
          <a:endParaRPr lang="en-US"/>
        </a:p>
      </dgm:t>
    </dgm:pt>
    <dgm:pt modelId="{95694B94-048E-43C4-BE79-EF0CA8FD4BBA}" type="sibTrans" cxnId="{8109397E-290D-4E30-A299-59F701E6A4F7}">
      <dgm:prSet/>
      <dgm:spPr/>
      <dgm:t>
        <a:bodyPr/>
        <a:lstStyle/>
        <a:p>
          <a:endParaRPr lang="en-US"/>
        </a:p>
      </dgm:t>
    </dgm:pt>
    <dgm:pt modelId="{562F51C5-C217-4700-85CE-865A7FBB0BBA}">
      <dgm:prSet/>
      <dgm:spPr/>
      <dgm:t>
        <a:bodyPr/>
        <a:lstStyle/>
        <a:p>
          <a:pPr rtl="0"/>
          <a:r>
            <a:rPr lang="en-US"/>
            <a:t> Impact Investors</a:t>
          </a:r>
        </a:p>
      </dgm:t>
    </dgm:pt>
    <dgm:pt modelId="{1D1C55CA-0EDB-4433-A994-0B600AA0022F}" type="parTrans" cxnId="{6E6596AE-F6E9-4432-9AC7-6664D1E49F1B}">
      <dgm:prSet/>
      <dgm:spPr/>
      <dgm:t>
        <a:bodyPr/>
        <a:lstStyle/>
        <a:p>
          <a:endParaRPr lang="en-US"/>
        </a:p>
      </dgm:t>
    </dgm:pt>
    <dgm:pt modelId="{6CD00AD5-8591-428D-9F72-E51AE8F64062}" type="sibTrans" cxnId="{6E6596AE-F6E9-4432-9AC7-6664D1E49F1B}">
      <dgm:prSet/>
      <dgm:spPr/>
      <dgm:t>
        <a:bodyPr/>
        <a:lstStyle/>
        <a:p>
          <a:endParaRPr lang="en-US"/>
        </a:p>
      </dgm:t>
    </dgm:pt>
    <dgm:pt modelId="{C6417B00-DC90-4D1A-9594-EEE3617998F4}">
      <dgm:prSet/>
      <dgm:spPr/>
      <dgm:t>
        <a:bodyPr/>
        <a:lstStyle/>
        <a:p>
          <a:pPr rtl="0"/>
          <a:r>
            <a:rPr lang="en-US">
              <a:latin typeface="Arial" panose="020B0604020202020204"/>
            </a:rPr>
            <a:t> </a:t>
          </a:r>
          <a:r>
            <a:rPr lang="en-US"/>
            <a:t>Key Inclusive Growth Nonprofits: NGIN, others</a:t>
          </a:r>
        </a:p>
      </dgm:t>
    </dgm:pt>
    <dgm:pt modelId="{F99C25F0-4A9D-43DD-9597-8891A336BF5C}" type="parTrans" cxnId="{95CF2A86-E0B7-4EA8-BC00-22AA78B1CFE3}">
      <dgm:prSet/>
      <dgm:spPr/>
      <dgm:t>
        <a:bodyPr/>
        <a:lstStyle/>
        <a:p>
          <a:endParaRPr lang="en-US"/>
        </a:p>
      </dgm:t>
    </dgm:pt>
    <dgm:pt modelId="{838C2231-EA50-496A-87CE-B5DA4BF81398}" type="sibTrans" cxnId="{95CF2A86-E0B7-4EA8-BC00-22AA78B1CFE3}">
      <dgm:prSet/>
      <dgm:spPr/>
      <dgm:t>
        <a:bodyPr/>
        <a:lstStyle/>
        <a:p>
          <a:endParaRPr lang="en-US"/>
        </a:p>
      </dgm:t>
    </dgm:pt>
    <dgm:pt modelId="{C426C9BA-8805-4917-A8EA-BAF58AAA023E}">
      <dgm:prSet phldrT="[Text]" custT="1"/>
      <dgm:spPr/>
      <dgm:t>
        <a:bodyPr/>
        <a:lstStyle/>
        <a:p>
          <a:pPr marL="0" indent="0" rtl="0">
            <a:buFont typeface="Arial" panose="020B0604020202020204" pitchFamily="34" charset="0"/>
            <a:buChar char="•"/>
          </a:pPr>
          <a:r>
            <a:rPr lang="en-US" sz="1200">
              <a:latin typeface="Arial" panose="020B0604020202020204"/>
            </a:rPr>
            <a:t> </a:t>
          </a:r>
          <a:r>
            <a:rPr lang="en-US" sz="1200"/>
            <a:t> Municipalities, think tanks, planning groups)</a:t>
          </a:r>
        </a:p>
      </dgm:t>
    </dgm:pt>
    <dgm:pt modelId="{7477569F-ADDF-46B6-B0B4-4D01BD679F1B}" type="parTrans" cxnId="{5A4DA71F-7CCE-4E2D-B0DD-A0372117422E}">
      <dgm:prSet/>
      <dgm:spPr/>
      <dgm:t>
        <a:bodyPr/>
        <a:lstStyle/>
        <a:p>
          <a:endParaRPr lang="en-US"/>
        </a:p>
      </dgm:t>
    </dgm:pt>
    <dgm:pt modelId="{53AB8151-2A48-4026-B845-B1AD7C0114D6}" type="sibTrans" cxnId="{5A4DA71F-7CCE-4E2D-B0DD-A0372117422E}">
      <dgm:prSet/>
      <dgm:spPr/>
      <dgm:t>
        <a:bodyPr/>
        <a:lstStyle/>
        <a:p>
          <a:endParaRPr lang="en-US"/>
        </a:p>
      </dgm:t>
    </dgm:pt>
    <dgm:pt modelId="{1996ECF4-1620-4F80-B907-CD71C581964D}">
      <dgm:prSet phldrT="[Text]" custT="1"/>
      <dgm:spPr/>
      <dgm:t>
        <a:bodyPr/>
        <a:lstStyle/>
        <a:p>
          <a:pPr marL="0" indent="0" rtl="0">
            <a:buFont typeface="Arial" panose="020B0604020202020204" pitchFamily="34" charset="0"/>
            <a:buChar char="•"/>
          </a:pPr>
          <a:r>
            <a:rPr lang="en-US" sz="1200">
              <a:latin typeface="Arial" panose="020B0604020202020204"/>
            </a:rPr>
            <a:t> </a:t>
          </a:r>
          <a:r>
            <a:rPr lang="en-US" sz="1200"/>
            <a:t> Low Income Smaller Cities and Rural Areas</a:t>
          </a:r>
          <a:r>
            <a:rPr lang="en-US" sz="1200">
              <a:latin typeface="Arial" panose="020B0604020202020204"/>
            </a:rPr>
            <a:t> </a:t>
          </a:r>
          <a:endParaRPr lang="en-US" sz="1200"/>
        </a:p>
      </dgm:t>
    </dgm:pt>
    <dgm:pt modelId="{3E51B79D-55D5-436F-A796-9EADA6960AB3}" type="parTrans" cxnId="{528FF99F-7BBB-43B5-A2D8-892A94A08F86}">
      <dgm:prSet/>
      <dgm:spPr/>
      <dgm:t>
        <a:bodyPr/>
        <a:lstStyle/>
        <a:p>
          <a:endParaRPr lang="en-US"/>
        </a:p>
      </dgm:t>
    </dgm:pt>
    <dgm:pt modelId="{02693E5D-5689-4E23-AAA8-386A61DA2FA0}" type="sibTrans" cxnId="{528FF99F-7BBB-43B5-A2D8-892A94A08F86}">
      <dgm:prSet/>
      <dgm:spPr/>
      <dgm:t>
        <a:bodyPr/>
        <a:lstStyle/>
        <a:p>
          <a:endParaRPr lang="en-US"/>
        </a:p>
      </dgm:t>
    </dgm:pt>
    <dgm:pt modelId="{B95170BC-0C9E-42B0-8747-E11CB743BB90}">
      <dgm:prSet phldrT="[Text]" custT="1"/>
      <dgm:spPr/>
      <dgm:t>
        <a:bodyPr/>
        <a:lstStyle/>
        <a:p>
          <a:pPr marL="0" indent="0" rtl="0">
            <a:buFont typeface="Arial" panose="020B0604020202020204" pitchFamily="34" charset="0"/>
            <a:buChar char="•"/>
          </a:pPr>
          <a:r>
            <a:rPr lang="en-US" sz="1200">
              <a:latin typeface="Arial" panose="020B0604020202020204"/>
            </a:rPr>
            <a:t> </a:t>
          </a:r>
          <a:r>
            <a:rPr lang="en-US" sz="1200"/>
            <a:t> CDFIs, loan funds, developers, local philanthropy and investors)</a:t>
          </a:r>
        </a:p>
      </dgm:t>
    </dgm:pt>
    <dgm:pt modelId="{98014D7B-BDB7-4A21-AA6B-43DC8B383EF6}" type="parTrans" cxnId="{8E06F6C3-4E8C-471D-AD53-B659EDD28E32}">
      <dgm:prSet/>
      <dgm:spPr/>
      <dgm:t>
        <a:bodyPr/>
        <a:lstStyle/>
        <a:p>
          <a:endParaRPr lang="en-US"/>
        </a:p>
      </dgm:t>
    </dgm:pt>
    <dgm:pt modelId="{79AACC55-A002-4265-B2F3-C8F3B3FBB68C}" type="sibTrans" cxnId="{8E06F6C3-4E8C-471D-AD53-B659EDD28E32}">
      <dgm:prSet/>
      <dgm:spPr/>
      <dgm:t>
        <a:bodyPr/>
        <a:lstStyle/>
        <a:p>
          <a:endParaRPr lang="en-US"/>
        </a:p>
      </dgm:t>
    </dgm:pt>
    <dgm:pt modelId="{2C996D3F-94D4-48D9-ADFC-EDDA7F04DA22}">
      <dgm:prSet phldr="0"/>
      <dgm:spPr/>
      <dgm:t>
        <a:bodyPr/>
        <a:lstStyle/>
        <a:p>
          <a:pPr rtl="0"/>
          <a:r>
            <a:rPr lang="en-US"/>
            <a:t> National Philanthropy: RWJ &amp; Share our  Strength (so far)</a:t>
          </a:r>
        </a:p>
      </dgm:t>
    </dgm:pt>
    <dgm:pt modelId="{E0774E75-780D-4AC8-A9FE-50359F7B4F82}" type="parTrans" cxnId="{DE0250A2-EE2F-48E4-8155-DE3074701991}">
      <dgm:prSet/>
      <dgm:spPr/>
      <dgm:t>
        <a:bodyPr/>
        <a:lstStyle/>
        <a:p>
          <a:endParaRPr lang="en-US"/>
        </a:p>
      </dgm:t>
    </dgm:pt>
    <dgm:pt modelId="{28C864B4-8E50-4AC6-AE77-3C3A26656F5B}" type="sibTrans" cxnId="{DE0250A2-EE2F-48E4-8155-DE3074701991}">
      <dgm:prSet/>
      <dgm:spPr/>
      <dgm:t>
        <a:bodyPr/>
        <a:lstStyle/>
        <a:p>
          <a:endParaRPr lang="en-US"/>
        </a:p>
      </dgm:t>
    </dgm:pt>
    <dgm:pt modelId="{DB237B20-91B9-4A26-9737-020BA7C7E851}">
      <dgm:prSet phldrT="[Text]" custT="1"/>
      <dgm:spPr/>
      <dgm:t>
        <a:bodyPr/>
        <a:lstStyle/>
        <a:p>
          <a:pPr marL="0" indent="0" rtl="0">
            <a:buFont typeface="Arial" panose="020B0604020202020204" pitchFamily="34" charset="0"/>
            <a:buNone/>
          </a:pPr>
          <a:r>
            <a:rPr lang="en-US" sz="1200"/>
            <a:t>entrepreneurs</a:t>
          </a:r>
        </a:p>
      </dgm:t>
    </dgm:pt>
    <dgm:pt modelId="{F2AB7E6B-3115-4E87-92C6-174395AA877D}" type="parTrans" cxnId="{DF03DCA7-AE73-4227-A4ED-A18CC9B1470C}">
      <dgm:prSet/>
      <dgm:spPr/>
    </dgm:pt>
    <dgm:pt modelId="{22FA36C0-CE7B-4E87-B7F2-29B2B21F1829}" type="sibTrans" cxnId="{DF03DCA7-AE73-4227-A4ED-A18CC9B1470C}">
      <dgm:prSet/>
      <dgm:spPr/>
    </dgm:pt>
    <dgm:pt modelId="{A61D1413-AE12-40F2-924B-13C8A25B9CA2}" type="pres">
      <dgm:prSet presAssocID="{54AA5833-E925-4D44-B62E-3AF8C98759B3}" presName="Name0" presStyleCnt="0">
        <dgm:presLayoutVars>
          <dgm:chMax val="7"/>
          <dgm:dir/>
          <dgm:animLvl val="lvl"/>
          <dgm:resizeHandles val="exact"/>
        </dgm:presLayoutVars>
      </dgm:prSet>
      <dgm:spPr/>
    </dgm:pt>
    <dgm:pt modelId="{A0EC36E2-B859-4E77-9AA1-46A73B6513F8}" type="pres">
      <dgm:prSet presAssocID="{47200F32-1088-45AA-8F7F-07C614370CC6}" presName="circle1" presStyleLbl="node1" presStyleIdx="0" presStyleCnt="3"/>
      <dgm:spPr>
        <a:solidFill>
          <a:schemeClr val="tx2"/>
        </a:solidFill>
        <a:ln>
          <a:solidFill>
            <a:schemeClr val="bg1"/>
          </a:solidFill>
        </a:ln>
      </dgm:spPr>
    </dgm:pt>
    <dgm:pt modelId="{B89A634A-4712-4CF4-A821-7CA7DC985C7B}" type="pres">
      <dgm:prSet presAssocID="{47200F32-1088-45AA-8F7F-07C614370CC6}" presName="space" presStyleCnt="0"/>
      <dgm:spPr/>
    </dgm:pt>
    <dgm:pt modelId="{7F093681-F473-435D-AFE4-B6D79468006A}" type="pres">
      <dgm:prSet presAssocID="{47200F32-1088-45AA-8F7F-07C614370CC6}" presName="rect1" presStyleLbl="alignAcc1" presStyleIdx="0" presStyleCnt="3" custScaleX="102490" custScaleY="100000" custLinFactNeighborX="7113" custLinFactNeighborY="478"/>
      <dgm:spPr/>
    </dgm:pt>
    <dgm:pt modelId="{A4E5BC97-6E8A-4AED-913A-8DF89135294F}" type="pres">
      <dgm:prSet presAssocID="{29826BB3-0053-4673-8D9A-EAF939EA4EC8}" presName="vertSpace2" presStyleLbl="node1" presStyleIdx="0" presStyleCnt="3"/>
      <dgm:spPr/>
    </dgm:pt>
    <dgm:pt modelId="{AB33D031-AE28-4884-B4AD-CC6DE74CACAF}" type="pres">
      <dgm:prSet presAssocID="{29826BB3-0053-4673-8D9A-EAF939EA4EC8}" presName="circle2" presStyleLbl="node1" presStyleIdx="1" presStyleCnt="3" custScaleX="98270" custScaleY="90540" custLinFactNeighborX="1981" custLinFactNeighborY="12549"/>
      <dgm:spPr>
        <a:solidFill>
          <a:schemeClr val="tx2"/>
        </a:solidFill>
      </dgm:spPr>
    </dgm:pt>
    <dgm:pt modelId="{7B85ECD5-E5E0-44C1-AD01-2D699D615B30}" type="pres">
      <dgm:prSet presAssocID="{29826BB3-0053-4673-8D9A-EAF939EA4EC8}" presName="rect2" presStyleLbl="alignAcc1" presStyleIdx="1" presStyleCnt="3" custScaleX="100000" custScaleY="86709" custLinFactNeighborY="5136"/>
      <dgm:spPr/>
    </dgm:pt>
    <dgm:pt modelId="{ED9D97F5-ED71-4120-9223-4377165EACAE}" type="pres">
      <dgm:prSet presAssocID="{F70368D2-F640-493E-9DF4-8E130A5B7085}" presName="vertSpace3" presStyleLbl="node1" presStyleIdx="1" presStyleCnt="3"/>
      <dgm:spPr/>
    </dgm:pt>
    <dgm:pt modelId="{34E1CB11-C84E-4A18-B35B-47C0CB1921B7}" type="pres">
      <dgm:prSet presAssocID="{F70368D2-F640-493E-9DF4-8E130A5B7085}" presName="circle3" presStyleLbl="node1" presStyleIdx="2" presStyleCnt="3" custLinFactNeighborY="6359"/>
      <dgm:spPr>
        <a:solidFill>
          <a:schemeClr val="tx2"/>
        </a:solidFill>
      </dgm:spPr>
    </dgm:pt>
    <dgm:pt modelId="{CF1B9671-B259-4AB1-BD4E-B3E0111B56AC}" type="pres">
      <dgm:prSet presAssocID="{F70368D2-F640-493E-9DF4-8E130A5B7085}" presName="rect3" presStyleLbl="alignAcc1" presStyleIdx="2" presStyleCnt="3" custLinFactNeighborY="8092"/>
      <dgm:spPr/>
    </dgm:pt>
    <dgm:pt modelId="{E9AAD595-987D-47FA-98B3-EB9091DE3174}" type="pres">
      <dgm:prSet presAssocID="{47200F32-1088-45AA-8F7F-07C614370CC6}" presName="rect1ParTx" presStyleLbl="alignAcc1" presStyleIdx="2" presStyleCnt="3">
        <dgm:presLayoutVars>
          <dgm:chMax val="1"/>
          <dgm:bulletEnabled val="1"/>
        </dgm:presLayoutVars>
      </dgm:prSet>
      <dgm:spPr/>
    </dgm:pt>
    <dgm:pt modelId="{2A417A45-40D6-46CF-A07C-2594FE5414FA}" type="pres">
      <dgm:prSet presAssocID="{47200F32-1088-45AA-8F7F-07C614370CC6}" presName="rect1ChTx" presStyleLbl="alignAcc1" presStyleIdx="2" presStyleCnt="3" custScaleX="121208" custScaleY="124465" custLinFactNeighborX="-7750" custLinFactNeighborY="8092">
        <dgm:presLayoutVars>
          <dgm:bulletEnabled val="1"/>
        </dgm:presLayoutVars>
      </dgm:prSet>
      <dgm:spPr/>
    </dgm:pt>
    <dgm:pt modelId="{C730DE67-F90B-424C-ABC2-0D018A46C4AB}" type="pres">
      <dgm:prSet presAssocID="{29826BB3-0053-4673-8D9A-EAF939EA4EC8}" presName="rect2ParTx" presStyleLbl="alignAcc1" presStyleIdx="2" presStyleCnt="3">
        <dgm:presLayoutVars>
          <dgm:chMax val="1"/>
          <dgm:bulletEnabled val="1"/>
        </dgm:presLayoutVars>
      </dgm:prSet>
      <dgm:spPr/>
    </dgm:pt>
    <dgm:pt modelId="{B9D9179D-FB6C-4751-84EA-D4C56EDA5492}" type="pres">
      <dgm:prSet presAssocID="{29826BB3-0053-4673-8D9A-EAF939EA4EC8}" presName="rect2ChTx" presStyleLbl="alignAcc1" presStyleIdx="2" presStyleCnt="3" custScaleX="121210" custLinFactNeighborX="-10401" custLinFactNeighborY="16645">
        <dgm:presLayoutVars>
          <dgm:bulletEnabled val="1"/>
        </dgm:presLayoutVars>
      </dgm:prSet>
      <dgm:spPr/>
    </dgm:pt>
    <dgm:pt modelId="{7A3142EE-8ECB-463E-AE2C-63B26AA8153C}" type="pres">
      <dgm:prSet presAssocID="{F70368D2-F640-493E-9DF4-8E130A5B7085}" presName="rect3ParTx" presStyleLbl="alignAcc1" presStyleIdx="2" presStyleCnt="3">
        <dgm:presLayoutVars>
          <dgm:chMax val="1"/>
          <dgm:bulletEnabled val="1"/>
        </dgm:presLayoutVars>
      </dgm:prSet>
      <dgm:spPr/>
    </dgm:pt>
    <dgm:pt modelId="{25D0F1DB-8453-42F0-81A4-CAB366FE43C4}" type="pres">
      <dgm:prSet presAssocID="{F70368D2-F640-493E-9DF4-8E130A5B7085}" presName="rect3ChTx" presStyleLbl="alignAcc1" presStyleIdx="2" presStyleCnt="3" custScaleX="121210" custLinFactNeighborX="-7750" custLinFactNeighborY="7794">
        <dgm:presLayoutVars>
          <dgm:bulletEnabled val="1"/>
        </dgm:presLayoutVars>
      </dgm:prSet>
      <dgm:spPr/>
    </dgm:pt>
  </dgm:ptLst>
  <dgm:cxnLst>
    <dgm:cxn modelId="{14F7B405-63FF-475E-8558-E11CA7ADEE63}" type="presOf" srcId="{DB237B20-91B9-4A26-9737-020BA7C7E851}" destId="{2A417A45-40D6-46CF-A07C-2594FE5414FA}" srcOrd="0" destOrd="1" presId="urn:microsoft.com/office/officeart/2005/8/layout/target3"/>
    <dgm:cxn modelId="{B80E1D19-5614-4604-B58C-DE509ACB367D}" type="presOf" srcId="{CB82C85C-E5C6-48CC-9FD7-54F69D6A76D1}" destId="{B9D9179D-FB6C-4751-84EA-D4C56EDA5492}" srcOrd="0" destOrd="2" presId="urn:microsoft.com/office/officeart/2005/8/layout/target3"/>
    <dgm:cxn modelId="{1B158719-A60E-442E-B1BA-7CFD4CED06F4}" type="presOf" srcId="{ECBEC9E1-C4CC-44BB-B83B-BC0221371891}" destId="{B9D9179D-FB6C-4751-84EA-D4C56EDA5492}" srcOrd="0" destOrd="1" presId="urn:microsoft.com/office/officeart/2005/8/layout/target3"/>
    <dgm:cxn modelId="{5A4DA71F-7CCE-4E2D-B0DD-A0372117422E}" srcId="{47200F32-1088-45AA-8F7F-07C614370CC6}" destId="{C426C9BA-8805-4917-A8EA-BAF58AAA023E}" srcOrd="2" destOrd="0" parTransId="{7477569F-ADDF-46B6-B0B4-4D01BD679F1B}" sibTransId="{53AB8151-2A48-4026-B845-B1AD7C0114D6}"/>
    <dgm:cxn modelId="{C7C43820-9128-48C0-9AF5-D57CF5C20D54}" type="presOf" srcId="{C6417B00-DC90-4D1A-9594-EEE3617998F4}" destId="{25D0F1DB-8453-42F0-81A4-CAB366FE43C4}" srcOrd="0" destOrd="3" presId="urn:microsoft.com/office/officeart/2005/8/layout/target3"/>
    <dgm:cxn modelId="{4A436624-56DC-4B9D-B5C5-DC57305A3446}" type="presOf" srcId="{29826BB3-0053-4673-8D9A-EAF939EA4EC8}" destId="{C730DE67-F90B-424C-ABC2-0D018A46C4AB}" srcOrd="1" destOrd="0" presId="urn:microsoft.com/office/officeart/2005/8/layout/target3"/>
    <dgm:cxn modelId="{092EAE32-1884-44E6-9837-CA708A45296E}" type="presOf" srcId="{2C996D3F-94D4-48D9-ADFC-EDDA7F04DA22}" destId="{25D0F1DB-8453-42F0-81A4-CAB366FE43C4}" srcOrd="0" destOrd="0" presId="urn:microsoft.com/office/officeart/2005/8/layout/target3"/>
    <dgm:cxn modelId="{9FB5CC5D-5104-4911-A178-9B00DE8F7BAD}" srcId="{29826BB3-0053-4673-8D9A-EAF939EA4EC8}" destId="{2D17F887-CB3E-4EE4-91D7-6C1532B5A3B3}" srcOrd="0" destOrd="0" parTransId="{D1FEEBA9-0B54-4B12-A216-3E026956EDE6}" sibTransId="{3BE5E7E1-FE41-4E05-B55F-0A1B8CA901B0}"/>
    <dgm:cxn modelId="{50BC5B5F-6F52-43FF-B87A-A11035918177}" type="presOf" srcId="{29826BB3-0053-4673-8D9A-EAF939EA4EC8}" destId="{7B85ECD5-E5E0-44C1-AD01-2D699D615B30}" srcOrd="0" destOrd="0" presId="urn:microsoft.com/office/officeart/2005/8/layout/target3"/>
    <dgm:cxn modelId="{5B4E1A68-2A3C-4084-8DEE-9B5A0BA87398}" srcId="{54AA5833-E925-4D44-B62E-3AF8C98759B3}" destId="{29826BB3-0053-4673-8D9A-EAF939EA4EC8}" srcOrd="1" destOrd="0" parTransId="{98601E79-6E6D-47A6-BF92-8F7365A0D854}" sibTransId="{F835BB20-3B29-43C8-A038-182A9E5798FB}"/>
    <dgm:cxn modelId="{C196AA4D-6ECB-46B1-A34C-F5B43B89C91A}" type="presOf" srcId="{F70368D2-F640-493E-9DF4-8E130A5B7085}" destId="{CF1B9671-B259-4AB1-BD4E-B3E0111B56AC}" srcOrd="0" destOrd="0" presId="urn:microsoft.com/office/officeart/2005/8/layout/target3"/>
    <dgm:cxn modelId="{8109397E-290D-4E30-A299-59F701E6A4F7}" srcId="{29826BB3-0053-4673-8D9A-EAF939EA4EC8}" destId="{CB82C85C-E5C6-48CC-9FD7-54F69D6A76D1}" srcOrd="2" destOrd="0" parTransId="{4810E321-756F-4CE9-8B3B-EE5BBF37AA29}" sibTransId="{95694B94-048E-43C4-BE79-EF0CA8FD4BBA}"/>
    <dgm:cxn modelId="{95CF2A86-E0B7-4EA8-BC00-22AA78B1CFE3}" srcId="{F70368D2-F640-493E-9DF4-8E130A5B7085}" destId="{C6417B00-DC90-4D1A-9594-EEE3617998F4}" srcOrd="3" destOrd="0" parTransId="{F99C25F0-4A9D-43DD-9597-8891A336BF5C}" sibTransId="{838C2231-EA50-496A-87CE-B5DA4BF81398}"/>
    <dgm:cxn modelId="{661C758A-EC78-44CF-9B1B-B65FE342C7A5}" srcId="{F70368D2-F640-493E-9DF4-8E130A5B7085}" destId="{9AADF4A2-863F-42B1-BC12-2D50A4C67C8D}" srcOrd="1" destOrd="0" parTransId="{78222A4E-9B04-4721-852B-B1F22F48F2AC}" sibTransId="{944DE560-E4DD-42F0-89A0-59BAAB00F10B}"/>
    <dgm:cxn modelId="{6496708D-6EEF-47A4-9BA0-958D0E95EA62}" type="presOf" srcId="{4FFA3C06-2A67-4D56-AC1E-2A5F1B7F8BED}" destId="{2A417A45-40D6-46CF-A07C-2594FE5414FA}" srcOrd="0" destOrd="0" presId="urn:microsoft.com/office/officeart/2005/8/layout/target3"/>
    <dgm:cxn modelId="{DEA4FF8D-C099-4186-9368-ADD78593AD8D}" type="presOf" srcId="{9AADF4A2-863F-42B1-BC12-2D50A4C67C8D}" destId="{25D0F1DB-8453-42F0-81A4-CAB366FE43C4}" srcOrd="0" destOrd="1" presId="urn:microsoft.com/office/officeart/2005/8/layout/target3"/>
    <dgm:cxn modelId="{BBEA4799-BA72-413B-8A9D-D3B2B1A67A56}" type="presOf" srcId="{C426C9BA-8805-4917-A8EA-BAF58AAA023E}" destId="{2A417A45-40D6-46CF-A07C-2594FE5414FA}" srcOrd="0" destOrd="2" presId="urn:microsoft.com/office/officeart/2005/8/layout/target3"/>
    <dgm:cxn modelId="{E2406C99-0E34-4C00-B6EE-F4786859875B}" srcId="{47200F32-1088-45AA-8F7F-07C614370CC6}" destId="{4FFA3C06-2A67-4D56-AC1E-2A5F1B7F8BED}" srcOrd="0" destOrd="0" parTransId="{1C7B2DB1-4FBE-4383-94CC-030243C49C5F}" sibTransId="{199A3B6C-B5B1-4F0A-A829-3E622B29885E}"/>
    <dgm:cxn modelId="{984B389D-F610-44E1-AE3C-6941CBAFF982}" srcId="{29826BB3-0053-4673-8D9A-EAF939EA4EC8}" destId="{ECBEC9E1-C4CC-44BB-B83B-BC0221371891}" srcOrd="1" destOrd="0" parTransId="{DCC79AD1-E3CB-44EE-B80C-173370ACDC08}" sibTransId="{42ABCCE4-2EAD-421D-93A9-E31FF7F14D2B}"/>
    <dgm:cxn modelId="{528FF99F-7BBB-43B5-A2D8-892A94A08F86}" srcId="{47200F32-1088-45AA-8F7F-07C614370CC6}" destId="{1996ECF4-1620-4F80-B907-CD71C581964D}" srcOrd="4" destOrd="0" parTransId="{3E51B79D-55D5-436F-A796-9EADA6960AB3}" sibTransId="{02693E5D-5689-4E23-AAA8-386A61DA2FA0}"/>
    <dgm:cxn modelId="{DE0250A2-EE2F-48E4-8155-DE3074701991}" srcId="{F70368D2-F640-493E-9DF4-8E130A5B7085}" destId="{2C996D3F-94D4-48D9-ADFC-EDDA7F04DA22}" srcOrd="0" destOrd="0" parTransId="{E0774E75-780D-4AC8-A9FE-50359F7B4F82}" sibTransId="{28C864B4-8E50-4AC6-AE77-3C3A26656F5B}"/>
    <dgm:cxn modelId="{2215D8A4-6CB8-4042-BB94-BF5FFD006E67}" type="presOf" srcId="{2D17F887-CB3E-4EE4-91D7-6C1532B5A3B3}" destId="{B9D9179D-FB6C-4751-84EA-D4C56EDA5492}" srcOrd="0" destOrd="0" presId="urn:microsoft.com/office/officeart/2005/8/layout/target3"/>
    <dgm:cxn modelId="{570D2CA6-DFC4-44D0-BCB3-37C1C05B726E}" type="presOf" srcId="{B95170BC-0C9E-42B0-8747-E11CB743BB90}" destId="{2A417A45-40D6-46CF-A07C-2594FE5414FA}" srcOrd="0" destOrd="3" presId="urn:microsoft.com/office/officeart/2005/8/layout/target3"/>
    <dgm:cxn modelId="{DF03DCA7-AE73-4227-A4ED-A18CC9B1470C}" srcId="{47200F32-1088-45AA-8F7F-07C614370CC6}" destId="{DB237B20-91B9-4A26-9737-020BA7C7E851}" srcOrd="1" destOrd="0" parTransId="{F2AB7E6B-3115-4E87-92C6-174395AA877D}" sibTransId="{22FA36C0-CE7B-4E87-B7F2-29B2B21F1829}"/>
    <dgm:cxn modelId="{6E6596AE-F6E9-4432-9AC7-6664D1E49F1B}" srcId="{F70368D2-F640-493E-9DF4-8E130A5B7085}" destId="{562F51C5-C217-4700-85CE-865A7FBB0BBA}" srcOrd="2" destOrd="0" parTransId="{1D1C55CA-0EDB-4433-A994-0B600AA0022F}" sibTransId="{6CD00AD5-8591-428D-9F72-E51AE8F64062}"/>
    <dgm:cxn modelId="{8E55F3AF-13CB-44EC-8FFE-8D9DAAB132F2}" type="presOf" srcId="{47200F32-1088-45AA-8F7F-07C614370CC6}" destId="{E9AAD595-987D-47FA-98B3-EB9091DE3174}" srcOrd="1" destOrd="0" presId="urn:microsoft.com/office/officeart/2005/8/layout/target3"/>
    <dgm:cxn modelId="{4282F6B3-7CEC-435C-9D2B-5663E54F248E}" srcId="{54AA5833-E925-4D44-B62E-3AF8C98759B3}" destId="{47200F32-1088-45AA-8F7F-07C614370CC6}" srcOrd="0" destOrd="0" parTransId="{80FFFD97-1E15-4800-9679-D6D3C8AD2F27}" sibTransId="{E284373E-C976-4158-B041-AA035E495A0E}"/>
    <dgm:cxn modelId="{8E06F6C3-4E8C-471D-AD53-B659EDD28E32}" srcId="{47200F32-1088-45AA-8F7F-07C614370CC6}" destId="{B95170BC-0C9E-42B0-8747-E11CB743BB90}" srcOrd="3" destOrd="0" parTransId="{98014D7B-BDB7-4A21-AA6B-43DC8B383EF6}" sibTransId="{79AACC55-A002-4265-B2F3-C8F3B3FBB68C}"/>
    <dgm:cxn modelId="{8E8708C4-A802-480B-8EAB-18EC1E452C0A}" type="presOf" srcId="{47200F32-1088-45AA-8F7F-07C614370CC6}" destId="{7F093681-F473-435D-AFE4-B6D79468006A}" srcOrd="0" destOrd="0" presId="urn:microsoft.com/office/officeart/2005/8/layout/target3"/>
    <dgm:cxn modelId="{074263CA-30C0-4903-AEBB-0504E4B5BA56}" type="presOf" srcId="{54AA5833-E925-4D44-B62E-3AF8C98759B3}" destId="{A61D1413-AE12-40F2-924B-13C8A25B9CA2}" srcOrd="0" destOrd="0" presId="urn:microsoft.com/office/officeart/2005/8/layout/target3"/>
    <dgm:cxn modelId="{499F46DD-E148-4302-8977-431FCFC5AAFA}" type="presOf" srcId="{1996ECF4-1620-4F80-B907-CD71C581964D}" destId="{2A417A45-40D6-46CF-A07C-2594FE5414FA}" srcOrd="0" destOrd="4" presId="urn:microsoft.com/office/officeart/2005/8/layout/target3"/>
    <dgm:cxn modelId="{981CC0E7-6831-4559-BB1E-B21408EEE0EE}" type="presOf" srcId="{F70368D2-F640-493E-9DF4-8E130A5B7085}" destId="{7A3142EE-8ECB-463E-AE2C-63B26AA8153C}" srcOrd="1" destOrd="0" presId="urn:microsoft.com/office/officeart/2005/8/layout/target3"/>
    <dgm:cxn modelId="{2587C2EC-BA39-4A16-87A4-61ABD112F2A8}" srcId="{54AA5833-E925-4D44-B62E-3AF8C98759B3}" destId="{F70368D2-F640-493E-9DF4-8E130A5B7085}" srcOrd="2" destOrd="0" parTransId="{A623DF5E-8634-4CB8-988E-2D37A00681D5}" sibTransId="{BFAD25F8-2871-467E-A7E4-EFB6F7B09D35}"/>
    <dgm:cxn modelId="{C9078AF0-2561-4DD7-A9CE-0329F678BD5B}" type="presOf" srcId="{562F51C5-C217-4700-85CE-865A7FBB0BBA}" destId="{25D0F1DB-8453-42F0-81A4-CAB366FE43C4}" srcOrd="0" destOrd="2" presId="urn:microsoft.com/office/officeart/2005/8/layout/target3"/>
    <dgm:cxn modelId="{31ECE87C-DD21-4980-9A7D-D9F134F6D4E5}" type="presParOf" srcId="{A61D1413-AE12-40F2-924B-13C8A25B9CA2}" destId="{A0EC36E2-B859-4E77-9AA1-46A73B6513F8}" srcOrd="0" destOrd="0" presId="urn:microsoft.com/office/officeart/2005/8/layout/target3"/>
    <dgm:cxn modelId="{2B997E26-B381-4F5E-8935-BBFE7A78A71E}" type="presParOf" srcId="{A61D1413-AE12-40F2-924B-13C8A25B9CA2}" destId="{B89A634A-4712-4CF4-A821-7CA7DC985C7B}" srcOrd="1" destOrd="0" presId="urn:microsoft.com/office/officeart/2005/8/layout/target3"/>
    <dgm:cxn modelId="{60B17938-8A84-444A-AA17-89935AE8F236}" type="presParOf" srcId="{A61D1413-AE12-40F2-924B-13C8A25B9CA2}" destId="{7F093681-F473-435D-AFE4-B6D79468006A}" srcOrd="2" destOrd="0" presId="urn:microsoft.com/office/officeart/2005/8/layout/target3"/>
    <dgm:cxn modelId="{F043A775-9533-40C1-AC89-BB4032427D7F}" type="presParOf" srcId="{A61D1413-AE12-40F2-924B-13C8A25B9CA2}" destId="{A4E5BC97-6E8A-4AED-913A-8DF89135294F}" srcOrd="3" destOrd="0" presId="urn:microsoft.com/office/officeart/2005/8/layout/target3"/>
    <dgm:cxn modelId="{C84AAC20-34EF-473E-AA79-83BFA3D0F245}" type="presParOf" srcId="{A61D1413-AE12-40F2-924B-13C8A25B9CA2}" destId="{AB33D031-AE28-4884-B4AD-CC6DE74CACAF}" srcOrd="4" destOrd="0" presId="urn:microsoft.com/office/officeart/2005/8/layout/target3"/>
    <dgm:cxn modelId="{DBE55A23-BAD3-4B53-AAE7-B540826D2C6F}" type="presParOf" srcId="{A61D1413-AE12-40F2-924B-13C8A25B9CA2}" destId="{7B85ECD5-E5E0-44C1-AD01-2D699D615B30}" srcOrd="5" destOrd="0" presId="urn:microsoft.com/office/officeart/2005/8/layout/target3"/>
    <dgm:cxn modelId="{C2416334-9983-42A3-AD22-E131DB011D6E}" type="presParOf" srcId="{A61D1413-AE12-40F2-924B-13C8A25B9CA2}" destId="{ED9D97F5-ED71-4120-9223-4377165EACAE}" srcOrd="6" destOrd="0" presId="urn:microsoft.com/office/officeart/2005/8/layout/target3"/>
    <dgm:cxn modelId="{2A39833E-8491-4BAF-AD84-B9A987BDECE4}" type="presParOf" srcId="{A61D1413-AE12-40F2-924B-13C8A25B9CA2}" destId="{34E1CB11-C84E-4A18-B35B-47C0CB1921B7}" srcOrd="7" destOrd="0" presId="urn:microsoft.com/office/officeart/2005/8/layout/target3"/>
    <dgm:cxn modelId="{CFC28E45-24A2-41B5-9B25-FEE2FA03D120}" type="presParOf" srcId="{A61D1413-AE12-40F2-924B-13C8A25B9CA2}" destId="{CF1B9671-B259-4AB1-BD4E-B3E0111B56AC}" srcOrd="8" destOrd="0" presId="urn:microsoft.com/office/officeart/2005/8/layout/target3"/>
    <dgm:cxn modelId="{E8620751-E0AF-4043-AEA7-73B877960F72}" type="presParOf" srcId="{A61D1413-AE12-40F2-924B-13C8A25B9CA2}" destId="{E9AAD595-987D-47FA-98B3-EB9091DE3174}" srcOrd="9" destOrd="0" presId="urn:microsoft.com/office/officeart/2005/8/layout/target3"/>
    <dgm:cxn modelId="{53C3338F-AED7-4CF1-8932-8BA8F4245A4A}" type="presParOf" srcId="{A61D1413-AE12-40F2-924B-13C8A25B9CA2}" destId="{2A417A45-40D6-46CF-A07C-2594FE5414FA}" srcOrd="10" destOrd="0" presId="urn:microsoft.com/office/officeart/2005/8/layout/target3"/>
    <dgm:cxn modelId="{1EF399D3-870D-4DCF-AF50-1C12997988D6}" type="presParOf" srcId="{A61D1413-AE12-40F2-924B-13C8A25B9CA2}" destId="{C730DE67-F90B-424C-ABC2-0D018A46C4AB}" srcOrd="11" destOrd="0" presId="urn:microsoft.com/office/officeart/2005/8/layout/target3"/>
    <dgm:cxn modelId="{0F553485-CF97-4D53-8845-9F5E17CA4CFF}" type="presParOf" srcId="{A61D1413-AE12-40F2-924B-13C8A25B9CA2}" destId="{B9D9179D-FB6C-4751-84EA-D4C56EDA5492}" srcOrd="12" destOrd="0" presId="urn:microsoft.com/office/officeart/2005/8/layout/target3"/>
    <dgm:cxn modelId="{3B206E6A-4F4D-4A48-966C-3BB18BD2318E}" type="presParOf" srcId="{A61D1413-AE12-40F2-924B-13C8A25B9CA2}" destId="{7A3142EE-8ECB-463E-AE2C-63B26AA8153C}" srcOrd="13" destOrd="0" presId="urn:microsoft.com/office/officeart/2005/8/layout/target3"/>
    <dgm:cxn modelId="{80331C4A-4DCC-4234-970A-7DA3561A51BC}" type="presParOf" srcId="{A61D1413-AE12-40F2-924B-13C8A25B9CA2}" destId="{25D0F1DB-8453-42F0-81A4-CAB366FE43C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A7045-5DF3-4DB7-9AB3-39E0CD0B7466}">
      <dsp:nvSpPr>
        <dsp:cNvPr id="0" name=""/>
        <dsp:cNvSpPr/>
      </dsp:nvSpPr>
      <dsp:spPr>
        <a:xfrm>
          <a:off x="0" y="0"/>
          <a:ext cx="1870756" cy="4750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Working Places</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Builds Cross-sector Teams, Shared Economic Purpose and activities</a:t>
          </a:r>
        </a:p>
      </dsp:txBody>
      <dsp:txXfrm>
        <a:off x="0" y="1900126"/>
        <a:ext cx="1870756" cy="1900126"/>
      </dsp:txXfrm>
    </dsp:sp>
    <dsp:sp modelId="{A37A597B-C088-4EC0-8EEA-7DE74F15E442}">
      <dsp:nvSpPr>
        <dsp:cNvPr id="0" name=""/>
        <dsp:cNvSpPr/>
      </dsp:nvSpPr>
      <dsp:spPr>
        <a:xfrm>
          <a:off x="144450" y="285018"/>
          <a:ext cx="1581854" cy="1581854"/>
        </a:xfrm>
        <a:prstGeom prst="ellipse">
          <a:avLst/>
        </a:prstGeom>
        <a:blipFill>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8C0D5-9817-4ABF-9334-6C0B353AFDE7}">
      <dsp:nvSpPr>
        <dsp:cNvPr id="0" name=""/>
        <dsp:cNvSpPr/>
      </dsp:nvSpPr>
      <dsp:spPr>
        <a:xfrm>
          <a:off x="1926878" y="0"/>
          <a:ext cx="1870756" cy="4750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marL="0" lvl="0" indent="0" algn="l" defTabSz="488950">
            <a:lnSpc>
              <a:spcPct val="90000"/>
            </a:lnSpc>
            <a:spcBef>
              <a:spcPct val="0"/>
            </a:spcBef>
            <a:spcAft>
              <a:spcPct val="35000"/>
            </a:spcAft>
            <a:buNone/>
          </a:pPr>
          <a:endParaRPr lang="en-US" sz="1100" b="1" kern="1200" dirty="0"/>
        </a:p>
        <a:p>
          <a:pPr marL="0" lvl="0" indent="0" algn="l" defTabSz="488950">
            <a:lnSpc>
              <a:spcPct val="90000"/>
            </a:lnSpc>
            <a:spcBef>
              <a:spcPct val="0"/>
            </a:spcBef>
            <a:spcAft>
              <a:spcPct val="35000"/>
            </a:spcAft>
            <a:buNone/>
          </a:pPr>
          <a:r>
            <a:rPr lang="en-US" sz="1100" b="1" kern="1200" dirty="0"/>
            <a:t>Leaders for Equitable Local Economies (LELE)</a:t>
          </a:r>
        </a:p>
        <a:p>
          <a:pPr marL="57150" lvl="1" indent="-57150" algn="l" defTabSz="400050">
            <a:lnSpc>
              <a:spcPct val="90000"/>
            </a:lnSpc>
            <a:spcBef>
              <a:spcPct val="0"/>
            </a:spcBef>
            <a:spcAft>
              <a:spcPct val="15000"/>
            </a:spcAft>
            <a:buChar char="•"/>
          </a:pPr>
          <a:r>
            <a:rPr lang="en-US" sz="900" kern="1200" dirty="0"/>
            <a:t> </a:t>
          </a:r>
          <a:r>
            <a:rPr lang="en-US" sz="1000" kern="1200" dirty="0"/>
            <a:t>Helps Communities build diverse leadership for Economic Growth</a:t>
          </a:r>
          <a:endParaRPr lang="en-US" sz="900" kern="1200" dirty="0"/>
        </a:p>
      </dsp:txBody>
      <dsp:txXfrm>
        <a:off x="1926878" y="1900126"/>
        <a:ext cx="1870756" cy="1900126"/>
      </dsp:txXfrm>
    </dsp:sp>
    <dsp:sp modelId="{DF7C312A-948C-4FE8-9573-88B1CA56DE45}">
      <dsp:nvSpPr>
        <dsp:cNvPr id="0" name=""/>
        <dsp:cNvSpPr/>
      </dsp:nvSpPr>
      <dsp:spPr>
        <a:xfrm>
          <a:off x="2071329" y="285018"/>
          <a:ext cx="1581854" cy="158185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C6CE8-384A-43E9-9EC5-113D7E4BA791}">
      <dsp:nvSpPr>
        <dsp:cNvPr id="0" name=""/>
        <dsp:cNvSpPr/>
      </dsp:nvSpPr>
      <dsp:spPr>
        <a:xfrm>
          <a:off x="3853757" y="0"/>
          <a:ext cx="1870756" cy="4750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1">
          <a:noAutofit/>
        </a:bodyPr>
        <a:lstStyle/>
        <a:p>
          <a:pPr marL="0" lvl="0" indent="0" algn="l" defTabSz="466725">
            <a:lnSpc>
              <a:spcPct val="90000"/>
            </a:lnSpc>
            <a:spcBef>
              <a:spcPct val="0"/>
            </a:spcBef>
            <a:spcAft>
              <a:spcPct val="35000"/>
            </a:spcAft>
            <a:buNone/>
          </a:pPr>
          <a:endParaRPr lang="en-US" sz="1050" b="1" kern="1200" dirty="0"/>
        </a:p>
        <a:p>
          <a:pPr marL="0" lvl="0" indent="0" algn="l" defTabSz="466725">
            <a:lnSpc>
              <a:spcPct val="90000"/>
            </a:lnSpc>
            <a:spcBef>
              <a:spcPct val="0"/>
            </a:spcBef>
            <a:spcAft>
              <a:spcPct val="35000"/>
            </a:spcAft>
            <a:buNone/>
          </a:pPr>
          <a:r>
            <a:rPr lang="en-US" sz="1050" b="1" kern="1200" dirty="0"/>
            <a:t>Inclusive Economies</a:t>
          </a:r>
        </a:p>
        <a:p>
          <a:pPr marL="57150" lvl="1" indent="-57150" algn="l" defTabSz="444500">
            <a:lnSpc>
              <a:spcPct val="90000"/>
            </a:lnSpc>
            <a:spcBef>
              <a:spcPct val="0"/>
            </a:spcBef>
            <a:spcAft>
              <a:spcPct val="15000"/>
            </a:spcAft>
            <a:buChar char="•"/>
          </a:pPr>
          <a:r>
            <a:rPr lang="en-US" sz="1000" kern="1200" dirty="0"/>
            <a:t>Helps communities build their economic development pipeline and grow investment, with a collaborative and community involved approach.</a:t>
          </a:r>
        </a:p>
      </dsp:txBody>
      <dsp:txXfrm>
        <a:off x="3853757" y="1900126"/>
        <a:ext cx="1870756" cy="1900126"/>
      </dsp:txXfrm>
    </dsp:sp>
    <dsp:sp modelId="{F1B5758C-DF8A-4CA5-9A14-1013A3573C51}">
      <dsp:nvSpPr>
        <dsp:cNvPr id="0" name=""/>
        <dsp:cNvSpPr/>
      </dsp:nvSpPr>
      <dsp:spPr>
        <a:xfrm>
          <a:off x="3998208" y="285018"/>
          <a:ext cx="1581854" cy="158185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C7670-F448-4B7D-930A-0DC933DBFDAF}">
      <dsp:nvSpPr>
        <dsp:cNvPr id="0" name=""/>
        <dsp:cNvSpPr/>
      </dsp:nvSpPr>
      <dsp:spPr>
        <a:xfrm>
          <a:off x="5780636" y="0"/>
          <a:ext cx="1870756" cy="4750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1">
          <a:noAutofit/>
        </a:bodyPr>
        <a:lstStyle/>
        <a:p>
          <a:pPr marL="0" lvl="0" indent="0" algn="l" defTabSz="488950">
            <a:lnSpc>
              <a:spcPct val="90000"/>
            </a:lnSpc>
            <a:spcBef>
              <a:spcPct val="0"/>
            </a:spcBef>
            <a:spcAft>
              <a:spcPct val="35000"/>
            </a:spcAft>
            <a:buNone/>
          </a:pPr>
          <a:endParaRPr lang="en-US" sz="1100" b="1" kern="1200" dirty="0"/>
        </a:p>
        <a:p>
          <a:pPr marL="0" lvl="0" indent="0" algn="l" defTabSz="488950">
            <a:lnSpc>
              <a:spcPct val="90000"/>
            </a:lnSpc>
            <a:spcBef>
              <a:spcPct val="0"/>
            </a:spcBef>
            <a:spcAft>
              <a:spcPct val="35000"/>
            </a:spcAft>
            <a:buNone/>
          </a:pPr>
          <a:r>
            <a:rPr lang="en-US" sz="1100" b="1" kern="1200" dirty="0"/>
            <a:t>Racial Wealth Divide Research &amp; Engagement </a:t>
          </a:r>
        </a:p>
        <a:p>
          <a:pPr marL="57150" lvl="1" indent="-57150" algn="l" defTabSz="444500">
            <a:lnSpc>
              <a:spcPct val="90000"/>
            </a:lnSpc>
            <a:spcBef>
              <a:spcPct val="0"/>
            </a:spcBef>
            <a:spcAft>
              <a:spcPct val="15000"/>
            </a:spcAft>
            <a:buChar char="•"/>
          </a:pPr>
          <a:r>
            <a:rPr lang="en-US" sz="1000" kern="1200" dirty="0"/>
            <a:t>Deep focus on racial wealth, enabling regional and state ecosystems to take smarter action to close wealth divide</a:t>
          </a:r>
        </a:p>
      </dsp:txBody>
      <dsp:txXfrm>
        <a:off x="5780636" y="1900126"/>
        <a:ext cx="1870756" cy="1900126"/>
      </dsp:txXfrm>
    </dsp:sp>
    <dsp:sp modelId="{DB16AA76-420E-4C2B-9A6F-6CE0BEF1E128}">
      <dsp:nvSpPr>
        <dsp:cNvPr id="0" name=""/>
        <dsp:cNvSpPr/>
      </dsp:nvSpPr>
      <dsp:spPr>
        <a:xfrm>
          <a:off x="5925087" y="285018"/>
          <a:ext cx="1581854" cy="15818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A4254-54D6-4B07-BB28-987405939718}">
      <dsp:nvSpPr>
        <dsp:cNvPr id="0" name=""/>
        <dsp:cNvSpPr/>
      </dsp:nvSpPr>
      <dsp:spPr>
        <a:xfrm>
          <a:off x="7707515" y="0"/>
          <a:ext cx="1870756" cy="4750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1">
          <a:noAutofit/>
        </a:bodyPr>
        <a:lstStyle/>
        <a:p>
          <a:pPr marL="0" lvl="0" indent="0" algn="l" defTabSz="466725">
            <a:lnSpc>
              <a:spcPct val="90000"/>
            </a:lnSpc>
            <a:spcBef>
              <a:spcPct val="0"/>
            </a:spcBef>
            <a:spcAft>
              <a:spcPct val="35000"/>
            </a:spcAft>
            <a:buNone/>
          </a:pPr>
          <a:r>
            <a:rPr lang="en-US" sz="1050" b="1" kern="1200" dirty="0"/>
            <a:t>Community Development Research</a:t>
          </a:r>
        </a:p>
        <a:p>
          <a:pPr marL="57150" lvl="1" indent="-57150" algn="l" defTabSz="444500">
            <a:lnSpc>
              <a:spcPct val="90000"/>
            </a:lnSpc>
            <a:spcBef>
              <a:spcPct val="0"/>
            </a:spcBef>
            <a:spcAft>
              <a:spcPct val="15000"/>
            </a:spcAft>
            <a:buChar char="•"/>
          </a:pPr>
          <a:r>
            <a:rPr lang="en-US" sz="1000" kern="1200" dirty="0"/>
            <a:t>Research into critical issues in and for New England’s low-income communities, including childcare, job quality, small city growth</a:t>
          </a:r>
        </a:p>
      </dsp:txBody>
      <dsp:txXfrm>
        <a:off x="7707515" y="1900126"/>
        <a:ext cx="1870756" cy="1900126"/>
      </dsp:txXfrm>
    </dsp:sp>
    <dsp:sp modelId="{08150419-E8CA-4404-8B18-8839483210C8}">
      <dsp:nvSpPr>
        <dsp:cNvPr id="0" name=""/>
        <dsp:cNvSpPr/>
      </dsp:nvSpPr>
      <dsp:spPr>
        <a:xfrm>
          <a:off x="7851966" y="285018"/>
          <a:ext cx="1581854" cy="1581854"/>
        </a:xfrm>
        <a:prstGeom prst="ellipse">
          <a:avLst/>
        </a:prstGeom>
        <a:blipFill rotWithShape="1">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F872E-8DBF-4DC5-99CC-C72BE7751E34}">
      <dsp:nvSpPr>
        <dsp:cNvPr id="0" name=""/>
        <dsp:cNvSpPr/>
      </dsp:nvSpPr>
      <dsp:spPr>
        <a:xfrm>
          <a:off x="-15" y="4037767"/>
          <a:ext cx="9578302" cy="71254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D8946-1720-4D91-952E-E6E73E85F8F7}">
      <dsp:nvSpPr>
        <dsp:cNvPr id="0" name=""/>
        <dsp:cNvSpPr/>
      </dsp:nvSpPr>
      <dsp:spPr>
        <a:xfrm>
          <a:off x="665618" y="1004263"/>
          <a:ext cx="2432429" cy="84475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E705B-F8A0-4E26-B7E5-43E73AA53783}">
      <dsp:nvSpPr>
        <dsp:cNvPr id="0" name=""/>
        <dsp:cNvSpPr/>
      </dsp:nvSpPr>
      <dsp:spPr>
        <a:xfrm>
          <a:off x="1649903" y="3072770"/>
          <a:ext cx="471401" cy="30169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17CC99-2E72-4089-9399-6C9852A35CDE}">
      <dsp:nvSpPr>
        <dsp:cNvPr id="0" name=""/>
        <dsp:cNvSpPr/>
      </dsp:nvSpPr>
      <dsp:spPr>
        <a:xfrm>
          <a:off x="754241" y="3314127"/>
          <a:ext cx="2262724" cy="56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Greater Investment in smaller cities and rural places</a:t>
          </a:r>
        </a:p>
      </dsp:txBody>
      <dsp:txXfrm>
        <a:off x="754241" y="3314127"/>
        <a:ext cx="2262724" cy="565681"/>
      </dsp:txXfrm>
    </dsp:sp>
    <dsp:sp modelId="{93D7CD18-CC31-4650-AD08-E5A7717405DE}">
      <dsp:nvSpPr>
        <dsp:cNvPr id="0" name=""/>
        <dsp:cNvSpPr/>
      </dsp:nvSpPr>
      <dsp:spPr>
        <a:xfrm>
          <a:off x="1549966" y="1914255"/>
          <a:ext cx="848521" cy="848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 Flexible Capital </a:t>
          </a:r>
        </a:p>
      </dsp:txBody>
      <dsp:txXfrm>
        <a:off x="1674229" y="2038518"/>
        <a:ext cx="599995" cy="599995"/>
      </dsp:txXfrm>
    </dsp:sp>
    <dsp:sp modelId="{402F0B3D-5DB5-409B-924C-8D7F144492A0}">
      <dsp:nvSpPr>
        <dsp:cNvPr id="0" name=""/>
        <dsp:cNvSpPr/>
      </dsp:nvSpPr>
      <dsp:spPr>
        <a:xfrm>
          <a:off x="942802" y="1277675"/>
          <a:ext cx="848521" cy="848521"/>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Labs</a:t>
          </a:r>
        </a:p>
      </dsp:txBody>
      <dsp:txXfrm>
        <a:off x="1067065" y="1401938"/>
        <a:ext cx="599995" cy="599995"/>
      </dsp:txXfrm>
    </dsp:sp>
    <dsp:sp modelId="{980E35D8-6319-46FC-8FBC-9192BA37E8D8}">
      <dsp:nvSpPr>
        <dsp:cNvPr id="0" name=""/>
        <dsp:cNvSpPr/>
      </dsp:nvSpPr>
      <dsp:spPr>
        <a:xfrm>
          <a:off x="1810179" y="1072521"/>
          <a:ext cx="848521" cy="848521"/>
        </a:xfrm>
        <a:prstGeom prst="ellipse">
          <a:avLst/>
        </a:prstGeom>
        <a:solidFill>
          <a:schemeClr val="tx2"/>
        </a:solidFill>
        <a:ln w="12700" cap="flat" cmpd="sng" algn="ctr">
          <a:solidFill>
            <a:schemeClr val="lt1">
              <a:hueOff val="0"/>
              <a:satOff val="0"/>
              <a:lumOff val="0"/>
              <a:alpha val="97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Learning Network</a:t>
          </a:r>
        </a:p>
      </dsp:txBody>
      <dsp:txXfrm>
        <a:off x="1934442" y="1196784"/>
        <a:ext cx="599995" cy="599995"/>
      </dsp:txXfrm>
    </dsp:sp>
    <dsp:sp modelId="{26A52FDE-5178-4449-A77C-F5CEC7887DE5}">
      <dsp:nvSpPr>
        <dsp:cNvPr id="0" name=""/>
        <dsp:cNvSpPr/>
      </dsp:nvSpPr>
      <dsp:spPr>
        <a:xfrm>
          <a:off x="565681" y="900554"/>
          <a:ext cx="2639845" cy="2111876"/>
        </a:xfrm>
        <a:prstGeom prst="funnel">
          <a:avLst/>
        </a:prstGeom>
        <a:solidFill>
          <a:schemeClr val="lt1">
            <a:alpha val="4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C36E2-B859-4E77-9AA1-46A73B6513F8}">
      <dsp:nvSpPr>
        <dsp:cNvPr id="0" name=""/>
        <dsp:cNvSpPr/>
      </dsp:nvSpPr>
      <dsp:spPr>
        <a:xfrm>
          <a:off x="-195208" y="87703"/>
          <a:ext cx="4779780" cy="4779780"/>
        </a:xfrm>
        <a:prstGeom prst="pie">
          <a:avLst>
            <a:gd name="adj1" fmla="val 5400000"/>
            <a:gd name="adj2" fmla="val 16200000"/>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3681-F473-435D-AFE4-B6D79468006A}">
      <dsp:nvSpPr>
        <dsp:cNvPr id="0" name=""/>
        <dsp:cNvSpPr/>
      </dsp:nvSpPr>
      <dsp:spPr>
        <a:xfrm>
          <a:off x="2206554" y="87703"/>
          <a:ext cx="7546224" cy="477978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Local</a:t>
          </a:r>
          <a:r>
            <a:rPr lang="en-US" sz="4700" kern="1200"/>
            <a:t>	</a:t>
          </a:r>
        </a:p>
      </dsp:txBody>
      <dsp:txXfrm>
        <a:off x="2206554" y="87703"/>
        <a:ext cx="3773112" cy="1433937"/>
      </dsp:txXfrm>
    </dsp:sp>
    <dsp:sp modelId="{AB33D031-AE28-4884-B4AD-CC6DE74CACAF}">
      <dsp:nvSpPr>
        <dsp:cNvPr id="0" name=""/>
        <dsp:cNvSpPr/>
      </dsp:nvSpPr>
      <dsp:spPr>
        <a:xfrm>
          <a:off x="702801" y="1911519"/>
          <a:ext cx="3053105" cy="2812945"/>
        </a:xfrm>
        <a:prstGeom prst="pie">
          <a:avLst>
            <a:gd name="adj1" fmla="val 5400000"/>
            <a:gd name="adj2" fmla="val 1620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5ECD5-E5E0-44C1-AD01-2D699D615B30}">
      <dsp:nvSpPr>
        <dsp:cNvPr id="0" name=""/>
        <dsp:cNvSpPr/>
      </dsp:nvSpPr>
      <dsp:spPr>
        <a:xfrm>
          <a:off x="2194681" y="1887674"/>
          <a:ext cx="7362889" cy="2693921"/>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Regional</a:t>
          </a:r>
        </a:p>
      </dsp:txBody>
      <dsp:txXfrm>
        <a:off x="2194681" y="1887674"/>
        <a:ext cx="3681444" cy="1243348"/>
      </dsp:txXfrm>
    </dsp:sp>
    <dsp:sp modelId="{34E1CB11-C84E-4A18-B35B-47C0CB1921B7}">
      <dsp:nvSpPr>
        <dsp:cNvPr id="0" name=""/>
        <dsp:cNvSpPr/>
      </dsp:nvSpPr>
      <dsp:spPr>
        <a:xfrm>
          <a:off x="1477715" y="3046756"/>
          <a:ext cx="1433932" cy="1433932"/>
        </a:xfrm>
        <a:prstGeom prst="pie">
          <a:avLst>
            <a:gd name="adj1" fmla="val 5400000"/>
            <a:gd name="adj2" fmla="val 1620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B9671-B259-4AB1-BD4E-B3E0111B56AC}">
      <dsp:nvSpPr>
        <dsp:cNvPr id="0" name=""/>
        <dsp:cNvSpPr/>
      </dsp:nvSpPr>
      <dsp:spPr>
        <a:xfrm>
          <a:off x="2194681" y="3071606"/>
          <a:ext cx="7362889" cy="1433932"/>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National</a:t>
          </a:r>
        </a:p>
      </dsp:txBody>
      <dsp:txXfrm>
        <a:off x="2194681" y="3071606"/>
        <a:ext cx="3681444" cy="1433932"/>
      </dsp:txXfrm>
    </dsp:sp>
    <dsp:sp modelId="{2A417A45-40D6-46CF-A07C-2594FE5414FA}">
      <dsp:nvSpPr>
        <dsp:cNvPr id="0" name=""/>
        <dsp:cNvSpPr/>
      </dsp:nvSpPr>
      <dsp:spPr>
        <a:xfrm>
          <a:off x="5200433" y="28331"/>
          <a:ext cx="4462205" cy="17847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1" indent="0" algn="l" defTabSz="533400" rtl="0">
            <a:lnSpc>
              <a:spcPct val="90000"/>
            </a:lnSpc>
            <a:spcBef>
              <a:spcPct val="0"/>
            </a:spcBef>
            <a:spcAft>
              <a:spcPct val="15000"/>
            </a:spcAft>
            <a:buFont typeface="Arial" panose="020B0604020202020204" pitchFamily="34" charset="0"/>
            <a:buChar char="•"/>
          </a:pPr>
          <a:r>
            <a:rPr lang="en-US" sz="1200" kern="1200">
              <a:latin typeface="Arial" panose="020B0604020202020204"/>
            </a:rPr>
            <a:t> </a:t>
          </a:r>
          <a:r>
            <a:rPr lang="en-US" sz="1200" kern="1200"/>
            <a:t> Nonprofits, CDCs, grassroots groups,     </a:t>
          </a:r>
        </a:p>
        <a:p>
          <a:pPr marL="0" lvl="1" indent="0" algn="l" defTabSz="533400" rtl="0">
            <a:lnSpc>
              <a:spcPct val="90000"/>
            </a:lnSpc>
            <a:spcBef>
              <a:spcPct val="0"/>
            </a:spcBef>
            <a:spcAft>
              <a:spcPct val="15000"/>
            </a:spcAft>
            <a:buFont typeface="Arial" panose="020B0604020202020204" pitchFamily="34" charset="0"/>
            <a:buNone/>
          </a:pPr>
          <a:r>
            <a:rPr lang="en-US" sz="1200" kern="1200"/>
            <a:t>entrepreneurs</a:t>
          </a:r>
        </a:p>
        <a:p>
          <a:pPr marL="0" lvl="1" indent="0" algn="l" defTabSz="533400" rtl="0">
            <a:lnSpc>
              <a:spcPct val="90000"/>
            </a:lnSpc>
            <a:spcBef>
              <a:spcPct val="0"/>
            </a:spcBef>
            <a:spcAft>
              <a:spcPct val="15000"/>
            </a:spcAft>
            <a:buFont typeface="Arial" panose="020B0604020202020204" pitchFamily="34" charset="0"/>
            <a:buChar char="•"/>
          </a:pPr>
          <a:r>
            <a:rPr lang="en-US" sz="1200" kern="1200">
              <a:latin typeface="Arial" panose="020B0604020202020204"/>
            </a:rPr>
            <a:t> </a:t>
          </a:r>
          <a:r>
            <a:rPr lang="en-US" sz="1200" kern="1200"/>
            <a:t> Municipalities, think tanks, planning groups)</a:t>
          </a:r>
        </a:p>
        <a:p>
          <a:pPr marL="0" lvl="1" indent="0" algn="l" defTabSz="533400" rtl="0">
            <a:lnSpc>
              <a:spcPct val="90000"/>
            </a:lnSpc>
            <a:spcBef>
              <a:spcPct val="0"/>
            </a:spcBef>
            <a:spcAft>
              <a:spcPct val="15000"/>
            </a:spcAft>
            <a:buFont typeface="Arial" panose="020B0604020202020204" pitchFamily="34" charset="0"/>
            <a:buChar char="•"/>
          </a:pPr>
          <a:r>
            <a:rPr lang="en-US" sz="1200" kern="1200">
              <a:latin typeface="Arial" panose="020B0604020202020204"/>
            </a:rPr>
            <a:t> </a:t>
          </a:r>
          <a:r>
            <a:rPr lang="en-US" sz="1200" kern="1200"/>
            <a:t> CDFIs, loan funds, developers, local philanthropy and investors)</a:t>
          </a:r>
        </a:p>
        <a:p>
          <a:pPr marL="0" lvl="1" indent="0" algn="l" defTabSz="533400" rtl="0">
            <a:lnSpc>
              <a:spcPct val="90000"/>
            </a:lnSpc>
            <a:spcBef>
              <a:spcPct val="0"/>
            </a:spcBef>
            <a:spcAft>
              <a:spcPct val="15000"/>
            </a:spcAft>
            <a:buFont typeface="Arial" panose="020B0604020202020204" pitchFamily="34" charset="0"/>
            <a:buChar char="•"/>
          </a:pPr>
          <a:r>
            <a:rPr lang="en-US" sz="1200" kern="1200">
              <a:latin typeface="Arial" panose="020B0604020202020204"/>
            </a:rPr>
            <a:t> </a:t>
          </a:r>
          <a:r>
            <a:rPr lang="en-US" sz="1200" kern="1200"/>
            <a:t> Low Income Smaller Cities and Rural Areas</a:t>
          </a:r>
          <a:r>
            <a:rPr lang="en-US" sz="1200" kern="1200">
              <a:latin typeface="Arial" panose="020B0604020202020204"/>
            </a:rPr>
            <a:t> </a:t>
          </a:r>
          <a:endParaRPr lang="en-US" sz="1200" kern="1200"/>
        </a:p>
      </dsp:txBody>
      <dsp:txXfrm>
        <a:off x="5200433" y="28331"/>
        <a:ext cx="4462205" cy="1784749"/>
      </dsp:txXfrm>
    </dsp:sp>
    <dsp:sp modelId="{B9D9179D-FB6C-4751-84EA-D4C56EDA5492}">
      <dsp:nvSpPr>
        <dsp:cNvPr id="0" name=""/>
        <dsp:cNvSpPr/>
      </dsp:nvSpPr>
      <dsp:spPr>
        <a:xfrm>
          <a:off x="5102801" y="1760318"/>
          <a:ext cx="4462278" cy="1433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Arial" panose="020B0604020202020204"/>
            </a:rPr>
            <a:t> </a:t>
          </a:r>
          <a:r>
            <a:rPr lang="en-US" sz="1600" kern="1200"/>
            <a:t> State Govt &amp; Leaders</a:t>
          </a:r>
        </a:p>
        <a:p>
          <a:pPr marL="171450" lvl="1" indent="-171450" algn="l" defTabSz="711200" rtl="0">
            <a:lnSpc>
              <a:spcPct val="90000"/>
            </a:lnSpc>
            <a:spcBef>
              <a:spcPct val="0"/>
            </a:spcBef>
            <a:spcAft>
              <a:spcPct val="15000"/>
            </a:spcAft>
            <a:buChar char="•"/>
          </a:pPr>
          <a:r>
            <a:rPr lang="en-US" sz="1600" kern="1200">
              <a:latin typeface="Arial" panose="020B0604020202020204"/>
            </a:rPr>
            <a:t> </a:t>
          </a:r>
          <a:r>
            <a:rPr lang="en-US" sz="1600" kern="1200"/>
            <a:t> Boston Fed</a:t>
          </a:r>
        </a:p>
        <a:p>
          <a:pPr marL="171450" lvl="1" indent="-171450" algn="l" defTabSz="711200" rtl="0">
            <a:lnSpc>
              <a:spcPct val="90000"/>
            </a:lnSpc>
            <a:spcBef>
              <a:spcPct val="0"/>
            </a:spcBef>
            <a:spcAft>
              <a:spcPct val="15000"/>
            </a:spcAft>
            <a:buChar char="•"/>
          </a:pPr>
          <a:r>
            <a:rPr lang="en-US" sz="1600" kern="1200">
              <a:latin typeface="Arial" panose="020B0604020202020204"/>
            </a:rPr>
            <a:t> </a:t>
          </a:r>
          <a:r>
            <a:rPr lang="en-US" sz="1600" kern="1200"/>
            <a:t> Technical Assistance Orgs &amp; Consultants</a:t>
          </a:r>
        </a:p>
      </dsp:txBody>
      <dsp:txXfrm>
        <a:off x="5102801" y="1760318"/>
        <a:ext cx="4462278" cy="1433932"/>
      </dsp:txXfrm>
    </dsp:sp>
    <dsp:sp modelId="{25D0F1DB-8453-42F0-81A4-CAB366FE43C4}">
      <dsp:nvSpPr>
        <dsp:cNvPr id="0" name=""/>
        <dsp:cNvSpPr/>
      </dsp:nvSpPr>
      <dsp:spPr>
        <a:xfrm>
          <a:off x="5200396" y="3067333"/>
          <a:ext cx="4462278" cy="1433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t> National Philanthropy: RWJ &amp; Share our  Strength (so far)</a:t>
          </a:r>
        </a:p>
        <a:p>
          <a:pPr marL="171450" lvl="1" indent="-171450" algn="l" defTabSz="711200">
            <a:lnSpc>
              <a:spcPct val="90000"/>
            </a:lnSpc>
            <a:spcBef>
              <a:spcPct val="0"/>
            </a:spcBef>
            <a:spcAft>
              <a:spcPct val="15000"/>
            </a:spcAft>
            <a:buChar char="•"/>
          </a:pPr>
          <a:r>
            <a:rPr lang="en-US" sz="1600" kern="1200"/>
            <a:t> Federal </a:t>
          </a:r>
          <a:r>
            <a:rPr lang="en-US" sz="1600" kern="1200">
              <a:latin typeface="Arial" panose="020B0604020202020204"/>
            </a:rPr>
            <a:t>Agencies</a:t>
          </a:r>
          <a:endParaRPr lang="en-US" sz="1600" kern="1200"/>
        </a:p>
        <a:p>
          <a:pPr marL="171450" lvl="1" indent="-171450" algn="l" defTabSz="711200" rtl="0">
            <a:lnSpc>
              <a:spcPct val="90000"/>
            </a:lnSpc>
            <a:spcBef>
              <a:spcPct val="0"/>
            </a:spcBef>
            <a:spcAft>
              <a:spcPct val="15000"/>
            </a:spcAft>
            <a:buChar char="•"/>
          </a:pPr>
          <a:r>
            <a:rPr lang="en-US" sz="1600" kern="1200"/>
            <a:t> Impact Investors</a:t>
          </a:r>
        </a:p>
        <a:p>
          <a:pPr marL="171450" lvl="1" indent="-171450" algn="l" defTabSz="711200" rtl="0">
            <a:lnSpc>
              <a:spcPct val="90000"/>
            </a:lnSpc>
            <a:spcBef>
              <a:spcPct val="0"/>
            </a:spcBef>
            <a:spcAft>
              <a:spcPct val="15000"/>
            </a:spcAft>
            <a:buChar char="•"/>
          </a:pPr>
          <a:r>
            <a:rPr lang="en-US" sz="1600" kern="1200">
              <a:latin typeface="Arial" panose="020B0604020202020204"/>
            </a:rPr>
            <a:t> </a:t>
          </a:r>
          <a:r>
            <a:rPr lang="en-US" sz="1600" kern="1200"/>
            <a:t>Key Inclusive Growth Nonprofits: NGIN, others</a:t>
          </a:r>
        </a:p>
      </dsp:txBody>
      <dsp:txXfrm>
        <a:off x="5200396" y="3067333"/>
        <a:ext cx="4462278" cy="143393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29E33-2B0E-4EED-996B-CA8062D2CC38}"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55146-CA28-4272-8DC5-568C176E8E8E}" type="slidenum">
              <a:rPr lang="en-US" smtClean="0"/>
              <a:t>‹#›</a:t>
            </a:fld>
            <a:endParaRPr lang="en-US"/>
          </a:p>
        </p:txBody>
      </p:sp>
    </p:spTree>
    <p:extLst>
      <p:ext uri="{BB962C8B-B14F-4D97-AF65-F5344CB8AC3E}">
        <p14:creationId xmlns:p14="http://schemas.microsoft.com/office/powerpoint/2010/main" val="15922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rgbClr val="71A951"/>
              </a:buClr>
              <a:buSzTx/>
              <a:buFontTx/>
              <a:buNone/>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mn-cs"/>
              </a:rPr>
              <a:t>The Working Places team supports leaders in smaller cities and rural communities who are committed to building more inclusive economies. </a:t>
            </a:r>
            <a:endParaRPr kumimoji="0" lang="en-US" sz="1800" b="0" i="0" u="none" strike="noStrike" kern="1200" cap="none" spc="0" normalizeH="0" baseline="0" noProof="0" dirty="0">
              <a:ln>
                <a:noFill/>
              </a:ln>
              <a:solidFill>
                <a:srgbClr val="6D6E7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
                <a:srgbClr val="71A951"/>
              </a:buClr>
              <a:buSzTx/>
              <a:buFontTx/>
              <a:buNone/>
              <a:tabLst/>
              <a:defRPr/>
            </a:pPr>
            <a:endPar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panose="020B0604020202020204"/>
            </a:endParaRPr>
          </a:p>
          <a:p>
            <a:pPr marL="0" marR="0" lvl="0" indent="0" algn="l" defTabSz="457200" rtl="0" eaLnBrk="1" fontAlgn="auto" latinLnBrk="0" hangingPunct="1">
              <a:lnSpc>
                <a:spcPct val="100000"/>
              </a:lnSpc>
              <a:spcBef>
                <a:spcPts val="0"/>
              </a:spcBef>
              <a:spcAft>
                <a:spcPts val="0"/>
              </a:spcAft>
              <a:buClr>
                <a:srgbClr val="71A951"/>
              </a:buClr>
              <a:buSzTx/>
              <a:buFontTx/>
              <a:buNone/>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mn-cs"/>
              </a:rPr>
              <a:t>We do this through several key initiatives that share the principles of collaborative leadership, community engagement, learning orientation, and systems change: </a:t>
            </a:r>
            <a:endPar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
                <a:srgbClr val="71A951"/>
              </a:buClr>
              <a:buSzTx/>
              <a:buFontTx/>
              <a:buNone/>
              <a:tabLst/>
              <a:defRPr/>
            </a:pPr>
            <a:endParaRPr kumimoji="0" lang="en-US" sz="1200" b="1" i="0" u="none" strike="noStrike" kern="1200" cap="none" spc="0" normalizeH="0" baseline="0" noProof="0" dirty="0">
              <a:ln>
                <a:noFill/>
              </a:ln>
              <a:solidFill>
                <a:srgbClr val="6D6E7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
                <a:srgbClr val="71A951"/>
              </a:buClr>
              <a:buSzTx/>
              <a:buFontTx/>
              <a:buNone/>
              <a:tabLst/>
              <a:defRPr/>
            </a:pPr>
            <a:r>
              <a:rPr kumimoji="0" lang="en-US" sz="1200" b="1" i="0" u="none" strike="noStrike" kern="1200" cap="none" spc="0" normalizeH="0" baseline="0" noProof="0" dirty="0">
                <a:ln>
                  <a:noFill/>
                </a:ln>
                <a:solidFill>
                  <a:srgbClr val="6D6E71"/>
                </a:solidFill>
                <a:effectLst/>
                <a:uLnTx/>
                <a:uFillTx/>
                <a:latin typeface="Arial" panose="020B0604020202020204"/>
                <a:ea typeface="+mn-ea"/>
                <a:cs typeface="+mn-cs"/>
              </a:rPr>
              <a:t>1) Working Cities Challenge </a:t>
            </a:r>
            <a:endParaRPr kumimoji="0" lang="en-US" sz="1200" b="1" i="0" u="none" strike="noStrike" kern="1200" cap="none" spc="0" normalizeH="0" baseline="0" noProof="0" dirty="0">
              <a:ln>
                <a:noFill/>
              </a:ln>
              <a:solidFill>
                <a:srgbClr val="6D6E71"/>
              </a:solidFill>
              <a:effectLst/>
              <a:uLnTx/>
              <a:uFillTx/>
              <a:latin typeface="Arial" panose="020B0604020202020204"/>
              <a:ea typeface="+mn-ea"/>
              <a:cs typeface="Arial"/>
            </a:endParaRP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rPr>
              <a:t>Built on Boston Fed research : collaborative leadership is key to economic resurgence in smaller cities</a:t>
            </a: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rPr>
              <a:t>Supported teams in 12 cities across MA, RI, and CT  committed working across sectors to change systems in ways that allowed more residents to participate and thrive in local economies</a:t>
            </a: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rPr>
              <a:t>Cross-sector teams received 3-year grants of $400-500k (funds provided by state govt, private sector, and philanthropy) plus technical assistance, coaching, and opportunities to learn with/from peers</a:t>
            </a:r>
            <a:endParaRPr kumimoji="0" lang="en-US" sz="1200" b="0" i="0" u="none" strike="noStrike" kern="1200" cap="none" spc="0" normalizeH="0" baseline="0" noProof="0" dirty="0">
              <a:ln>
                <a:noFill/>
              </a:ln>
              <a:solidFill>
                <a:srgbClr val="6D6E7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450"/>
              </a:spcBef>
              <a:spcAft>
                <a:spcPts val="0"/>
              </a:spcAft>
              <a:buClr>
                <a:srgbClr val="003A5D"/>
              </a:buClr>
              <a:buSzTx/>
              <a:buFontTx/>
              <a:buNone/>
              <a:tabLst/>
              <a:defRPr/>
            </a:pPr>
            <a:endParaRPr kumimoji="0" lang="en-US" sz="1200" b="1" i="0" u="none" strike="noStrike" kern="1200" cap="none" spc="0" normalizeH="0" baseline="0" noProof="0" dirty="0">
              <a:ln>
                <a:noFill/>
              </a:ln>
              <a:solidFill>
                <a:srgbClr val="6D6E71"/>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1200" b="1" i="0" u="none" strike="noStrike" kern="1200" cap="none" spc="0" normalizeH="0" baseline="0" noProof="0" dirty="0">
                <a:ln>
                  <a:noFill/>
                </a:ln>
                <a:solidFill>
                  <a:srgbClr val="6D6E71"/>
                </a:solidFill>
                <a:effectLst/>
                <a:uLnTx/>
                <a:uFillTx/>
                <a:latin typeface="Arial" panose="020B0604020202020204"/>
                <a:ea typeface="+mn-ea"/>
                <a:cs typeface="Arial"/>
              </a:rPr>
              <a:t>2) Working Communities Challenge</a:t>
            </a:r>
            <a:endParaRPr kumimoji="0" lang="en-US" sz="1800" b="0" i="0" u="none" strike="noStrike" kern="1200" cap="none" spc="0" normalizeH="0" baseline="0" noProof="0" dirty="0">
              <a:ln>
                <a:noFill/>
              </a:ln>
              <a:solidFill>
                <a:srgbClr val="6D6E71"/>
              </a:solidFill>
              <a:effectLst/>
              <a:uLnTx/>
              <a:uFillTx/>
              <a:latin typeface="Arial" panose="020B0604020202020204"/>
              <a:ea typeface="+mn-ea"/>
              <a:cs typeface="+mn-cs"/>
            </a:endParaRP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mn-cs"/>
              </a:rPr>
              <a:t>WCC model adapted to integrate lessons from southern New England and meet the needs of rural context in VT and ME</a:t>
            </a:r>
            <a:endPar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endParaRP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rPr>
              <a:t>Structure: 4 years, winning communities receive grants of $400k-$500k provided by partners </a:t>
            </a:r>
          </a:p>
          <a:p>
            <a:pPr marL="213995" marR="0" lvl="0" indent="-213995" algn="l" defTabSz="457200" rtl="0" eaLnBrk="1" fontAlgn="auto" latinLnBrk="0" hangingPunct="1">
              <a:lnSpc>
                <a:spcPct val="100000"/>
              </a:lnSpc>
              <a:spcBef>
                <a:spcPts val="450"/>
              </a:spcBef>
              <a:spcAft>
                <a:spcPts val="0"/>
              </a:spcAft>
              <a:buClr>
                <a:srgbClr val="003A5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Arial" panose="020B0604020202020204"/>
                <a:ea typeface="+mn-ea"/>
                <a:cs typeface="Arial"/>
              </a:rPr>
              <a:t>Currently in progress: 8 teams in VT, 6 teams in 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9C3C1C-094C-8B45-BF96-850DF4307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D9C3C1C-094C-8B45-BF96-850DF4307EF4}" type="slidenum">
              <a:rPr lang="en-US" smtClean="0"/>
              <a:t>20</a:t>
            </a:fld>
            <a:endParaRPr lang="en-US"/>
          </a:p>
        </p:txBody>
      </p:sp>
    </p:spTree>
    <p:extLst>
      <p:ext uri="{BB962C8B-B14F-4D97-AF65-F5344CB8AC3E}">
        <p14:creationId xmlns:p14="http://schemas.microsoft.com/office/powerpoint/2010/main" val="383961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colleen if this is the one she wants to use or what, do we want examples? And/or LELE? </a:t>
            </a:r>
          </a:p>
        </p:txBody>
      </p:sp>
      <p:sp>
        <p:nvSpPr>
          <p:cNvPr id="4" name="Slide Number Placeholder 3"/>
          <p:cNvSpPr>
            <a:spLocks noGrp="1"/>
          </p:cNvSpPr>
          <p:nvPr>
            <p:ph type="sldNum" sz="quarter" idx="5"/>
          </p:nvPr>
        </p:nvSpPr>
        <p:spPr/>
        <p:txBody>
          <a:bodyPr/>
          <a:lstStyle/>
          <a:p>
            <a:fld id="{7D9C3C1C-094C-8B45-BF96-850DF4307EF4}" type="slidenum">
              <a:rPr lang="en-US" smtClean="0"/>
              <a:t>21</a:t>
            </a:fld>
            <a:endParaRPr lang="en-US"/>
          </a:p>
        </p:txBody>
      </p:sp>
    </p:spTree>
    <p:extLst>
      <p:ext uri="{BB962C8B-B14F-4D97-AF65-F5344CB8AC3E}">
        <p14:creationId xmlns:p14="http://schemas.microsoft.com/office/powerpoint/2010/main" val="89266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1828434"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cs typeface="+mn-cs"/>
              </a:rPr>
              <a:pPr marL="0" marR="0" lvl="0" indent="0" algn="r" defTabSz="1828434"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31</a:t>
            </a:fld>
            <a:endParaRPr kumimoji="0" lang="en-US" altLang="en-US" sz="1200" b="0" i="0" u="none" strike="noStrike" kern="1200" cap="none" spc="0" normalizeH="0" baseline="0" noProof="0">
              <a:ln>
                <a:noFill/>
              </a:ln>
              <a:solidFill>
                <a:srgbClr val="000000"/>
              </a:solidFill>
              <a:effectLst/>
              <a:uLnTx/>
              <a:uFillTx/>
              <a:latin typeface="Times New Roman"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3932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0E06-9C0E-71AC-1C6C-A063F465B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F6231-472D-8F0C-9D84-056126746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BD72E-2710-5E8B-33D3-07571A2CB1C1}"/>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0CD9A91A-26AF-FDC0-85BF-7D435D506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42D2D-329F-3CCE-112E-D1022AA6286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70203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2B2-CCE3-9EE0-1B26-BA0950D964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A1E7EA-8F86-5C29-E571-F5B124137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E25D0-91A5-B9E3-824C-3A955DFC43BD}"/>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35141B78-EEFB-D292-B554-ECBD7654A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D9487-8B02-9C24-A58E-9F9AB36C55AD}"/>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331758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C4A57-70A6-88FB-7CF0-956E00462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FC1DED-4743-1045-3E58-F4263AC4C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26A8B-D6E2-86C7-2FA7-3DCED45794C8}"/>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08A37CD0-D08B-FF5D-4ADA-89BB97A17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FB9CE-147F-CA9C-4CDA-EA5242D69C0F}"/>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2952110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2-L-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164" y="6046045"/>
            <a:ext cx="999067" cy="152400"/>
          </a:xfrm>
          <a:prstGeom prst="rect">
            <a:avLst/>
          </a:prstGeom>
        </p:spPr>
      </p:pic>
      <p:sp>
        <p:nvSpPr>
          <p:cNvPr id="3" name="Text Placeholder 2"/>
          <p:cNvSpPr>
            <a:spLocks noGrp="1"/>
          </p:cNvSpPr>
          <p:nvPr>
            <p:ph type="body" sz="quarter" idx="16" hasCustomPrompt="1"/>
          </p:nvPr>
        </p:nvSpPr>
        <p:spPr>
          <a:xfrm>
            <a:off x="863599" y="3646998"/>
            <a:ext cx="10410972" cy="2051519"/>
          </a:xfrm>
        </p:spPr>
        <p:txBody>
          <a:bodyPr/>
          <a:lstStyle>
            <a:lvl1pPr marL="8466" indent="0">
              <a:lnSpc>
                <a:spcPct val="100000"/>
              </a:lnSpc>
              <a:spcBef>
                <a:spcPts val="400"/>
              </a:spcBef>
              <a:spcAft>
                <a:spcPts val="400"/>
              </a:spcAft>
              <a:buFont typeface="Arial" charset="0"/>
              <a:buNone/>
              <a:tabLst/>
              <a:defRPr sz="2400">
                <a:solidFill>
                  <a:schemeClr val="accent1"/>
                </a:solidFill>
              </a:defRPr>
            </a:lvl1pPr>
            <a:lvl2pPr marL="8466" indent="0">
              <a:lnSpc>
                <a:spcPct val="100000"/>
              </a:lnSpc>
              <a:spcBef>
                <a:spcPts val="400"/>
              </a:spcBef>
              <a:spcAft>
                <a:spcPts val="400"/>
              </a:spcAft>
              <a:buFont typeface="Arial" charset="0"/>
              <a:buNone/>
              <a:tabLst/>
              <a:defRPr sz="2133">
                <a:solidFill>
                  <a:schemeClr val="tx2"/>
                </a:solidFill>
              </a:defRPr>
            </a:lvl2pPr>
            <a:lvl3pPr marL="8466" indent="0">
              <a:lnSpc>
                <a:spcPct val="100000"/>
              </a:lnSpc>
              <a:spcBef>
                <a:spcPts val="400"/>
              </a:spcBef>
              <a:spcAft>
                <a:spcPts val="400"/>
              </a:spcAft>
              <a:buFont typeface="Arial" charset="0"/>
              <a:buNone/>
              <a:tabLst/>
              <a:defRPr sz="1867">
                <a:solidFill>
                  <a:schemeClr val="tx1"/>
                </a:solidFill>
              </a:defRPr>
            </a:lvl3pPr>
            <a:lvl4pPr marL="8466" indent="0">
              <a:lnSpc>
                <a:spcPct val="100000"/>
              </a:lnSpc>
              <a:spcBef>
                <a:spcPts val="400"/>
              </a:spcBef>
              <a:spcAft>
                <a:spcPts val="400"/>
              </a:spcAft>
              <a:buFont typeface="Arial" charset="0"/>
              <a:buNone/>
              <a:tabLst/>
              <a:defRPr sz="1867" baseline="0">
                <a:solidFill>
                  <a:schemeClr val="tx1"/>
                </a:solidFill>
              </a:defRPr>
            </a:lvl4pPr>
            <a:lvl5pPr marL="0" indent="0">
              <a:lnSpc>
                <a:spcPct val="100000"/>
              </a:lnSpc>
              <a:spcBef>
                <a:spcPts val="400"/>
              </a:spcBef>
              <a:spcAft>
                <a:spcPts val="400"/>
              </a:spcAft>
              <a:buNone/>
              <a:defRPr sz="1467">
                <a:solidFill>
                  <a:schemeClr val="bg1"/>
                </a:solidFill>
              </a:defRPr>
            </a:lvl5pPr>
          </a:lstStyle>
          <a:p>
            <a:pPr lvl="0"/>
            <a:r>
              <a:rPr lang="en-US"/>
              <a:t>Subtitle or Presenter’s Name, Title</a:t>
            </a:r>
          </a:p>
          <a:p>
            <a:pPr lvl="2"/>
            <a:r>
              <a:rPr lang="en-US"/>
              <a:t>Presenter’s Name, Title</a:t>
            </a:r>
          </a:p>
          <a:p>
            <a:pPr lvl="1"/>
            <a:r>
              <a:rPr lang="en-US"/>
              <a:t>Month 00, 0000 at 00:00 XM (TZ)</a:t>
            </a:r>
          </a:p>
          <a:p>
            <a:pPr lvl="2"/>
            <a:r>
              <a:rPr lang="en-US"/>
              <a:t>Event Name</a:t>
            </a:r>
          </a:p>
          <a:p>
            <a:pPr lvl="3"/>
            <a:r>
              <a:rPr lang="en-US"/>
              <a:t>Location, City, State, Country</a:t>
            </a:r>
          </a:p>
        </p:txBody>
      </p:sp>
      <p:sp>
        <p:nvSpPr>
          <p:cNvPr id="2" name="Title 1"/>
          <p:cNvSpPr>
            <a:spLocks noGrp="1"/>
          </p:cNvSpPr>
          <p:nvPr>
            <p:ph type="title" hasCustomPrompt="1"/>
          </p:nvPr>
        </p:nvSpPr>
        <p:spPr>
          <a:xfrm>
            <a:off x="863601" y="1323837"/>
            <a:ext cx="10410972" cy="2236228"/>
          </a:xfrm>
        </p:spPr>
        <p:txBody>
          <a:bodyPr tIns="0" bIns="0" anchor="b" anchorCtr="0">
            <a:normAutofit/>
          </a:bodyPr>
          <a:lstStyle>
            <a:lvl1pPr>
              <a:lnSpc>
                <a:spcPct val="80000"/>
              </a:lnSpc>
              <a:defRPr sz="3733">
                <a:solidFill>
                  <a:schemeClr val="tx2"/>
                </a:solidFill>
              </a:defRPr>
            </a:lvl1pPr>
          </a:lstStyle>
          <a:p>
            <a:r>
              <a:rPr lang="en-US"/>
              <a:t>Title</a:t>
            </a:r>
          </a:p>
        </p:txBody>
      </p:sp>
      <p:sp>
        <p:nvSpPr>
          <p:cNvPr id="13" name="Text Placeholder 11"/>
          <p:cNvSpPr>
            <a:spLocks noGrp="1"/>
          </p:cNvSpPr>
          <p:nvPr>
            <p:ph type="body" sz="quarter" idx="17" hasCustomPrompt="1"/>
          </p:nvPr>
        </p:nvSpPr>
        <p:spPr>
          <a:xfrm>
            <a:off x="3566822" y="350520"/>
            <a:ext cx="7707751" cy="335280"/>
          </a:xfrm>
        </p:spPr>
        <p:txBody>
          <a:bodyPr>
            <a:normAutofit/>
          </a:bodyPr>
          <a:lstStyle>
            <a:lvl1pPr marL="0" indent="0" algn="r">
              <a:buNone/>
              <a:defRPr sz="1333">
                <a:solidFill>
                  <a:schemeClr val="tx1"/>
                </a:solidFill>
              </a:defRPr>
            </a:lvl1pPr>
          </a:lstStyle>
          <a:p>
            <a:pPr lvl="0"/>
            <a:r>
              <a:rPr lang="en-US"/>
              <a:t>SAFR Classification</a:t>
            </a:r>
          </a:p>
        </p:txBody>
      </p:sp>
      <p:pic>
        <p:nvPicPr>
          <p:cNvPr id="9" name="Picture 8"/>
          <p:cNvPicPr>
            <a:picLocks noChangeAspect="1"/>
          </p:cNvPicPr>
          <p:nvPr userDrawn="1"/>
        </p:nvPicPr>
        <p:blipFill>
          <a:blip r:embed="rId3"/>
          <a:stretch>
            <a:fillRect/>
          </a:stretch>
        </p:blipFill>
        <p:spPr>
          <a:xfrm>
            <a:off x="863600" y="6016592"/>
            <a:ext cx="2878667" cy="152400"/>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28612" r="14703" b="50000"/>
          <a:stretch/>
        </p:blipFill>
        <p:spPr>
          <a:xfrm>
            <a:off x="0" y="6487069"/>
            <a:ext cx="12192000" cy="370932"/>
          </a:xfrm>
          <a:prstGeom prst="rect">
            <a:avLst/>
          </a:prstGeom>
        </p:spPr>
      </p:pic>
      <p:pic>
        <p:nvPicPr>
          <p:cNvPr id="14" name="Picture 13">
            <a:extLst>
              <a:ext uri="{FF2B5EF4-FFF2-40B4-BE49-F238E27FC236}">
                <a16:creationId xmlns:a16="http://schemas.microsoft.com/office/drawing/2014/main" id="{F16B9E2F-2F3D-2549-A04A-56DDF72EDF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3600" y="698127"/>
            <a:ext cx="2258568" cy="521208"/>
          </a:xfrm>
          <a:prstGeom prst="rect">
            <a:avLst/>
          </a:prstGeom>
        </p:spPr>
      </p:pic>
    </p:spTree>
    <p:extLst>
      <p:ext uri="{BB962C8B-B14F-4D97-AF65-F5344CB8AC3E}">
        <p14:creationId xmlns:p14="http://schemas.microsoft.com/office/powerpoint/2010/main" val="18223572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16">
          <p15:clr>
            <a:srgbClr val="FBAE40"/>
          </p15:clr>
        </p15:guide>
        <p15:guide id="4" pos="408">
          <p15:clr>
            <a:srgbClr val="FBAE40"/>
          </p15:clr>
        </p15:guide>
        <p15:guide id="5" pos="5328">
          <p15:clr>
            <a:srgbClr val="FBAE40"/>
          </p15:clr>
        </p15:guide>
        <p15:guide id="6" orient="horz" pos="3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N2-G-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35480" y="6225964"/>
            <a:ext cx="620125" cy="233045"/>
          </a:xfrm>
          <a:prstGeom prst="rect">
            <a:avLst/>
          </a:prstGeom>
        </p:spPr>
        <p:txBody>
          <a:bodyPr lIns="0" tIns="0" rIns="0" bIns="0" anchor="ctr" anchorCtr="0"/>
          <a:lstStyle>
            <a:lvl1pPr algn="r">
              <a:defRPr sz="1333" b="1">
                <a:solidFill>
                  <a:schemeClr val="accent1"/>
                </a:solidFill>
              </a:defRPr>
            </a:lvl1pPr>
          </a:lstStyle>
          <a:p>
            <a:fld id="{F684C883-AC97-7640-B988-976FF8B7CB66}" type="slidenum">
              <a:rPr lang="en-US" smtClean="0"/>
              <a:pPr/>
              <a:t>‹#›</a:t>
            </a:fld>
            <a:endParaRPr lang="en-US"/>
          </a:p>
        </p:txBody>
      </p:sp>
      <p:sp>
        <p:nvSpPr>
          <p:cNvPr id="5" name="Title 4"/>
          <p:cNvSpPr>
            <a:spLocks noGrp="1"/>
          </p:cNvSpPr>
          <p:nvPr>
            <p:ph type="title"/>
          </p:nvPr>
        </p:nvSpPr>
        <p:spPr>
          <a:xfrm>
            <a:off x="914402" y="366340"/>
            <a:ext cx="10340383" cy="1211685"/>
          </a:xfrm>
        </p:spPr>
        <p:txBody>
          <a:bodyPr/>
          <a:lstStyle/>
          <a:p>
            <a:r>
              <a:rPr lang="en-US"/>
              <a:t>Click to edit Master title style</a:t>
            </a:r>
          </a:p>
        </p:txBody>
      </p:sp>
      <p:sp>
        <p:nvSpPr>
          <p:cNvPr id="8" name="Text Placeholder 7"/>
          <p:cNvSpPr>
            <a:spLocks noGrp="1"/>
          </p:cNvSpPr>
          <p:nvPr>
            <p:ph type="body" sz="quarter" idx="17"/>
          </p:nvPr>
        </p:nvSpPr>
        <p:spPr>
          <a:xfrm>
            <a:off x="914400" y="1727203"/>
            <a:ext cx="10339917" cy="4498764"/>
          </a:xfrm>
        </p:spPr>
        <p:txBody>
          <a:bodyPr/>
          <a:lstStyle>
            <a:lvl1pPr marL="8466" indent="0">
              <a:buNone/>
              <a:tabLst/>
              <a:defRPr/>
            </a:lvl1pPr>
            <a:lvl2pPr marL="8466" indent="0">
              <a:buNone/>
              <a:tabLst/>
              <a:defRPr/>
            </a:lvl2pPr>
            <a:lvl3pPr marL="8466" indent="0">
              <a:buNone/>
              <a:tabLst/>
              <a:defRPr/>
            </a:lvl3pPr>
            <a:lvl4pPr marL="8466" indent="0">
              <a:buNone/>
              <a:tabLst/>
              <a:defRPr/>
            </a:lvl4pPr>
            <a:lvl5pPr marL="846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83907CE-3DDF-5BEF-9BE0-4E548E5140A2}"/>
              </a:ext>
            </a:extLst>
          </p:cNvPr>
          <p:cNvSpPr txBox="1"/>
          <p:nvPr userDrawn="1"/>
        </p:nvSpPr>
        <p:spPr>
          <a:xfrm>
            <a:off x="914400" y="6245823"/>
            <a:ext cx="3828288" cy="205121"/>
          </a:xfrm>
          <a:prstGeom prst="rect">
            <a:avLst/>
          </a:prstGeom>
          <a:noFill/>
        </p:spPr>
        <p:txBody>
          <a:bodyPr wrap="square" lIns="0" tIns="0" rIns="0" bIns="0" rtlCol="0" anchor="ctr" anchorCtr="0">
            <a:spAutoFit/>
          </a:bodyPr>
          <a:lstStyle/>
          <a:p>
            <a:pPr algn="l"/>
            <a:r>
              <a:rPr lang="en-US" sz="1333">
                <a:solidFill>
                  <a:schemeClr val="tx2"/>
                </a:solidFill>
              </a:rPr>
              <a:t>Federal Reserve Bank of Boston | </a:t>
            </a:r>
            <a:r>
              <a:rPr lang="en-US" sz="1333" b="1">
                <a:solidFill>
                  <a:schemeClr val="tx2"/>
                </a:solidFill>
              </a:rPr>
              <a:t>bostonfed.org</a:t>
            </a:r>
            <a:endParaRPr lang="en-US" sz="1333">
              <a:solidFill>
                <a:schemeClr val="tx2"/>
              </a:solidFill>
            </a:endParaRPr>
          </a:p>
        </p:txBody>
      </p:sp>
    </p:spTree>
    <p:extLst>
      <p:ext uri="{BB962C8B-B14F-4D97-AF65-F5344CB8AC3E}">
        <p14:creationId xmlns:p14="http://schemas.microsoft.com/office/powerpoint/2010/main" val="328309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F1-L-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35480" y="6225964"/>
            <a:ext cx="620125" cy="233045"/>
          </a:xfrm>
          <a:prstGeom prst="rect">
            <a:avLst/>
          </a:prstGeom>
        </p:spPr>
        <p:txBody>
          <a:bodyPr lIns="0" tIns="0" rIns="0" bIns="0" anchor="ctr" anchorCtr="0"/>
          <a:lstStyle>
            <a:lvl1pPr algn="r">
              <a:defRPr sz="1333" b="1">
                <a:solidFill>
                  <a:schemeClr val="accent1"/>
                </a:solidFill>
              </a:defRPr>
            </a:lvl1pPr>
          </a:lstStyle>
          <a:p>
            <a:fld id="{F684C883-AC97-7640-B988-976FF8B7CB66}" type="slidenum">
              <a:rPr lang="en-US" smtClean="0"/>
              <a:pPr/>
              <a:t>‹#›</a:t>
            </a:fld>
            <a:endParaRPr lang="en-US"/>
          </a:p>
        </p:txBody>
      </p:sp>
      <p:sp>
        <p:nvSpPr>
          <p:cNvPr id="19" name="TextBox 18"/>
          <p:cNvSpPr txBox="1"/>
          <p:nvPr userDrawn="1"/>
        </p:nvSpPr>
        <p:spPr>
          <a:xfrm>
            <a:off x="914400" y="6227314"/>
            <a:ext cx="3828288" cy="205121"/>
          </a:xfrm>
          <a:prstGeom prst="rect">
            <a:avLst/>
          </a:prstGeom>
          <a:noFill/>
        </p:spPr>
        <p:txBody>
          <a:bodyPr wrap="square" lIns="0" tIns="0" rIns="0" bIns="0" rtlCol="0" anchor="ctr" anchorCtr="0">
            <a:spAutoFit/>
          </a:bodyPr>
          <a:lstStyle/>
          <a:p>
            <a:pPr algn="l"/>
            <a:r>
              <a:rPr lang="en-US" sz="1333">
                <a:solidFill>
                  <a:schemeClr val="tx2"/>
                </a:solidFill>
              </a:rPr>
              <a:t>Federal Reserve Bank of Boston | </a:t>
            </a:r>
            <a:r>
              <a:rPr lang="en-US" sz="1333" b="1" err="1">
                <a:solidFill>
                  <a:schemeClr val="tx2"/>
                </a:solidFill>
              </a:rPr>
              <a:t>bostonfed.org</a:t>
            </a:r>
            <a:r>
              <a:rPr lang="en-US" sz="1333">
                <a:solidFill>
                  <a:schemeClr val="tx2"/>
                </a:solidFill>
              </a:rPr>
              <a:t> |</a:t>
            </a:r>
          </a:p>
        </p:txBody>
      </p:sp>
      <p:sp>
        <p:nvSpPr>
          <p:cNvPr id="4" name="Footer Placeholder 3"/>
          <p:cNvSpPr>
            <a:spLocks noGrp="1"/>
          </p:cNvSpPr>
          <p:nvPr>
            <p:ph type="ftr" sz="quarter" idx="16"/>
          </p:nvPr>
        </p:nvSpPr>
        <p:spPr/>
        <p:txBody>
          <a:bodyPr/>
          <a:lstStyle/>
          <a:p>
            <a:r>
              <a:rPr lang="en-US"/>
              <a:t>Regional &amp; Community Outreach | Inclusive Economies </a:t>
            </a:r>
          </a:p>
        </p:txBody>
      </p:sp>
      <p:sp>
        <p:nvSpPr>
          <p:cNvPr id="5" name="Title 4"/>
          <p:cNvSpPr>
            <a:spLocks noGrp="1"/>
          </p:cNvSpPr>
          <p:nvPr>
            <p:ph type="title"/>
          </p:nvPr>
        </p:nvSpPr>
        <p:spPr>
          <a:xfrm>
            <a:off x="914399" y="375139"/>
            <a:ext cx="10340383" cy="1202885"/>
          </a:xfrm>
        </p:spPr>
        <p:txBody>
          <a:bodyPr/>
          <a:lstStyle/>
          <a:p>
            <a:r>
              <a:rPr lang="en-US"/>
              <a:t>Click to edit Master title style</a:t>
            </a:r>
          </a:p>
        </p:txBody>
      </p:sp>
      <p:sp>
        <p:nvSpPr>
          <p:cNvPr id="8" name="Text Placeholder 7"/>
          <p:cNvSpPr>
            <a:spLocks noGrp="1"/>
          </p:cNvSpPr>
          <p:nvPr>
            <p:ph type="body" sz="quarter" idx="17"/>
          </p:nvPr>
        </p:nvSpPr>
        <p:spPr>
          <a:xfrm>
            <a:off x="914400" y="1727200"/>
            <a:ext cx="10339917" cy="4288367"/>
          </a:xfrm>
        </p:spPr>
        <p:txBody>
          <a:bodyPr/>
          <a:lstStyle>
            <a:lvl1pPr marL="389457" indent="-389457">
              <a:tabLst/>
              <a:defRPr/>
            </a:lvl1pPr>
            <a:lvl2pPr marL="778914" indent="-389457">
              <a:tabLst/>
              <a:defRPr/>
            </a:lvl2pPr>
            <a:lvl3pPr marL="1168371" indent="-389457">
              <a:tabLst/>
              <a:defRPr/>
            </a:lvl3pPr>
            <a:lvl4pPr marL="1559945" indent="-389457">
              <a:tabLst/>
              <a:defRPr/>
            </a:lvl4pPr>
            <a:lvl5pPr marL="1949402" indent="-38945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8612" r="14703" b="50000"/>
          <a:stretch/>
        </p:blipFill>
        <p:spPr>
          <a:xfrm>
            <a:off x="0" y="6487069"/>
            <a:ext cx="12192000" cy="370932"/>
          </a:xfrm>
          <a:prstGeom prst="rect">
            <a:avLst/>
          </a:prstGeom>
        </p:spPr>
      </p:pic>
    </p:spTree>
    <p:extLst>
      <p:ext uri="{BB962C8B-B14F-4D97-AF65-F5344CB8AC3E}">
        <p14:creationId xmlns:p14="http://schemas.microsoft.com/office/powerpoint/2010/main" val="404657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mmary w/o Ban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05DCC-9E1E-4CF9-A9EA-190BFBF62E69}"/>
              </a:ext>
            </a:extLst>
          </p:cNvPr>
          <p:cNvSpPr/>
          <p:nvPr userDrawn="1"/>
        </p:nvSpPr>
        <p:spPr>
          <a:xfrm>
            <a:off x="0" y="0"/>
            <a:ext cx="12192000" cy="68580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24DFA475-418E-3B40-802E-2789F2139C32}"/>
              </a:ext>
            </a:extLst>
          </p:cNvPr>
          <p:cNvSpPr>
            <a:spLocks noGrp="1"/>
          </p:cNvSpPr>
          <p:nvPr>
            <p:ph type="title"/>
          </p:nvPr>
        </p:nvSpPr>
        <p:spPr>
          <a:xfrm>
            <a:off x="2235200" y="1604503"/>
            <a:ext cx="5689600" cy="496752"/>
          </a:xfrm>
          <a:prstGeom prst="rect">
            <a:avLst/>
          </a:prstGeom>
        </p:spPr>
        <p:txBody>
          <a:bodyPr lIns="0" tIns="0" rIns="0" bIns="0" anchor="t" anchorCtr="0">
            <a:noAutofit/>
          </a:bodyPr>
          <a:lstStyle>
            <a:lvl1pPr>
              <a:defRPr sz="2667"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2ABCC259-1E6E-4FE2-BF24-0AAD49E37934}"/>
              </a:ext>
            </a:extLst>
          </p:cNvPr>
          <p:cNvSpPr>
            <a:spLocks noGrp="1"/>
          </p:cNvSpPr>
          <p:nvPr>
            <p:ph type="body" sz="quarter" idx="10"/>
          </p:nvPr>
        </p:nvSpPr>
        <p:spPr>
          <a:xfrm>
            <a:off x="2235200" y="1397002"/>
            <a:ext cx="2588768" cy="202951"/>
          </a:xfrm>
          <a:prstGeom prst="rect">
            <a:avLst/>
          </a:prstGeom>
        </p:spPr>
        <p:txBody>
          <a:bodyPr anchor="b">
            <a:normAutofit/>
          </a:bodyPr>
          <a:lstStyle>
            <a:lvl1pPr>
              <a:defRPr sz="933" b="1">
                <a:solidFill>
                  <a:schemeClr val="accent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A4ECA25E-B7DF-42EE-BC26-0B38DA140C29}"/>
              </a:ext>
            </a:extLst>
          </p:cNvPr>
          <p:cNvSpPr>
            <a:spLocks noGrp="1"/>
          </p:cNvSpPr>
          <p:nvPr>
            <p:ph type="body" sz="quarter" idx="11"/>
          </p:nvPr>
        </p:nvSpPr>
        <p:spPr>
          <a:xfrm>
            <a:off x="2235200" y="2523371"/>
            <a:ext cx="7721600" cy="3648832"/>
          </a:xfrm>
          <a:prstGeom prst="rect">
            <a:avLst/>
          </a:prstGeom>
        </p:spPr>
        <p:txBody>
          <a:bodyPr>
            <a:normAutofit/>
          </a:bodyPr>
          <a:lstStyle>
            <a:lvl1pPr>
              <a:defRPr sz="1600">
                <a:solidFill>
                  <a:schemeClr val="bg1"/>
                </a:solidFill>
              </a:defRPr>
            </a:lvl1pPr>
            <a:lvl2pPr marL="693989" indent="-342879">
              <a:buFont typeface="Arial" panose="020B0604020202020204" pitchFamily="34" charset="0"/>
              <a:buChar char="•"/>
              <a:defRPr sz="1600">
                <a:solidFill>
                  <a:schemeClr val="bg1"/>
                </a:solidFill>
              </a:defRPr>
            </a:lvl2pPr>
            <a:lvl3pPr marL="702217"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2457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F4-L-2-Col-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35480" y="6225964"/>
            <a:ext cx="620125" cy="233045"/>
          </a:xfrm>
          <a:prstGeom prst="rect">
            <a:avLst/>
          </a:prstGeom>
        </p:spPr>
        <p:txBody>
          <a:bodyPr lIns="0" tIns="0" rIns="0" bIns="0" anchor="ctr" anchorCtr="0"/>
          <a:lstStyle>
            <a:lvl1pPr algn="r">
              <a:defRPr sz="1333" b="1">
                <a:solidFill>
                  <a:schemeClr val="accent1"/>
                </a:solidFill>
              </a:defRPr>
            </a:lvl1pPr>
          </a:lstStyle>
          <a:p>
            <a:fld id="{F684C883-AC97-7640-B988-976FF8B7CB66}" type="slidenum">
              <a:rPr lang="en-US" smtClean="0"/>
              <a:pPr/>
              <a:t>‹#›</a:t>
            </a:fld>
            <a:endParaRPr lang="en-US"/>
          </a:p>
        </p:txBody>
      </p:sp>
      <p:sp>
        <p:nvSpPr>
          <p:cNvPr id="19" name="TextBox 18"/>
          <p:cNvSpPr txBox="1"/>
          <p:nvPr userDrawn="1"/>
        </p:nvSpPr>
        <p:spPr>
          <a:xfrm>
            <a:off x="914400" y="6227314"/>
            <a:ext cx="3828288" cy="205121"/>
          </a:xfrm>
          <a:prstGeom prst="rect">
            <a:avLst/>
          </a:prstGeom>
          <a:noFill/>
        </p:spPr>
        <p:txBody>
          <a:bodyPr wrap="square" lIns="0" tIns="0" rIns="0" bIns="0" rtlCol="0" anchor="ctr" anchorCtr="0">
            <a:spAutoFit/>
          </a:bodyPr>
          <a:lstStyle/>
          <a:p>
            <a:pPr algn="l"/>
            <a:r>
              <a:rPr lang="en-US" sz="1333">
                <a:solidFill>
                  <a:schemeClr val="tx2"/>
                </a:solidFill>
              </a:rPr>
              <a:t>Federal Reserve Bank of Boston | </a:t>
            </a:r>
            <a:r>
              <a:rPr lang="en-US" sz="1333" b="1" err="1">
                <a:solidFill>
                  <a:schemeClr val="tx2"/>
                </a:solidFill>
              </a:rPr>
              <a:t>bostonfed.org</a:t>
            </a:r>
            <a:r>
              <a:rPr lang="en-US" sz="1333">
                <a:solidFill>
                  <a:schemeClr val="tx2"/>
                </a:solidFill>
              </a:rPr>
              <a:t> |</a:t>
            </a:r>
          </a:p>
        </p:txBody>
      </p:sp>
      <p:sp>
        <p:nvSpPr>
          <p:cNvPr id="4" name="Footer Placeholder 3"/>
          <p:cNvSpPr>
            <a:spLocks noGrp="1"/>
          </p:cNvSpPr>
          <p:nvPr>
            <p:ph type="ftr" sz="quarter" idx="16"/>
          </p:nvPr>
        </p:nvSpPr>
        <p:spPr/>
        <p:txBody>
          <a:bodyPr/>
          <a:lstStyle/>
          <a:p>
            <a:r>
              <a:rPr lang="en-US"/>
              <a:t>Regional &amp; Community Outreach | Inclusive Economies </a:t>
            </a:r>
          </a:p>
        </p:txBody>
      </p:sp>
      <p:sp>
        <p:nvSpPr>
          <p:cNvPr id="5" name="Title 4"/>
          <p:cNvSpPr>
            <a:spLocks noGrp="1"/>
          </p:cNvSpPr>
          <p:nvPr>
            <p:ph type="title"/>
          </p:nvPr>
        </p:nvSpPr>
        <p:spPr>
          <a:xfrm>
            <a:off x="914399" y="366339"/>
            <a:ext cx="10340383" cy="1211685"/>
          </a:xfrm>
        </p:spPr>
        <p:txBody>
          <a:bodyPr/>
          <a:lstStyle/>
          <a:p>
            <a:r>
              <a:rPr lang="en-US"/>
              <a:t>Click to edit Master title style</a:t>
            </a:r>
          </a:p>
        </p:txBody>
      </p:sp>
      <p:sp>
        <p:nvSpPr>
          <p:cNvPr id="3" name="Content Placeholder 2"/>
          <p:cNvSpPr>
            <a:spLocks noGrp="1"/>
          </p:cNvSpPr>
          <p:nvPr>
            <p:ph sz="quarter" idx="17"/>
          </p:nvPr>
        </p:nvSpPr>
        <p:spPr>
          <a:xfrm>
            <a:off x="914401" y="1769534"/>
            <a:ext cx="5101652" cy="4256617"/>
          </a:xfrm>
        </p:spPr>
        <p:txBody>
          <a:bodyPr/>
          <a:lstStyle>
            <a:lvl1pPr marL="8466" indent="0">
              <a:buNone/>
              <a:tabLst/>
              <a:defRPr/>
            </a:lvl1pPr>
            <a:lvl2pPr marL="8466" indent="0">
              <a:buNone/>
              <a:tabLst/>
              <a:defRPr/>
            </a:lvl2pPr>
            <a:lvl3pPr marL="8466" indent="0">
              <a:buNone/>
              <a:tabLst/>
              <a:defRPr/>
            </a:lvl3pPr>
            <a:lvl4pPr marL="8466" indent="0">
              <a:buNone/>
              <a:tabLst/>
              <a:defRPr/>
            </a:lvl4pPr>
            <a:lvl5pPr marL="846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8"/>
          </p:nvPr>
        </p:nvSpPr>
        <p:spPr>
          <a:xfrm>
            <a:off x="6155961" y="1769534"/>
            <a:ext cx="5098359" cy="4256617"/>
          </a:xfrm>
        </p:spPr>
        <p:txBody>
          <a:bodyPr/>
          <a:lstStyle>
            <a:lvl1pPr marL="8466" indent="0">
              <a:buNone/>
              <a:tabLst/>
              <a:defRPr/>
            </a:lvl1pPr>
            <a:lvl2pPr marL="8466" indent="0">
              <a:buNone/>
              <a:tabLst/>
              <a:defRPr/>
            </a:lvl2pPr>
            <a:lvl3pPr marL="8466" indent="0">
              <a:buNone/>
              <a:tabLst/>
              <a:defRPr/>
            </a:lvl3pPr>
            <a:lvl4pPr marL="8466" indent="0">
              <a:buNone/>
              <a:tabLst/>
              <a:defRPr/>
            </a:lvl4pPr>
            <a:lvl5pPr marL="846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8612" r="14703" b="50000"/>
          <a:stretch/>
        </p:blipFill>
        <p:spPr>
          <a:xfrm>
            <a:off x="0" y="6487069"/>
            <a:ext cx="12192000" cy="370932"/>
          </a:xfrm>
          <a:prstGeom prst="rect">
            <a:avLst/>
          </a:prstGeom>
        </p:spPr>
      </p:pic>
    </p:spTree>
    <p:extLst>
      <p:ext uri="{BB962C8B-B14F-4D97-AF65-F5344CB8AC3E}">
        <p14:creationId xmlns:p14="http://schemas.microsoft.com/office/powerpoint/2010/main" val="373843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RBB-Closing-w/presen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C9A0D-4F59-0043-966D-AAD2EF5E77E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4CFD188A-72DE-3845-87EE-1140B28F7A90}"/>
              </a:ext>
            </a:extLst>
          </p:cNvPr>
          <p:cNvSpPr>
            <a:spLocks noGrp="1"/>
          </p:cNvSpPr>
          <p:nvPr>
            <p:ph type="body" sz="quarter" idx="16" hasCustomPrompt="1"/>
          </p:nvPr>
        </p:nvSpPr>
        <p:spPr>
          <a:xfrm>
            <a:off x="1441753" y="4037351"/>
            <a:ext cx="9838347" cy="1745852"/>
          </a:xfrm>
        </p:spPr>
        <p:txBody>
          <a:bodyPr/>
          <a:lstStyle>
            <a:lvl1pPr marL="8466" indent="0">
              <a:lnSpc>
                <a:spcPct val="100000"/>
              </a:lnSpc>
              <a:spcBef>
                <a:spcPts val="400"/>
              </a:spcBef>
              <a:spcAft>
                <a:spcPts val="400"/>
              </a:spcAft>
              <a:buFont typeface="Arial" charset="0"/>
              <a:buNone/>
              <a:tabLst/>
              <a:defRPr sz="2400">
                <a:solidFill>
                  <a:schemeClr val="accent1"/>
                </a:solidFill>
              </a:defRPr>
            </a:lvl1pPr>
            <a:lvl2pPr marL="8466" indent="0">
              <a:lnSpc>
                <a:spcPct val="100000"/>
              </a:lnSpc>
              <a:spcBef>
                <a:spcPts val="400"/>
              </a:spcBef>
              <a:spcAft>
                <a:spcPts val="400"/>
              </a:spcAft>
              <a:buFont typeface="Arial" charset="0"/>
              <a:buNone/>
              <a:tabLst/>
              <a:defRPr sz="2133">
                <a:solidFill>
                  <a:schemeClr val="tx2"/>
                </a:solidFill>
              </a:defRPr>
            </a:lvl2pPr>
            <a:lvl3pPr marL="8466" indent="0">
              <a:lnSpc>
                <a:spcPct val="100000"/>
              </a:lnSpc>
              <a:spcBef>
                <a:spcPts val="400"/>
              </a:spcBef>
              <a:spcAft>
                <a:spcPts val="400"/>
              </a:spcAft>
              <a:buFont typeface="Arial" charset="0"/>
              <a:buNone/>
              <a:tabLst/>
              <a:defRPr sz="1867">
                <a:solidFill>
                  <a:schemeClr val="tx1"/>
                </a:solidFill>
              </a:defRPr>
            </a:lvl3pPr>
            <a:lvl4pPr marL="8466" indent="0">
              <a:lnSpc>
                <a:spcPct val="100000"/>
              </a:lnSpc>
              <a:spcBef>
                <a:spcPts val="400"/>
              </a:spcBef>
              <a:spcAft>
                <a:spcPts val="400"/>
              </a:spcAft>
              <a:buFont typeface="Arial" charset="0"/>
              <a:buNone/>
              <a:tabLst/>
              <a:defRPr sz="1867" baseline="0">
                <a:solidFill>
                  <a:schemeClr val="bg2">
                    <a:lumMod val="50000"/>
                  </a:schemeClr>
                </a:solidFill>
              </a:defRPr>
            </a:lvl4pPr>
            <a:lvl5pPr marL="0" indent="0">
              <a:lnSpc>
                <a:spcPct val="100000"/>
              </a:lnSpc>
              <a:spcBef>
                <a:spcPts val="400"/>
              </a:spcBef>
              <a:spcAft>
                <a:spcPts val="400"/>
              </a:spcAft>
              <a:buNone/>
              <a:defRPr sz="1467">
                <a:solidFill>
                  <a:schemeClr val="bg1"/>
                </a:solidFill>
              </a:defRPr>
            </a:lvl5pPr>
          </a:lstStyle>
          <a:p>
            <a:pPr lvl="0"/>
            <a:r>
              <a:rPr lang="en-US"/>
              <a:t>Presenter</a:t>
            </a:r>
          </a:p>
          <a:p>
            <a:pPr lvl="1"/>
            <a:r>
              <a:rPr lang="en-US"/>
              <a:t>Title</a:t>
            </a:r>
          </a:p>
          <a:p>
            <a:pPr lvl="2"/>
            <a:r>
              <a:rPr lang="en-US"/>
              <a:t>Contact Info</a:t>
            </a:r>
          </a:p>
        </p:txBody>
      </p:sp>
      <p:sp>
        <p:nvSpPr>
          <p:cNvPr id="7" name="Title 1">
            <a:extLst>
              <a:ext uri="{FF2B5EF4-FFF2-40B4-BE49-F238E27FC236}">
                <a16:creationId xmlns:a16="http://schemas.microsoft.com/office/drawing/2014/main" id="{187EF79A-3D1F-EC44-AEFD-13B8926A32E7}"/>
              </a:ext>
            </a:extLst>
          </p:cNvPr>
          <p:cNvSpPr>
            <a:spLocks noGrp="1"/>
          </p:cNvSpPr>
          <p:nvPr>
            <p:ph type="title" hasCustomPrompt="1"/>
          </p:nvPr>
        </p:nvSpPr>
        <p:spPr>
          <a:xfrm>
            <a:off x="1441751" y="455279"/>
            <a:ext cx="9838348" cy="2817244"/>
          </a:xfrm>
          <a:prstGeom prst="rect">
            <a:avLst/>
          </a:prstGeom>
        </p:spPr>
        <p:txBody>
          <a:bodyPr lIns="0" anchor="b"/>
          <a:lstStyle/>
          <a:p>
            <a:r>
              <a:rPr lang="en-US"/>
              <a:t>Closing Message</a:t>
            </a:r>
          </a:p>
        </p:txBody>
      </p:sp>
      <p:sp>
        <p:nvSpPr>
          <p:cNvPr id="8" name="TextBox 7">
            <a:extLst>
              <a:ext uri="{FF2B5EF4-FFF2-40B4-BE49-F238E27FC236}">
                <a16:creationId xmlns:a16="http://schemas.microsoft.com/office/drawing/2014/main" id="{37E38EDF-3C53-8F46-B544-92D3DBBF59FE}"/>
              </a:ext>
            </a:extLst>
          </p:cNvPr>
          <p:cNvSpPr txBox="1"/>
          <p:nvPr/>
        </p:nvSpPr>
        <p:spPr>
          <a:xfrm>
            <a:off x="914400" y="6245823"/>
            <a:ext cx="3828288" cy="205121"/>
          </a:xfrm>
          <a:prstGeom prst="rect">
            <a:avLst/>
          </a:prstGeom>
          <a:noFill/>
        </p:spPr>
        <p:txBody>
          <a:bodyPr wrap="square" lIns="0" tIns="0" rIns="0" bIns="0" rtlCol="0" anchor="ctr" anchorCtr="0">
            <a:spAutoFit/>
          </a:bodyPr>
          <a:lstStyle/>
          <a:p>
            <a:pPr algn="l"/>
            <a:r>
              <a:rPr lang="en-US" sz="1333">
                <a:solidFill>
                  <a:schemeClr val="tx2"/>
                </a:solidFill>
              </a:rPr>
              <a:t>Federal Reserve Bank of Boston | </a:t>
            </a:r>
            <a:r>
              <a:rPr lang="en-US" sz="1333" b="1" err="1">
                <a:solidFill>
                  <a:schemeClr val="tx2"/>
                </a:solidFill>
              </a:rPr>
              <a:t>bostonfed.org</a:t>
            </a:r>
            <a:endParaRPr lang="en-US" sz="1333">
              <a:solidFill>
                <a:schemeClr val="tx2"/>
              </a:solidFill>
            </a:endParaRPr>
          </a:p>
        </p:txBody>
      </p:sp>
      <p:sp>
        <p:nvSpPr>
          <p:cNvPr id="2" name="Footer Placeholder 1">
            <a:extLst>
              <a:ext uri="{FF2B5EF4-FFF2-40B4-BE49-F238E27FC236}">
                <a16:creationId xmlns:a16="http://schemas.microsoft.com/office/drawing/2014/main" id="{24450895-EE40-0444-8B57-4596FF58E107}"/>
              </a:ext>
            </a:extLst>
          </p:cNvPr>
          <p:cNvSpPr>
            <a:spLocks noGrp="1"/>
          </p:cNvSpPr>
          <p:nvPr>
            <p:ph type="ftr" sz="quarter" idx="17"/>
          </p:nvPr>
        </p:nvSpPr>
        <p:spPr/>
        <p:txBody>
          <a:bodyPr/>
          <a:lstStyle/>
          <a:p>
            <a:r>
              <a:rPr lang="en-US"/>
              <a:t>March 7, 2023</a:t>
            </a:r>
          </a:p>
        </p:txBody>
      </p:sp>
      <p:sp>
        <p:nvSpPr>
          <p:cNvPr id="4" name="Slide Number Placeholder 3">
            <a:extLst>
              <a:ext uri="{FF2B5EF4-FFF2-40B4-BE49-F238E27FC236}">
                <a16:creationId xmlns:a16="http://schemas.microsoft.com/office/drawing/2014/main" id="{91DB18E9-9449-3B4C-9FD5-BDFF5F29CE09}"/>
              </a:ext>
            </a:extLst>
          </p:cNvPr>
          <p:cNvSpPr>
            <a:spLocks noGrp="1"/>
          </p:cNvSpPr>
          <p:nvPr>
            <p:ph type="sldNum" sz="quarter" idx="18"/>
          </p:nvPr>
        </p:nvSpPr>
        <p:spPr/>
        <p:txBody>
          <a:bodyPr/>
          <a:lstStyle/>
          <a:p>
            <a:fld id="{70965698-F286-4374-A0FB-21B543D5DBC0}" type="slidenum">
              <a:rPr lang="en-US" smtClean="0"/>
              <a:t>‹#›</a:t>
            </a:fld>
            <a:endParaRPr lang="en-US"/>
          </a:p>
        </p:txBody>
      </p:sp>
    </p:spTree>
    <p:extLst>
      <p:ext uri="{BB962C8B-B14F-4D97-AF65-F5344CB8AC3E}">
        <p14:creationId xmlns:p14="http://schemas.microsoft.com/office/powerpoint/2010/main" val="2526238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F2-L-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35480" y="6225964"/>
            <a:ext cx="620125" cy="233045"/>
          </a:xfrm>
          <a:prstGeom prst="rect">
            <a:avLst/>
          </a:prstGeom>
        </p:spPr>
        <p:txBody>
          <a:bodyPr lIns="0" tIns="0" rIns="0" bIns="0" anchor="ctr" anchorCtr="0"/>
          <a:lstStyle>
            <a:lvl1pPr algn="r">
              <a:defRPr sz="1333" b="1">
                <a:solidFill>
                  <a:schemeClr val="accent1"/>
                </a:solidFill>
              </a:defRPr>
            </a:lvl1pPr>
          </a:lstStyle>
          <a:p>
            <a:fld id="{F684C883-AC97-7640-B988-976FF8B7CB66}" type="slidenum">
              <a:rPr lang="en-US" smtClean="0"/>
              <a:pPr/>
              <a:t>‹#›</a:t>
            </a:fld>
            <a:endParaRPr lang="en-US"/>
          </a:p>
        </p:txBody>
      </p:sp>
      <p:sp>
        <p:nvSpPr>
          <p:cNvPr id="19" name="TextBox 18"/>
          <p:cNvSpPr txBox="1"/>
          <p:nvPr userDrawn="1"/>
        </p:nvSpPr>
        <p:spPr>
          <a:xfrm>
            <a:off x="914400" y="6227314"/>
            <a:ext cx="3828288" cy="205121"/>
          </a:xfrm>
          <a:prstGeom prst="rect">
            <a:avLst/>
          </a:prstGeom>
          <a:noFill/>
        </p:spPr>
        <p:txBody>
          <a:bodyPr wrap="square" lIns="0" tIns="0" rIns="0" bIns="0" rtlCol="0" anchor="ctr" anchorCtr="0">
            <a:spAutoFit/>
          </a:bodyPr>
          <a:lstStyle/>
          <a:p>
            <a:pPr algn="l"/>
            <a:r>
              <a:rPr lang="en-US" sz="1333">
                <a:solidFill>
                  <a:schemeClr val="tx2"/>
                </a:solidFill>
              </a:rPr>
              <a:t>Federal Reserve Bank of Boston | </a:t>
            </a:r>
            <a:r>
              <a:rPr lang="en-US" sz="1333" b="1" err="1">
                <a:solidFill>
                  <a:schemeClr val="tx2"/>
                </a:solidFill>
              </a:rPr>
              <a:t>bostonfed.org</a:t>
            </a:r>
            <a:r>
              <a:rPr lang="en-US" sz="1333">
                <a:solidFill>
                  <a:schemeClr val="tx2"/>
                </a:solidFill>
              </a:rPr>
              <a:t> |</a:t>
            </a:r>
          </a:p>
        </p:txBody>
      </p:sp>
      <p:sp>
        <p:nvSpPr>
          <p:cNvPr id="4" name="Footer Placeholder 3"/>
          <p:cNvSpPr>
            <a:spLocks noGrp="1"/>
          </p:cNvSpPr>
          <p:nvPr>
            <p:ph type="ftr" sz="quarter" idx="16"/>
          </p:nvPr>
        </p:nvSpPr>
        <p:spPr/>
        <p:txBody>
          <a:bodyPr/>
          <a:lstStyle/>
          <a:p>
            <a:r>
              <a:rPr lang="en-US"/>
              <a:t>Regional &amp; Community Outreach | Inclusive Economies </a:t>
            </a:r>
          </a:p>
        </p:txBody>
      </p:sp>
      <p:sp>
        <p:nvSpPr>
          <p:cNvPr id="5" name="Title 4"/>
          <p:cNvSpPr>
            <a:spLocks noGrp="1"/>
          </p:cNvSpPr>
          <p:nvPr>
            <p:ph type="title"/>
          </p:nvPr>
        </p:nvSpPr>
        <p:spPr>
          <a:xfrm>
            <a:off x="914399" y="366339"/>
            <a:ext cx="10340383" cy="1211685"/>
          </a:xfrm>
        </p:spPr>
        <p:txBody>
          <a:bodyPr/>
          <a:lstStyle/>
          <a:p>
            <a:r>
              <a:rPr lang="en-US"/>
              <a:t>Click to edit Master title style</a:t>
            </a:r>
          </a:p>
        </p:txBody>
      </p:sp>
      <p:sp>
        <p:nvSpPr>
          <p:cNvPr id="8" name="Text Placeholder 7"/>
          <p:cNvSpPr>
            <a:spLocks noGrp="1"/>
          </p:cNvSpPr>
          <p:nvPr>
            <p:ph type="body" sz="quarter" idx="17"/>
          </p:nvPr>
        </p:nvSpPr>
        <p:spPr>
          <a:xfrm>
            <a:off x="914400" y="1727200"/>
            <a:ext cx="10339917" cy="4288367"/>
          </a:xfrm>
        </p:spPr>
        <p:txBody>
          <a:bodyPr/>
          <a:lstStyle>
            <a:lvl1pPr marL="8466" indent="0">
              <a:buNone/>
              <a:tabLst/>
              <a:defRPr/>
            </a:lvl1pPr>
            <a:lvl2pPr marL="8466" indent="0">
              <a:buNone/>
              <a:tabLst/>
              <a:defRPr/>
            </a:lvl2pPr>
            <a:lvl3pPr marL="8466" indent="0">
              <a:buNone/>
              <a:tabLst/>
              <a:defRPr/>
            </a:lvl3pPr>
            <a:lvl4pPr marL="8466" indent="0">
              <a:buNone/>
              <a:tabLst/>
              <a:defRPr/>
            </a:lvl4pPr>
            <a:lvl5pPr marL="846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8612" r="14703" b="50000"/>
          <a:stretch/>
        </p:blipFill>
        <p:spPr>
          <a:xfrm>
            <a:off x="0" y="6487069"/>
            <a:ext cx="12192000" cy="370932"/>
          </a:xfrm>
          <a:prstGeom prst="rect">
            <a:avLst/>
          </a:prstGeom>
        </p:spPr>
      </p:pic>
    </p:spTree>
    <p:extLst>
      <p:ext uri="{BB962C8B-B14F-4D97-AF65-F5344CB8AC3E}">
        <p14:creationId xmlns:p14="http://schemas.microsoft.com/office/powerpoint/2010/main" val="312712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43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2064-FC46-D36D-E738-3C2BEF8BE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E5623-B901-3783-A7FC-D01605467A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4392D-64E0-35C6-08D4-0C64FB588DFA}"/>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5DA1E530-CF78-FF8C-E9BB-DAB7F6CCB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2A7E4-A827-90AF-5994-3FE637E9E94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59750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A9C8-F9DF-B38E-7AB5-716F01EF9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3FADF-756C-160A-4E42-68D6F395C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810DC-6B79-5EA2-1429-C00C21563D2D}"/>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301F7211-FA16-5C49-0AE3-93EBFC77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C8E13-6634-AC5F-8913-FF73B40A5957}"/>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8286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2478-6856-CD12-6761-CB3A2271A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ED1FD-EA16-481B-80CA-4C6F1F9BE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1CC04-C876-DA32-3C5F-EF0FAA933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45B69-922D-6AFF-2C11-853044AA7653}"/>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6" name="Footer Placeholder 5">
            <a:extLst>
              <a:ext uri="{FF2B5EF4-FFF2-40B4-BE49-F238E27FC236}">
                <a16:creationId xmlns:a16="http://schemas.microsoft.com/office/drawing/2014/main" id="{CC1A44B0-BEFD-1210-F65D-9681E58A1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59615-EE1A-5F8E-7AD5-929838FBD9B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7215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44C5-65ED-BAB3-A9C9-036C55F41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F6BB3C-E9BE-FC17-4033-3A1AE8F6F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D4903B-A6B9-A93C-38F8-524710AFF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82D55-BEC5-ED6F-02CA-7D45875A9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C3100C-C15A-C6E3-8346-589831C271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CD077-EC9E-F42C-4AFB-A1A81CDA1591}"/>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8" name="Footer Placeholder 7">
            <a:extLst>
              <a:ext uri="{FF2B5EF4-FFF2-40B4-BE49-F238E27FC236}">
                <a16:creationId xmlns:a16="http://schemas.microsoft.com/office/drawing/2014/main" id="{AD480311-FC5C-6D9C-A666-6965C1781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7514C4-5A24-EFF2-3C70-C22F4A8376DA}"/>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44775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1B7E-46C1-35B5-3042-7A145E0E75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CD8AF-CABE-4BDC-A7D1-57305B6C5B18}"/>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4" name="Footer Placeholder 3">
            <a:extLst>
              <a:ext uri="{FF2B5EF4-FFF2-40B4-BE49-F238E27FC236}">
                <a16:creationId xmlns:a16="http://schemas.microsoft.com/office/drawing/2014/main" id="{AA57BD37-7BEF-C560-18CA-267ACB899C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D91F0-229D-7BBD-3E1D-760F678F3D10}"/>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07246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F1990-B83A-020F-1172-A2C71D9F462F}"/>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3" name="Footer Placeholder 2">
            <a:extLst>
              <a:ext uri="{FF2B5EF4-FFF2-40B4-BE49-F238E27FC236}">
                <a16:creationId xmlns:a16="http://schemas.microsoft.com/office/drawing/2014/main" id="{5D9E1BF1-A5FD-BB10-0CE9-054F078FD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6954C-E26B-9AA6-A57E-B49275BAB67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115423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6664-D6FC-6739-4160-A0C5AABE5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2A709-1122-1F6C-C4B4-848B273B5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455C24-0FF8-5CC9-BD29-61B439E07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AC01F-F16E-4B2F-9E69-24EAD47A1AA8}"/>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6" name="Footer Placeholder 5">
            <a:extLst>
              <a:ext uri="{FF2B5EF4-FFF2-40B4-BE49-F238E27FC236}">
                <a16:creationId xmlns:a16="http://schemas.microsoft.com/office/drawing/2014/main" id="{81F0AF77-C44D-D475-A449-73A4BADE7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04E6E-1809-A80E-A8B5-BD3A33CD784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5025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3BF3-698A-A076-A119-28DF97B3F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29F3E-D39F-9EB8-62BB-E1D367149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3AF775-F84A-2198-89F0-3B869C01E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9F7F3-59F3-D283-D81F-E50FD9D36399}"/>
              </a:ext>
            </a:extLst>
          </p:cNvPr>
          <p:cNvSpPr>
            <a:spLocks noGrp="1"/>
          </p:cNvSpPr>
          <p:nvPr>
            <p:ph type="dt" sz="half" idx="10"/>
          </p:nvPr>
        </p:nvSpPr>
        <p:spPr/>
        <p:txBody>
          <a:bodyPr/>
          <a:lstStyle/>
          <a:p>
            <a:fld id="{4C5C3CE2-DCCE-4337-8C6F-67D2277276D5}" type="datetimeFigureOut">
              <a:rPr lang="en-US" smtClean="0"/>
              <a:t>7/26/2023</a:t>
            </a:fld>
            <a:endParaRPr lang="en-US"/>
          </a:p>
        </p:txBody>
      </p:sp>
      <p:sp>
        <p:nvSpPr>
          <p:cNvPr id="6" name="Footer Placeholder 5">
            <a:extLst>
              <a:ext uri="{FF2B5EF4-FFF2-40B4-BE49-F238E27FC236}">
                <a16:creationId xmlns:a16="http://schemas.microsoft.com/office/drawing/2014/main" id="{3EB8FD09-FB94-9166-ACD5-DC76CFD99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A9A8F-634F-3C46-6131-EA042D307BD8}"/>
              </a:ext>
            </a:extLst>
          </p:cNvPr>
          <p:cNvSpPr>
            <a:spLocks noGrp="1"/>
          </p:cNvSpPr>
          <p:nvPr>
            <p:ph type="sldNum" sz="quarter" idx="12"/>
          </p:nvPr>
        </p:nvSpPr>
        <p:spPr/>
        <p:txBody>
          <a:bodyPr/>
          <a:lstStyle/>
          <a:p>
            <a:fld id="{FEDA4AAF-7E6F-4E71-9C35-E155D501568A}" type="slidenum">
              <a:rPr lang="en-US" smtClean="0"/>
              <a:t>‹#›</a:t>
            </a:fld>
            <a:endParaRPr lang="en-US"/>
          </a:p>
        </p:txBody>
      </p:sp>
    </p:spTree>
    <p:extLst>
      <p:ext uri="{BB962C8B-B14F-4D97-AF65-F5344CB8AC3E}">
        <p14:creationId xmlns:p14="http://schemas.microsoft.com/office/powerpoint/2010/main" val="25714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7B6B2-EBBF-9202-FA4A-876560972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5AF8E-492E-D77E-CBD8-547D46AFD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27EE-0977-4A1D-5A24-0EC67E12F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3CE2-DCCE-4337-8C6F-67D2277276D5}" type="datetimeFigureOut">
              <a:rPr lang="en-US" smtClean="0"/>
              <a:t>7/26/2023</a:t>
            </a:fld>
            <a:endParaRPr lang="en-US"/>
          </a:p>
        </p:txBody>
      </p:sp>
      <p:sp>
        <p:nvSpPr>
          <p:cNvPr id="5" name="Footer Placeholder 4">
            <a:extLst>
              <a:ext uri="{FF2B5EF4-FFF2-40B4-BE49-F238E27FC236}">
                <a16:creationId xmlns:a16="http://schemas.microsoft.com/office/drawing/2014/main" id="{3A82F75C-D247-5C84-FE4B-56DA8AC3A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86A30-DB2E-9DCF-DABC-CB9C53076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A4AAF-7E6F-4E71-9C35-E155D501568A}" type="slidenum">
              <a:rPr lang="en-US" smtClean="0"/>
              <a:t>‹#›</a:t>
            </a:fld>
            <a:endParaRPr lang="en-US"/>
          </a:p>
        </p:txBody>
      </p:sp>
    </p:spTree>
    <p:extLst>
      <p:ext uri="{BB962C8B-B14F-4D97-AF65-F5344CB8AC3E}">
        <p14:creationId xmlns:p14="http://schemas.microsoft.com/office/powerpoint/2010/main" val="52157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8.sv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7150652@N02/14636593555" TargetMode="External"/><Relationship Id="rId2" Type="http://schemas.openxmlformats.org/officeDocument/2006/relationships/image" Target="../media/image29.jpeg"/><Relationship Id="rId1" Type="http://schemas.openxmlformats.org/officeDocument/2006/relationships/slideLayout" Target="../slideLayouts/slideLayout16.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for a conference&#10;&#10;Description automatically generated">
            <a:extLst>
              <a:ext uri="{FF2B5EF4-FFF2-40B4-BE49-F238E27FC236}">
                <a16:creationId xmlns:a16="http://schemas.microsoft.com/office/drawing/2014/main" id="{D434E83C-FC87-CBE3-2835-D01603155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495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a:bodyPr>
          <a:lstStyle/>
          <a:p>
            <a:pPr algn="ctr"/>
            <a:r>
              <a:rPr lang="en-US" sz="4000" b="1" dirty="0"/>
              <a:t>Housing Development Incentive Program (HDIP)</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1825625"/>
            <a:ext cx="6909352" cy="4351338"/>
          </a:xfrm>
        </p:spPr>
        <p:txBody>
          <a:bodyPr>
            <a:normAutofit lnSpcReduction="10000"/>
          </a:bodyPr>
          <a:lstStyle/>
          <a:p>
            <a:pPr>
              <a:spcAft>
                <a:spcPts val="1200"/>
              </a:spcAft>
            </a:pPr>
            <a:r>
              <a:rPr lang="en-US" dirty="0"/>
              <a:t>Proposal to raise the $10M state tax credit cap to $30M; with one-time increase to $57M to address the project backlog</a:t>
            </a:r>
          </a:p>
          <a:p>
            <a:pPr>
              <a:spcAft>
                <a:spcPts val="1200"/>
              </a:spcAft>
            </a:pPr>
            <a:r>
              <a:rPr lang="en-US" dirty="0"/>
              <a:t>Senate included language in its tax reform package</a:t>
            </a:r>
          </a:p>
          <a:p>
            <a:pPr>
              <a:spcAft>
                <a:spcPts val="1200"/>
              </a:spcAft>
            </a:pPr>
            <a:r>
              <a:rPr lang="en-US" dirty="0"/>
              <a:t>House included same text in the supplemental budget </a:t>
            </a:r>
          </a:p>
          <a:p>
            <a:pPr>
              <a:spcAft>
                <a:spcPts val="1200"/>
              </a:spcAft>
            </a:pPr>
            <a:r>
              <a:rPr lang="en-US" dirty="0"/>
              <a:t>Ideally legislative leaders will resolve the issue this month before the August break</a:t>
            </a:r>
          </a:p>
        </p:txBody>
      </p:sp>
      <p:pic>
        <p:nvPicPr>
          <p:cNvPr id="5" name="Picture 4">
            <a:extLst>
              <a:ext uri="{FF2B5EF4-FFF2-40B4-BE49-F238E27FC236}">
                <a16:creationId xmlns:a16="http://schemas.microsoft.com/office/drawing/2014/main" id="{24368E73-6C3E-8111-5C87-3DBECE84238C}"/>
              </a:ext>
            </a:extLst>
          </p:cNvPr>
          <p:cNvPicPr>
            <a:picLocks noChangeAspect="1"/>
          </p:cNvPicPr>
          <p:nvPr/>
        </p:nvPicPr>
        <p:blipFill>
          <a:blip r:embed="rId2"/>
          <a:stretch>
            <a:fillRect/>
          </a:stretch>
        </p:blipFill>
        <p:spPr>
          <a:xfrm>
            <a:off x="9142683" y="1510121"/>
            <a:ext cx="2817743" cy="1875080"/>
          </a:xfrm>
          <a:prstGeom prst="rect">
            <a:avLst/>
          </a:prstGeom>
        </p:spPr>
      </p:pic>
      <p:pic>
        <p:nvPicPr>
          <p:cNvPr id="4098" name="Picture 2" descr="J.M. Lofts">
            <a:extLst>
              <a:ext uri="{FF2B5EF4-FFF2-40B4-BE49-F238E27FC236}">
                <a16:creationId xmlns:a16="http://schemas.microsoft.com/office/drawing/2014/main" id="{5EB4AAB9-F94D-914C-F17B-D0CAB7813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70" y="3204634"/>
            <a:ext cx="2817743" cy="1880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90972B0B-0972-FB3F-325C-1864C7C609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0635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a:bodyPr>
          <a:lstStyle/>
          <a:p>
            <a:pPr algn="ctr"/>
            <a:r>
              <a:rPr lang="en-US" sz="4000" b="1" i="1" dirty="0"/>
              <a:t>An Act to Promote Downtown Vitality</a:t>
            </a:r>
            <a:br>
              <a:rPr lang="en-US" sz="4000" b="1" dirty="0"/>
            </a:br>
            <a:r>
              <a:rPr lang="en-US" sz="4000" b="1" dirty="0"/>
              <a:t>H.228/S.130 </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595618" y="1609871"/>
            <a:ext cx="10758182" cy="4351338"/>
          </a:xfrm>
        </p:spPr>
        <p:txBody>
          <a:bodyPr>
            <a:normAutofit/>
          </a:bodyPr>
          <a:lstStyle/>
          <a:p>
            <a:pPr>
              <a:spcAft>
                <a:spcPts val="1200"/>
              </a:spcAft>
            </a:pPr>
            <a:r>
              <a:rPr lang="en-US" sz="2400" dirty="0"/>
              <a:t>Would dedicate 5% of online sales tax revenues to a new fund to support small business districts through district management strategies including business improvement districts, cultural districts, and parking benefit districts. Gateway Cities would have a priority.</a:t>
            </a:r>
          </a:p>
          <a:p>
            <a:pPr>
              <a:spcAft>
                <a:spcPts val="1200"/>
              </a:spcAft>
            </a:pPr>
            <a:r>
              <a:rPr lang="en-US" sz="2400" dirty="0"/>
              <a:t>Referred to the Joint Committee on Community Development and Small Business</a:t>
            </a:r>
          </a:p>
          <a:p>
            <a:pPr>
              <a:spcAft>
                <a:spcPts val="1200"/>
              </a:spcAft>
            </a:pPr>
            <a:r>
              <a:rPr lang="en-US" sz="2400" dirty="0"/>
              <a:t>Coalition partners include: </a:t>
            </a:r>
            <a:r>
              <a:rPr lang="en-US" sz="2400" dirty="0" err="1"/>
              <a:t>MassCreative</a:t>
            </a:r>
            <a:r>
              <a:rPr lang="en-US" sz="2400" dirty="0"/>
              <a:t>, Mass Association of Business Improvement Districts, MAPC</a:t>
            </a:r>
          </a:p>
        </p:txBody>
      </p:sp>
      <p:pic>
        <p:nvPicPr>
          <p:cNvPr id="5" name="Picture 4">
            <a:extLst>
              <a:ext uri="{FF2B5EF4-FFF2-40B4-BE49-F238E27FC236}">
                <a16:creationId xmlns:a16="http://schemas.microsoft.com/office/drawing/2014/main" id="{6A307235-D8D0-4266-C683-658D624C65BE}"/>
              </a:ext>
            </a:extLst>
          </p:cNvPr>
          <p:cNvPicPr>
            <a:picLocks noChangeAspect="1"/>
          </p:cNvPicPr>
          <p:nvPr/>
        </p:nvPicPr>
        <p:blipFill>
          <a:blip r:embed="rId2"/>
          <a:stretch>
            <a:fillRect/>
          </a:stretch>
        </p:blipFill>
        <p:spPr>
          <a:xfrm>
            <a:off x="5162577" y="5248129"/>
            <a:ext cx="2767815" cy="1511373"/>
          </a:xfrm>
          <a:prstGeom prst="rect">
            <a:avLst/>
          </a:prstGeom>
        </p:spPr>
      </p:pic>
      <p:pic>
        <p:nvPicPr>
          <p:cNvPr id="6" name="Picture 5">
            <a:extLst>
              <a:ext uri="{FF2B5EF4-FFF2-40B4-BE49-F238E27FC236}">
                <a16:creationId xmlns:a16="http://schemas.microsoft.com/office/drawing/2014/main" id="{4DF4E20A-7F22-B15E-1722-E62253EC5DBB}"/>
              </a:ext>
            </a:extLst>
          </p:cNvPr>
          <p:cNvPicPr>
            <a:picLocks noChangeAspect="1"/>
          </p:cNvPicPr>
          <p:nvPr/>
        </p:nvPicPr>
        <p:blipFill>
          <a:blip r:embed="rId3"/>
          <a:stretch>
            <a:fillRect/>
          </a:stretch>
        </p:blipFill>
        <p:spPr>
          <a:xfrm>
            <a:off x="3154166" y="5142215"/>
            <a:ext cx="1715785" cy="1715785"/>
          </a:xfrm>
          <a:prstGeom prst="rect">
            <a:avLst/>
          </a:prstGeom>
        </p:spPr>
      </p:pic>
      <p:pic>
        <p:nvPicPr>
          <p:cNvPr id="7" name="Picture 6">
            <a:extLst>
              <a:ext uri="{FF2B5EF4-FFF2-40B4-BE49-F238E27FC236}">
                <a16:creationId xmlns:a16="http://schemas.microsoft.com/office/drawing/2014/main" id="{E1CCF827-AE97-1C2C-9976-94E48E06363F}"/>
              </a:ext>
            </a:extLst>
          </p:cNvPr>
          <p:cNvPicPr>
            <a:picLocks noChangeAspect="1"/>
          </p:cNvPicPr>
          <p:nvPr/>
        </p:nvPicPr>
        <p:blipFill>
          <a:blip r:embed="rId4"/>
          <a:stretch>
            <a:fillRect/>
          </a:stretch>
        </p:blipFill>
        <p:spPr>
          <a:xfrm>
            <a:off x="259408" y="5100725"/>
            <a:ext cx="2619375" cy="1743075"/>
          </a:xfrm>
          <a:prstGeom prst="rect">
            <a:avLst/>
          </a:prstGeom>
        </p:spPr>
      </p:pic>
      <p:pic>
        <p:nvPicPr>
          <p:cNvPr id="8" name="Picture 7" descr="Logo, company name&#10;&#10;Description automatically generated">
            <a:extLst>
              <a:ext uri="{FF2B5EF4-FFF2-40B4-BE49-F238E27FC236}">
                <a16:creationId xmlns:a16="http://schemas.microsoft.com/office/drawing/2014/main" id="{76E8833C-CFD5-3422-0551-84065985F1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12067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fontScale="90000"/>
          </a:bodyPr>
          <a:lstStyle/>
          <a:p>
            <a:pPr algn="ctr"/>
            <a:r>
              <a:rPr lang="en-US" sz="4000" b="1" i="1" dirty="0"/>
              <a:t>An Act to Build Future-Forward Parking Structures to Promote EV Equity and Walkable Downtowns </a:t>
            </a:r>
            <a:r>
              <a:rPr lang="en-US" sz="4000" b="1" dirty="0"/>
              <a:t>H.3276/S.2222</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p:txBody>
          <a:bodyPr>
            <a:normAutofit/>
          </a:bodyPr>
          <a:lstStyle/>
          <a:p>
            <a:pPr>
              <a:spcAft>
                <a:spcPts val="1200"/>
              </a:spcAft>
            </a:pPr>
            <a:r>
              <a:rPr lang="en-US" sz="2400" dirty="0"/>
              <a:t>A new funding program to reimburse municipalities 30-80% for the cost of public structured parking garages in downtowns and other walkable areas to reduce surface parking and improve walkability and access to EV infrastructure. Gateway Cities would have </a:t>
            </a:r>
            <a:r>
              <a:rPr lang="en-US" sz="2400" dirty="0" err="1"/>
              <a:t>priority.Senate</a:t>
            </a:r>
            <a:r>
              <a:rPr lang="en-US" sz="2400" dirty="0"/>
              <a:t> included language in its tax reform package</a:t>
            </a:r>
          </a:p>
          <a:p>
            <a:pPr>
              <a:spcAft>
                <a:spcPts val="1200"/>
              </a:spcAft>
            </a:pPr>
            <a:r>
              <a:rPr lang="en-US" sz="2400" dirty="0"/>
              <a:t>Referred to the Joint Committee on Transportation</a:t>
            </a:r>
          </a:p>
        </p:txBody>
      </p:sp>
      <p:pic>
        <p:nvPicPr>
          <p:cNvPr id="5" name="Picture 4">
            <a:extLst>
              <a:ext uri="{FF2B5EF4-FFF2-40B4-BE49-F238E27FC236}">
                <a16:creationId xmlns:a16="http://schemas.microsoft.com/office/drawing/2014/main" id="{0AB2FEAE-632C-2D7A-39EC-A39F2EDEF73D}"/>
              </a:ext>
            </a:extLst>
          </p:cNvPr>
          <p:cNvPicPr>
            <a:picLocks noChangeAspect="1"/>
          </p:cNvPicPr>
          <p:nvPr/>
        </p:nvPicPr>
        <p:blipFill>
          <a:blip r:embed="rId2"/>
          <a:stretch>
            <a:fillRect/>
          </a:stretch>
        </p:blipFill>
        <p:spPr>
          <a:xfrm>
            <a:off x="2011017" y="4425281"/>
            <a:ext cx="3955138" cy="2373083"/>
          </a:xfrm>
          <a:prstGeom prst="rect">
            <a:avLst/>
          </a:prstGeom>
        </p:spPr>
      </p:pic>
      <p:pic>
        <p:nvPicPr>
          <p:cNvPr id="6" name="Picture 5" descr="Logo, company name&#10;&#10;Description automatically generated">
            <a:extLst>
              <a:ext uri="{FF2B5EF4-FFF2-40B4-BE49-F238E27FC236}">
                <a16:creationId xmlns:a16="http://schemas.microsoft.com/office/drawing/2014/main" id="{8F695FD0-6A6B-8A3F-2FA7-AE67C5900D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78872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fontScale="90000"/>
          </a:bodyPr>
          <a:lstStyle/>
          <a:p>
            <a:pPr algn="ctr"/>
            <a:r>
              <a:rPr lang="en-US" sz="4000" b="1" i="1" dirty="0"/>
              <a:t>An Act Relative to Neighborhood Stabilization </a:t>
            </a:r>
            <a:br>
              <a:rPr lang="en-US" sz="4000" b="1" i="1" dirty="0"/>
            </a:br>
            <a:r>
              <a:rPr lang="en-US" sz="4000" b="1" i="1" dirty="0"/>
              <a:t>and Economic Development</a:t>
            </a:r>
            <a:br>
              <a:rPr lang="en-US" sz="4000" b="1" dirty="0"/>
            </a:br>
            <a:r>
              <a:rPr lang="en-US" sz="4000" b="1" dirty="0"/>
              <a:t>H.227/S.1777</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1837539"/>
            <a:ext cx="10515600" cy="4180383"/>
          </a:xfrm>
        </p:spPr>
        <p:txBody>
          <a:bodyPr>
            <a:normAutofit/>
          </a:bodyPr>
          <a:lstStyle/>
          <a:p>
            <a:pPr>
              <a:spcAft>
                <a:spcPts val="1200"/>
              </a:spcAft>
            </a:pPr>
            <a:r>
              <a:rPr lang="en-US" sz="2600" dirty="0"/>
              <a:t>Would build on previous neighborhood stabilization successes, such as </a:t>
            </a:r>
            <a:r>
              <a:rPr lang="en-US" sz="2600" dirty="0" err="1"/>
              <a:t>MassHousing’s</a:t>
            </a:r>
            <a:r>
              <a:rPr lang="en-US" sz="2600" dirty="0"/>
              <a:t> Neighborhood Hub and Neighborhood Stabilization Program. The key provisions here would modernize state laws including eminent domain to facilitate addressing scattered site vacant properties in neighborhoods.</a:t>
            </a:r>
          </a:p>
          <a:p>
            <a:pPr>
              <a:spcAft>
                <a:spcPts val="1200"/>
              </a:spcAft>
            </a:pPr>
            <a:r>
              <a:rPr lang="en-US" sz="2600" dirty="0"/>
              <a:t>Referred to the Joint Committee on Community Development and Small Business </a:t>
            </a:r>
          </a:p>
        </p:txBody>
      </p:sp>
      <p:pic>
        <p:nvPicPr>
          <p:cNvPr id="5122" name="Picture 2" descr="148-150 Bailey St, Lawrence, MA 01843 | MLS# 71072859 | Redfin">
            <a:extLst>
              <a:ext uri="{FF2B5EF4-FFF2-40B4-BE49-F238E27FC236}">
                <a16:creationId xmlns:a16="http://schemas.microsoft.com/office/drawing/2014/main" id="{52ED2E1D-7EDE-CB03-80B6-0FD3A7348D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938"/>
          <a:stretch/>
        </p:blipFill>
        <p:spPr bwMode="auto">
          <a:xfrm>
            <a:off x="1823617" y="4846618"/>
            <a:ext cx="4086846" cy="2011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94FE4A2-3C28-4FFD-D6F8-EF8E174D0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3604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fontScale="90000"/>
          </a:bodyPr>
          <a:lstStyle/>
          <a:p>
            <a:pPr algn="ctr"/>
            <a:r>
              <a:rPr lang="en-US" sz="4000" b="1" i="1" dirty="0"/>
              <a:t>An Act Relative to Public Procurement </a:t>
            </a:r>
            <a:br>
              <a:rPr lang="en-US" sz="4000" b="1" i="1" dirty="0"/>
            </a:br>
            <a:r>
              <a:rPr lang="en-US" sz="4000" b="1" i="1" dirty="0"/>
              <a:t>and Inclusive Entrepreneurship</a:t>
            </a:r>
            <a:br>
              <a:rPr lang="en-US" sz="4000" b="1" dirty="0"/>
            </a:br>
            <a:r>
              <a:rPr lang="en-US" sz="4000" b="1" dirty="0"/>
              <a:t>H.2997/S.1986</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2088859"/>
            <a:ext cx="10515600" cy="4088104"/>
          </a:xfrm>
        </p:spPr>
        <p:txBody>
          <a:bodyPr/>
          <a:lstStyle/>
          <a:p>
            <a:pPr>
              <a:spcAft>
                <a:spcPts val="1200"/>
              </a:spcAft>
            </a:pPr>
            <a:r>
              <a:rPr lang="en-US" dirty="0"/>
              <a:t>Includes provisions to help close racial and ethnic gaps in business ownership, which would be particularly helpful for supporting business growth in Gateway Cities. The centerpiece addresses municipal procurement reform to implement supplier diversity practices.</a:t>
            </a:r>
          </a:p>
          <a:p>
            <a:pPr>
              <a:spcAft>
                <a:spcPts val="1200"/>
              </a:spcAft>
            </a:pPr>
            <a:r>
              <a:rPr lang="en-US" dirty="0"/>
              <a:t>Referred to the Joint Committee on State Administration and Administrative Oversight</a:t>
            </a:r>
          </a:p>
        </p:txBody>
      </p:sp>
      <p:pic>
        <p:nvPicPr>
          <p:cNvPr id="5" name="Picture 4" descr="Logo, company name&#10;&#10;Description automatically generated">
            <a:extLst>
              <a:ext uri="{FF2B5EF4-FFF2-40B4-BE49-F238E27FC236}">
                <a16:creationId xmlns:a16="http://schemas.microsoft.com/office/drawing/2014/main" id="{25AAE081-3101-BF2D-67CB-F158EBCC09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1937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fontScale="90000"/>
          </a:bodyPr>
          <a:lstStyle/>
          <a:p>
            <a:pPr algn="ctr"/>
            <a:r>
              <a:rPr lang="en-US" sz="4000" b="1" i="1" dirty="0"/>
              <a:t>An Act to Increase Adequate Regional Transit </a:t>
            </a:r>
            <a:br>
              <a:rPr lang="en-US" sz="4000" b="1" i="1" dirty="0"/>
            </a:br>
            <a:r>
              <a:rPr lang="en-US" sz="4000" b="1" i="1" dirty="0"/>
              <a:t>Accessibility in the Commonwealth</a:t>
            </a:r>
            <a:br>
              <a:rPr lang="en-US" sz="4000" b="1" dirty="0"/>
            </a:br>
            <a:r>
              <a:rPr lang="en-US" sz="4000" b="1" dirty="0"/>
              <a:t>S. 2277</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1825625"/>
            <a:ext cx="10515600" cy="3740470"/>
          </a:xfrm>
        </p:spPr>
        <p:txBody>
          <a:bodyPr>
            <a:normAutofit fontScale="92500" lnSpcReduction="20000"/>
          </a:bodyPr>
          <a:lstStyle/>
          <a:p>
            <a:pPr>
              <a:spcAft>
                <a:spcPts val="1200"/>
              </a:spcAft>
            </a:pPr>
            <a:endParaRPr lang="en-US" dirty="0"/>
          </a:p>
          <a:p>
            <a:pPr>
              <a:spcAft>
                <a:spcPts val="1200"/>
              </a:spcAft>
            </a:pPr>
            <a:r>
              <a:rPr lang="en-US" dirty="0"/>
              <a:t>Increase baseline funding for regional transit agencies, in part by dedicating 50% of transportation network company fees (Uber &amp; Lyft) to RTAs</a:t>
            </a:r>
          </a:p>
          <a:p>
            <a:pPr>
              <a:spcAft>
                <a:spcPts val="1200"/>
              </a:spcAft>
            </a:pPr>
            <a:r>
              <a:rPr lang="en-US" dirty="0"/>
              <a:t>Fund RTA capital projects at same rate as the MBTA and accelerate electrification of buses</a:t>
            </a:r>
          </a:p>
          <a:p>
            <a:pPr>
              <a:spcAft>
                <a:spcPts val="1200"/>
              </a:spcAft>
            </a:pPr>
            <a:r>
              <a:rPr lang="en-US" dirty="0"/>
              <a:t>Strengthen the RTA advisory council and stop evaluating RTAs on “fare collection per rider,” a metric that encourages higher fares on low-income riders</a:t>
            </a:r>
          </a:p>
          <a:p>
            <a:pPr>
              <a:spcAft>
                <a:spcPts val="1200"/>
              </a:spcAft>
            </a:pPr>
            <a:endParaRPr lang="en-US" dirty="0"/>
          </a:p>
        </p:txBody>
      </p:sp>
      <p:pic>
        <p:nvPicPr>
          <p:cNvPr id="5" name="Picture 4" descr="Logo, company name&#10;&#10;Description automatically generated">
            <a:extLst>
              <a:ext uri="{FF2B5EF4-FFF2-40B4-BE49-F238E27FC236}">
                <a16:creationId xmlns:a16="http://schemas.microsoft.com/office/drawing/2014/main" id="{B7193CFA-B3A5-C3BB-9301-39603D8F8E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63191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a:xfrm>
            <a:off x="838200" y="230943"/>
            <a:ext cx="10515600" cy="822601"/>
          </a:xfrm>
        </p:spPr>
        <p:txBody>
          <a:bodyPr>
            <a:normAutofit/>
          </a:bodyPr>
          <a:lstStyle/>
          <a:p>
            <a:pPr algn="ctr"/>
            <a:r>
              <a:rPr lang="en-US" sz="4000" b="1" dirty="0"/>
              <a:t>Transit Fare Equity</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1223712"/>
            <a:ext cx="10515600" cy="4351338"/>
          </a:xfrm>
        </p:spPr>
        <p:txBody>
          <a:bodyPr/>
          <a:lstStyle/>
          <a:p>
            <a:pPr>
              <a:spcAft>
                <a:spcPts val="1200"/>
              </a:spcAft>
            </a:pPr>
            <a:r>
              <a:rPr lang="en-US" dirty="0"/>
              <a:t>Fare-free bus service for Regional Transit Authorities (RTAs)</a:t>
            </a:r>
          </a:p>
          <a:p>
            <a:pPr>
              <a:spcAft>
                <a:spcPts val="1200"/>
              </a:spcAft>
            </a:pPr>
            <a:r>
              <a:rPr lang="en-US" dirty="0"/>
              <a:t>Low-income fares for the MBTA</a:t>
            </a:r>
          </a:p>
          <a:p>
            <a:pPr>
              <a:spcAft>
                <a:spcPts val="1200"/>
              </a:spcAft>
            </a:pPr>
            <a:r>
              <a:rPr lang="en-US" dirty="0"/>
              <a:t>In the state’s annual budget proposals, the House included dedicating $70M of Fair Share Amendment revenue to RTAs, while the Senate included $100M (including $56M for increasing base support, $15M for fare-free pilot programs, $4M for accessibility, and $25M for innovation grants)</a:t>
            </a:r>
          </a:p>
          <a:p>
            <a:pPr>
              <a:spcAft>
                <a:spcPts val="1200"/>
              </a:spcAft>
            </a:pPr>
            <a:r>
              <a:rPr lang="en-US" dirty="0"/>
              <a:t>The budget remains in conference committee</a:t>
            </a:r>
          </a:p>
        </p:txBody>
      </p:sp>
      <p:pic>
        <p:nvPicPr>
          <p:cNvPr id="2050" name="Picture 2" descr="MVRTA – Transit for the Merrimack Valley">
            <a:extLst>
              <a:ext uri="{FF2B5EF4-FFF2-40B4-BE49-F238E27FC236}">
                <a16:creationId xmlns:a16="http://schemas.microsoft.com/office/drawing/2014/main" id="{23D2AEE1-098E-B604-2D23-73ADD0FBF1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701" r="20230" b="13"/>
          <a:stretch/>
        </p:blipFill>
        <p:spPr bwMode="auto">
          <a:xfrm>
            <a:off x="211696" y="4549398"/>
            <a:ext cx="7408172" cy="2337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96030F14-8807-3ECD-413D-9527350147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6622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a:bodyPr>
          <a:lstStyle/>
          <a:p>
            <a:pPr algn="ctr"/>
            <a:r>
              <a:rPr lang="en-US" sz="4000" b="1" dirty="0"/>
              <a:t>Special Commission to Study the Massachusetts School Building Authority</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p:txBody>
          <a:bodyPr/>
          <a:lstStyle/>
          <a:p>
            <a:pPr>
              <a:spcAft>
                <a:spcPts val="1200"/>
              </a:spcAft>
            </a:pPr>
            <a:r>
              <a:rPr lang="en-US" dirty="0"/>
              <a:t>The proposed commission would address equitable and adequate funding for school facilities, policies to support healthy schools, and policies to advance the state’s environmental and greenhouse gas emissions reduction goals in schools. </a:t>
            </a:r>
          </a:p>
          <a:p>
            <a:pPr>
              <a:spcAft>
                <a:spcPts val="1200"/>
              </a:spcAft>
            </a:pPr>
            <a:r>
              <a:rPr lang="en-US" dirty="0"/>
              <a:t>With 186 million square feet of buildings, schools represent the largest form of public building space in Massachusetts.</a:t>
            </a:r>
          </a:p>
          <a:p>
            <a:pPr>
              <a:spcAft>
                <a:spcPts val="1200"/>
              </a:spcAft>
            </a:pPr>
            <a:r>
              <a:rPr lang="en-US" dirty="0"/>
              <a:t>Could help address MSBA funding inequities for Gateway Cities; could also increase capacity for vocational schools</a:t>
            </a:r>
          </a:p>
        </p:txBody>
      </p:sp>
      <p:pic>
        <p:nvPicPr>
          <p:cNvPr id="5" name="Picture 4" descr="Logo, company name&#10;&#10;Description automatically generated">
            <a:extLst>
              <a:ext uri="{FF2B5EF4-FFF2-40B4-BE49-F238E27FC236}">
                <a16:creationId xmlns:a16="http://schemas.microsoft.com/office/drawing/2014/main" id="{76EC005B-7F9A-F9E4-FD90-3AABE33D5B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8852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03D59-8966-48A6-8E2F-218CC5092D5F}"/>
              </a:ext>
            </a:extLst>
          </p:cNvPr>
          <p:cNvSpPr>
            <a:spLocks noGrp="1"/>
          </p:cNvSpPr>
          <p:nvPr>
            <p:ph type="body" sz="quarter" idx="16"/>
          </p:nvPr>
        </p:nvSpPr>
        <p:spPr>
          <a:xfrm>
            <a:off x="890514" y="3161475"/>
            <a:ext cx="10410972" cy="2051519"/>
          </a:xfrm>
        </p:spPr>
        <p:txBody>
          <a:bodyPr vert="horz" lIns="0" tIns="0" rIns="0" bIns="0" rtlCol="0" anchor="t">
            <a:normAutofit/>
          </a:bodyPr>
          <a:lstStyle/>
          <a:p>
            <a:pPr algn="ctr"/>
            <a:endParaRPr lang="en-US" dirty="0"/>
          </a:p>
          <a:p>
            <a:pPr algn="ctr"/>
            <a:r>
              <a:rPr lang="en-US" dirty="0"/>
              <a:t>place-based approaches and people-centered strategies</a:t>
            </a:r>
          </a:p>
          <a:p>
            <a:pPr algn="ctr"/>
            <a:r>
              <a:rPr lang="en-US" dirty="0"/>
              <a:t>to improve local economies  </a:t>
            </a:r>
          </a:p>
        </p:txBody>
      </p:sp>
      <p:sp>
        <p:nvSpPr>
          <p:cNvPr id="3" name="Title 2">
            <a:extLst>
              <a:ext uri="{FF2B5EF4-FFF2-40B4-BE49-F238E27FC236}">
                <a16:creationId xmlns:a16="http://schemas.microsoft.com/office/drawing/2014/main" id="{7F665155-D1BD-4A98-BB83-06EA50C7AE5D}"/>
              </a:ext>
            </a:extLst>
          </p:cNvPr>
          <p:cNvSpPr>
            <a:spLocks noGrp="1"/>
          </p:cNvSpPr>
          <p:nvPr>
            <p:ph type="title"/>
          </p:nvPr>
        </p:nvSpPr>
        <p:spPr>
          <a:xfrm>
            <a:off x="890514" y="1220475"/>
            <a:ext cx="10410972" cy="2236228"/>
          </a:xfrm>
        </p:spPr>
        <p:txBody>
          <a:bodyPr/>
          <a:lstStyle/>
          <a:p>
            <a:pPr algn="ctr"/>
            <a:r>
              <a:rPr lang="en-US" dirty="0"/>
              <a:t>Inclusive Economies Initiative </a:t>
            </a:r>
            <a:br>
              <a:rPr lang="en-US" dirty="0"/>
            </a:br>
            <a:endParaRPr lang="en-US" dirty="0"/>
          </a:p>
        </p:txBody>
      </p:sp>
    </p:spTree>
    <p:extLst>
      <p:ext uri="{BB962C8B-B14F-4D97-AF65-F5344CB8AC3E}">
        <p14:creationId xmlns:p14="http://schemas.microsoft.com/office/powerpoint/2010/main" val="358773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018D180-6D38-43D5-9C10-8DE752402A76}"/>
              </a:ext>
            </a:extLst>
          </p:cNvPr>
          <p:cNvGraphicFramePr/>
          <p:nvPr/>
        </p:nvGraphicFramePr>
        <p:xfrm>
          <a:off x="1131861" y="1309033"/>
          <a:ext cx="9578272" cy="475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1493A00F-33E7-47FF-86BE-3B6DCE4822E4}"/>
              </a:ext>
            </a:extLst>
          </p:cNvPr>
          <p:cNvSpPr/>
          <p:nvPr/>
        </p:nvSpPr>
        <p:spPr>
          <a:xfrm>
            <a:off x="1262357" y="1607619"/>
            <a:ext cx="1650600" cy="1596829"/>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5" name="Picture 4">
            <a:extLst>
              <a:ext uri="{FF2B5EF4-FFF2-40B4-BE49-F238E27FC236}">
                <a16:creationId xmlns:a16="http://schemas.microsoft.com/office/drawing/2014/main" id="{861FD88B-5C96-4C1C-A9C2-9A3F31836FE4}"/>
              </a:ext>
            </a:extLst>
          </p:cNvPr>
          <p:cNvPicPr>
            <a:picLocks noChangeAspect="1"/>
          </p:cNvPicPr>
          <p:nvPr/>
        </p:nvPicPr>
        <p:blipFill>
          <a:blip r:embed="rId8"/>
          <a:stretch>
            <a:fillRect/>
          </a:stretch>
        </p:blipFill>
        <p:spPr>
          <a:xfrm>
            <a:off x="1131861" y="1889160"/>
            <a:ext cx="1781096" cy="1057249"/>
          </a:xfrm>
          <a:prstGeom prst="rect">
            <a:avLst/>
          </a:prstGeom>
        </p:spPr>
      </p:pic>
      <p:pic>
        <p:nvPicPr>
          <p:cNvPr id="12" name="Picture 11">
            <a:extLst>
              <a:ext uri="{FF2B5EF4-FFF2-40B4-BE49-F238E27FC236}">
                <a16:creationId xmlns:a16="http://schemas.microsoft.com/office/drawing/2014/main" id="{50D315BC-0B6C-460B-B745-F230E2555EAC}"/>
              </a:ext>
            </a:extLst>
          </p:cNvPr>
          <p:cNvPicPr>
            <a:picLocks noChangeAspect="1"/>
          </p:cNvPicPr>
          <p:nvPr/>
        </p:nvPicPr>
        <p:blipFill>
          <a:blip r:embed="rId9"/>
          <a:stretch>
            <a:fillRect/>
          </a:stretch>
        </p:blipFill>
        <p:spPr>
          <a:xfrm>
            <a:off x="3074625" y="1936292"/>
            <a:ext cx="1767289" cy="994101"/>
          </a:xfrm>
          <a:prstGeom prst="rect">
            <a:avLst/>
          </a:prstGeom>
        </p:spPr>
      </p:pic>
      <p:pic>
        <p:nvPicPr>
          <p:cNvPr id="14" name="Graphic 13" descr="Upward trend with solid fill">
            <a:extLst>
              <a:ext uri="{FF2B5EF4-FFF2-40B4-BE49-F238E27FC236}">
                <a16:creationId xmlns:a16="http://schemas.microsoft.com/office/drawing/2014/main" id="{8ACE5837-FD90-4E8C-A8C6-80EDE769C7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59007" y="1943731"/>
            <a:ext cx="839717" cy="839717"/>
          </a:xfrm>
          <a:prstGeom prst="rect">
            <a:avLst/>
          </a:prstGeom>
        </p:spPr>
      </p:pic>
      <p:sp>
        <p:nvSpPr>
          <p:cNvPr id="2" name="TextBox 1">
            <a:extLst>
              <a:ext uri="{FF2B5EF4-FFF2-40B4-BE49-F238E27FC236}">
                <a16:creationId xmlns:a16="http://schemas.microsoft.com/office/drawing/2014/main" id="{DAB30DB7-37BD-AF79-D04D-9C34496B3382}"/>
              </a:ext>
            </a:extLst>
          </p:cNvPr>
          <p:cNvSpPr txBox="1"/>
          <p:nvPr/>
        </p:nvSpPr>
        <p:spPr>
          <a:xfrm>
            <a:off x="1637415" y="5511650"/>
            <a:ext cx="8389087" cy="369332"/>
          </a:xfrm>
          <a:prstGeom prst="rect">
            <a:avLst/>
          </a:prstGeom>
          <a:noFill/>
        </p:spPr>
        <p:txBody>
          <a:bodyPr wrap="square" rtlCol="0">
            <a:spAutoFit/>
          </a:bodyPr>
          <a:lstStyle/>
          <a:p>
            <a:pPr algn="ctr" defTabSz="457189"/>
            <a:r>
              <a:rPr lang="en-US" dirty="0">
                <a:solidFill>
                  <a:srgbClr val="003A5D"/>
                </a:solidFill>
                <a:latin typeface="Arial" panose="020B0604020202020204"/>
              </a:rPr>
              <a:t>Maximum Sustainable Employment &amp; Stable Prices Dual Mandate </a:t>
            </a:r>
          </a:p>
        </p:txBody>
      </p:sp>
      <p:sp>
        <p:nvSpPr>
          <p:cNvPr id="4" name="TextBox 3">
            <a:extLst>
              <a:ext uri="{FF2B5EF4-FFF2-40B4-BE49-F238E27FC236}">
                <a16:creationId xmlns:a16="http://schemas.microsoft.com/office/drawing/2014/main" id="{9E805C3E-0BCF-8FE0-C8D4-E0E3D21ED5B4}"/>
              </a:ext>
            </a:extLst>
          </p:cNvPr>
          <p:cNvSpPr txBox="1"/>
          <p:nvPr/>
        </p:nvSpPr>
        <p:spPr>
          <a:xfrm>
            <a:off x="2144765" y="650886"/>
            <a:ext cx="7192155" cy="420564"/>
          </a:xfrm>
          <a:prstGeom prst="rect">
            <a:avLst/>
          </a:prstGeom>
          <a:noFill/>
        </p:spPr>
        <p:txBody>
          <a:bodyPr wrap="square" rtlCol="0">
            <a:spAutoFit/>
          </a:bodyPr>
          <a:lstStyle/>
          <a:p>
            <a:pPr algn="ctr" defTabSz="457189"/>
            <a:r>
              <a:rPr lang="en-US" sz="2133" b="1" dirty="0">
                <a:solidFill>
                  <a:srgbClr val="003A5D"/>
                </a:solidFill>
                <a:latin typeface="Arial" panose="020B0604020202020204"/>
              </a:rPr>
              <a:t>Regional and Community Outreach at the Boston Fed</a:t>
            </a:r>
          </a:p>
        </p:txBody>
      </p:sp>
      <p:sp>
        <p:nvSpPr>
          <p:cNvPr id="7" name="Slide Number Placeholder 6">
            <a:extLst>
              <a:ext uri="{FF2B5EF4-FFF2-40B4-BE49-F238E27FC236}">
                <a16:creationId xmlns:a16="http://schemas.microsoft.com/office/drawing/2014/main" id="{0D3C70EF-06CD-2216-12B7-0126BACCD657}"/>
              </a:ext>
            </a:extLst>
          </p:cNvPr>
          <p:cNvSpPr>
            <a:spLocks noGrp="1"/>
          </p:cNvSpPr>
          <p:nvPr>
            <p:ph type="sldNum" sz="quarter" idx="12"/>
          </p:nvPr>
        </p:nvSpPr>
        <p:spPr/>
        <p:txBody>
          <a:bodyPr/>
          <a:lstStyle/>
          <a:p>
            <a:pPr defTabSz="457189"/>
            <a:fld id="{F684C883-AC97-7640-B988-976FF8B7CB66}" type="slidenum">
              <a:rPr lang="en-US">
                <a:solidFill>
                  <a:srgbClr val="4D86A0"/>
                </a:solidFill>
                <a:latin typeface="Arial" panose="020B0604020202020204"/>
              </a:rPr>
              <a:pPr defTabSz="457189"/>
              <a:t>19</a:t>
            </a:fld>
            <a:endParaRPr lang="en-US">
              <a:solidFill>
                <a:srgbClr val="4D86A0"/>
              </a:solidFill>
              <a:latin typeface="Arial" panose="020B0604020202020204"/>
            </a:endParaRPr>
          </a:p>
        </p:txBody>
      </p:sp>
    </p:spTree>
    <p:extLst>
      <p:ext uri="{BB962C8B-B14F-4D97-AF65-F5344CB8AC3E}">
        <p14:creationId xmlns:p14="http://schemas.microsoft.com/office/powerpoint/2010/main" val="139940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ateway Cities Innovation Institute | Boston MA">
            <a:extLst>
              <a:ext uri="{FF2B5EF4-FFF2-40B4-BE49-F238E27FC236}">
                <a16:creationId xmlns:a16="http://schemas.microsoft.com/office/drawing/2014/main" id="{54323D38-0230-17D4-0A68-945A307A1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77" b="15452"/>
          <a:stretch/>
        </p:blipFill>
        <p:spPr bwMode="auto">
          <a:xfrm>
            <a:off x="10816885" y="6061166"/>
            <a:ext cx="1173907" cy="728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06402D-6D77-9061-E5FE-04F0D2171C9E}"/>
              </a:ext>
            </a:extLst>
          </p:cNvPr>
          <p:cNvSpPr txBox="1"/>
          <p:nvPr/>
        </p:nvSpPr>
        <p:spPr>
          <a:xfrm>
            <a:off x="0" y="2305050"/>
            <a:ext cx="12192000" cy="646331"/>
          </a:xfrm>
          <a:prstGeom prst="rect">
            <a:avLst/>
          </a:prstGeom>
          <a:noFill/>
        </p:spPr>
        <p:txBody>
          <a:bodyPr wrap="square" rtlCol="0">
            <a:spAutoFit/>
          </a:bodyPr>
          <a:lstStyle/>
          <a:p>
            <a:pPr algn="ctr"/>
            <a:r>
              <a:rPr lang="en-US" sz="3600" dirty="0"/>
              <a:t>Gateway Cities Innovation Institute Research Pipeline</a:t>
            </a:r>
          </a:p>
        </p:txBody>
      </p:sp>
      <p:sp>
        <p:nvSpPr>
          <p:cNvPr id="4" name="TextBox 3">
            <a:extLst>
              <a:ext uri="{FF2B5EF4-FFF2-40B4-BE49-F238E27FC236}">
                <a16:creationId xmlns:a16="http://schemas.microsoft.com/office/drawing/2014/main" id="{6B153FBE-70D9-6196-B18C-AD7BB1C448AF}"/>
              </a:ext>
            </a:extLst>
          </p:cNvPr>
          <p:cNvSpPr txBox="1"/>
          <p:nvPr/>
        </p:nvSpPr>
        <p:spPr>
          <a:xfrm>
            <a:off x="0" y="3059668"/>
            <a:ext cx="12192000" cy="461665"/>
          </a:xfrm>
          <a:prstGeom prst="rect">
            <a:avLst/>
          </a:prstGeom>
          <a:noFill/>
        </p:spPr>
        <p:txBody>
          <a:bodyPr wrap="square" rtlCol="0">
            <a:spAutoFit/>
          </a:bodyPr>
          <a:lstStyle/>
          <a:p>
            <a:pPr algn="ctr"/>
            <a:r>
              <a:rPr lang="en-US" sz="2400" dirty="0"/>
              <a:t>Forthcoming Research and Projects in Development</a:t>
            </a:r>
          </a:p>
        </p:txBody>
      </p:sp>
    </p:spTree>
    <p:extLst>
      <p:ext uri="{BB962C8B-B14F-4D97-AF65-F5344CB8AC3E}">
        <p14:creationId xmlns:p14="http://schemas.microsoft.com/office/powerpoint/2010/main" val="372527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07492B-5EBC-EECA-F2B0-CCF1287F790A}"/>
              </a:ext>
            </a:extLst>
          </p:cNvPr>
          <p:cNvSpPr>
            <a:spLocks noGrp="1"/>
          </p:cNvSpPr>
          <p:nvPr>
            <p:ph type="sldNum" sz="quarter" idx="12"/>
          </p:nvPr>
        </p:nvSpPr>
        <p:spPr/>
        <p:txBody>
          <a:bodyPr/>
          <a:lstStyle/>
          <a:p>
            <a:fld id="{F684C883-AC97-7640-B988-976FF8B7CB66}" type="slidenum">
              <a:rPr lang="en-US" smtClean="0"/>
              <a:pPr/>
              <a:t>20</a:t>
            </a:fld>
            <a:endParaRPr lang="en-US"/>
          </a:p>
        </p:txBody>
      </p:sp>
      <p:sp>
        <p:nvSpPr>
          <p:cNvPr id="3" name="Footer Placeholder 2">
            <a:extLst>
              <a:ext uri="{FF2B5EF4-FFF2-40B4-BE49-F238E27FC236}">
                <a16:creationId xmlns:a16="http://schemas.microsoft.com/office/drawing/2014/main" id="{10D8D2EB-3184-3129-147F-0A4D86DC0B0A}"/>
              </a:ext>
            </a:extLst>
          </p:cNvPr>
          <p:cNvSpPr>
            <a:spLocks noGrp="1"/>
          </p:cNvSpPr>
          <p:nvPr>
            <p:ph type="ftr" sz="quarter" idx="16"/>
          </p:nvPr>
        </p:nvSpPr>
        <p:spPr/>
        <p:txBody>
          <a:bodyPr/>
          <a:lstStyle/>
          <a:p>
            <a:r>
              <a:rPr lang="en-US"/>
              <a:t>Regional &amp; Community Outreach | Inclusive Economies </a:t>
            </a:r>
          </a:p>
        </p:txBody>
      </p:sp>
      <p:sp>
        <p:nvSpPr>
          <p:cNvPr id="6" name="Title 5">
            <a:extLst>
              <a:ext uri="{FF2B5EF4-FFF2-40B4-BE49-F238E27FC236}">
                <a16:creationId xmlns:a16="http://schemas.microsoft.com/office/drawing/2014/main" id="{E1933F82-AA2B-5F26-8A94-A186F8397CDF}"/>
              </a:ext>
            </a:extLst>
          </p:cNvPr>
          <p:cNvSpPr>
            <a:spLocks noGrp="1"/>
          </p:cNvSpPr>
          <p:nvPr>
            <p:ph type="title"/>
          </p:nvPr>
        </p:nvSpPr>
        <p:spPr>
          <a:xfrm>
            <a:off x="914399" y="-249088"/>
            <a:ext cx="10340383" cy="1202885"/>
          </a:xfrm>
        </p:spPr>
        <p:txBody>
          <a:bodyPr/>
          <a:lstStyle/>
          <a:p>
            <a:pPr algn="ctr"/>
            <a:r>
              <a:rPr lang="en-US" b="1"/>
              <a:t>Working Places at the Boston Fed</a:t>
            </a:r>
          </a:p>
        </p:txBody>
      </p:sp>
      <p:sp>
        <p:nvSpPr>
          <p:cNvPr id="9" name="TextBox 8">
            <a:extLst>
              <a:ext uri="{FF2B5EF4-FFF2-40B4-BE49-F238E27FC236}">
                <a16:creationId xmlns:a16="http://schemas.microsoft.com/office/drawing/2014/main" id="{A1FF6D66-AD6E-181A-810A-6999DAF302A8}"/>
              </a:ext>
            </a:extLst>
          </p:cNvPr>
          <p:cNvSpPr txBox="1"/>
          <p:nvPr/>
        </p:nvSpPr>
        <p:spPr>
          <a:xfrm>
            <a:off x="619692" y="1103909"/>
            <a:ext cx="10208545" cy="5493812"/>
          </a:xfrm>
          <a:prstGeom prst="rect">
            <a:avLst/>
          </a:prstGeom>
          <a:noFill/>
        </p:spPr>
        <p:txBody>
          <a:bodyPr wrap="square" lIns="121920" tIns="60960" rIns="121920" bIns="60960" anchor="t">
            <a:spAutoFit/>
          </a:bodyPr>
          <a:lstStyle/>
          <a:p>
            <a:pPr>
              <a:buClr>
                <a:schemeClr val="accent3"/>
              </a:buClr>
            </a:pPr>
            <a:r>
              <a:rPr lang="en-US" sz="1600" dirty="0">
                <a:latin typeface="+mj-lt"/>
                <a:ea typeface="+mj-ea"/>
                <a:cs typeface="+mj-cs"/>
              </a:rPr>
              <a:t>The Working Places team supports leaders in smaller cities and rural communities who are committed to building more inclusive economies. </a:t>
            </a:r>
            <a:endParaRPr lang="en-US" sz="2400" dirty="0">
              <a:ea typeface="+mj-ea"/>
              <a:cs typeface="+mj-cs"/>
            </a:endParaRPr>
          </a:p>
          <a:p>
            <a:pPr>
              <a:buClr>
                <a:schemeClr val="accent3"/>
              </a:buClr>
            </a:pPr>
            <a:endParaRPr lang="en-US" sz="1600" dirty="0">
              <a:latin typeface="+mj-lt"/>
              <a:ea typeface="+mj-ea"/>
              <a:cs typeface="Arial" panose="020B0604020202020204"/>
            </a:endParaRPr>
          </a:p>
          <a:p>
            <a:pPr>
              <a:buClr>
                <a:schemeClr val="accent3"/>
              </a:buClr>
            </a:pPr>
            <a:r>
              <a:rPr lang="en-US" sz="1600" dirty="0">
                <a:latin typeface="+mj-lt"/>
                <a:ea typeface="+mj-ea"/>
                <a:cs typeface="+mj-cs"/>
              </a:rPr>
              <a:t>We do this through several key initiatives that share the principles of collaborative leadership, community engagement, learning orientation, and systems change: </a:t>
            </a:r>
            <a:endParaRPr lang="en-US" sz="1600" dirty="0">
              <a:latin typeface="+mj-lt"/>
              <a:ea typeface="+mj-ea"/>
              <a:cs typeface="Arial"/>
            </a:endParaRPr>
          </a:p>
          <a:p>
            <a:pPr>
              <a:buClr>
                <a:schemeClr val="accent3"/>
              </a:buClr>
            </a:pPr>
            <a:endParaRPr lang="en-US" sz="1600" b="1" dirty="0">
              <a:latin typeface="+mj-lt"/>
              <a:ea typeface="+mj-ea"/>
              <a:cs typeface="+mj-cs"/>
            </a:endParaRPr>
          </a:p>
          <a:p>
            <a:pPr>
              <a:buClr>
                <a:schemeClr val="accent3"/>
              </a:buClr>
            </a:pPr>
            <a:r>
              <a:rPr lang="en-US" sz="1600" b="1" dirty="0">
                <a:latin typeface="+mj-lt"/>
                <a:ea typeface="+mj-ea"/>
                <a:cs typeface="+mj-cs"/>
              </a:rPr>
              <a:t>1) Working Cities Challenge </a:t>
            </a:r>
            <a:endParaRPr lang="en-US" sz="1600" b="1" dirty="0">
              <a:latin typeface="+mj-lt"/>
              <a:ea typeface="+mj-ea"/>
              <a:cs typeface="Arial"/>
            </a:endParaRPr>
          </a:p>
          <a:p>
            <a:pPr marL="285320" indent="-285320">
              <a:spcBef>
                <a:spcPts val="600"/>
              </a:spcBef>
              <a:buClr>
                <a:schemeClr val="tx2"/>
              </a:buClr>
              <a:buFont typeface="Arial" panose="020B0604020202020204" pitchFamily="34" charset="0"/>
              <a:buChar char="•"/>
            </a:pPr>
            <a:r>
              <a:rPr lang="en-US" sz="1600" dirty="0">
                <a:cs typeface="Arial"/>
              </a:rPr>
              <a:t>Built on Boston Fed research : collaborative leadership is key to economic resurgence in smaller cities</a:t>
            </a:r>
          </a:p>
          <a:p>
            <a:pPr marL="285320" indent="-285320">
              <a:spcBef>
                <a:spcPts val="600"/>
              </a:spcBef>
              <a:buClr>
                <a:schemeClr val="tx2"/>
              </a:buClr>
              <a:buFont typeface="Arial" panose="020B0604020202020204" pitchFamily="34" charset="0"/>
              <a:buChar char="•"/>
            </a:pPr>
            <a:r>
              <a:rPr lang="en-US" sz="1600" dirty="0">
                <a:cs typeface="Arial"/>
              </a:rPr>
              <a:t>Supported teams in 12 cities across MA, RI, and CT  committed working across sectors to change systems in ways that allowed more residents to participate and thrive in local economies</a:t>
            </a:r>
          </a:p>
          <a:p>
            <a:pPr marL="285320" indent="-285320">
              <a:spcBef>
                <a:spcPts val="600"/>
              </a:spcBef>
              <a:buClr>
                <a:schemeClr val="tx2"/>
              </a:buClr>
              <a:buFont typeface="Arial" panose="020B0604020202020204" pitchFamily="34" charset="0"/>
              <a:buChar char="•"/>
            </a:pPr>
            <a:r>
              <a:rPr lang="en-US" sz="1600" dirty="0">
                <a:cs typeface="Arial"/>
              </a:rPr>
              <a:t>Cross-sector teams received 3-year grants of $400-500k (funds provided by state govt, private sector, and philanthropy) plus technical assistance, coaching, and opportunities to learn with/from peers</a:t>
            </a:r>
            <a:endParaRPr lang="en-US" sz="1600" dirty="0"/>
          </a:p>
          <a:p>
            <a:pPr>
              <a:spcBef>
                <a:spcPts val="600"/>
              </a:spcBef>
              <a:buClr>
                <a:schemeClr val="tx2"/>
              </a:buClr>
            </a:pPr>
            <a:endParaRPr lang="en-US" sz="1600" b="1" dirty="0">
              <a:cs typeface="Arial"/>
            </a:endParaRPr>
          </a:p>
          <a:p>
            <a:pPr>
              <a:spcBef>
                <a:spcPts val="600"/>
              </a:spcBef>
            </a:pPr>
            <a:r>
              <a:rPr lang="en-US" sz="1600" b="1" dirty="0">
                <a:cs typeface="Arial"/>
              </a:rPr>
              <a:t>2) Working Communities Challenge</a:t>
            </a:r>
            <a:endParaRPr lang="en-US" sz="2400" dirty="0"/>
          </a:p>
          <a:p>
            <a:pPr marL="285320" indent="-285320">
              <a:spcBef>
                <a:spcPts val="600"/>
              </a:spcBef>
              <a:buClr>
                <a:schemeClr val="tx2"/>
              </a:buClr>
              <a:buFont typeface="Arial" panose="020B0604020202020204" pitchFamily="34" charset="0"/>
              <a:buChar char="•"/>
            </a:pPr>
            <a:r>
              <a:rPr lang="en-US" sz="1600" dirty="0"/>
              <a:t>WCC model adapted to integrate lessons from southern New England and meet the needs of rural context in VT and ME</a:t>
            </a:r>
            <a:endParaRPr lang="en-US" sz="1600" dirty="0">
              <a:cs typeface="Arial"/>
            </a:endParaRPr>
          </a:p>
          <a:p>
            <a:pPr marL="285320" indent="-285320">
              <a:spcBef>
                <a:spcPts val="600"/>
              </a:spcBef>
              <a:buClr>
                <a:schemeClr val="tx2"/>
              </a:buClr>
              <a:buFont typeface="Arial" panose="020B0604020202020204" pitchFamily="34" charset="0"/>
              <a:buChar char="•"/>
            </a:pPr>
            <a:r>
              <a:rPr lang="en-US" sz="1600" dirty="0">
                <a:cs typeface="Arial"/>
              </a:rPr>
              <a:t>Structure: 4 years, winning communities receive grants of $400k-$500k provided by partners </a:t>
            </a:r>
          </a:p>
          <a:p>
            <a:pPr marL="285320" indent="-285320">
              <a:spcBef>
                <a:spcPts val="600"/>
              </a:spcBef>
              <a:buClr>
                <a:srgbClr val="003A5D"/>
              </a:buClr>
              <a:buFont typeface="Arial" panose="020B0604020202020204" pitchFamily="34" charset="0"/>
              <a:buChar char="•"/>
            </a:pPr>
            <a:r>
              <a:rPr lang="en-US" sz="1600" dirty="0">
                <a:cs typeface="Arial"/>
              </a:rPr>
              <a:t>Currently in progress: 8 teams in VT, 6 teams in ME</a:t>
            </a:r>
          </a:p>
          <a:p>
            <a:pPr>
              <a:spcBef>
                <a:spcPts val="600"/>
              </a:spcBef>
              <a:buClr>
                <a:schemeClr val="accent3"/>
              </a:buClr>
            </a:pPr>
            <a:endParaRPr lang="en-US" sz="1600" dirty="0">
              <a:cs typeface="Arial"/>
            </a:endParaRPr>
          </a:p>
        </p:txBody>
      </p:sp>
    </p:spTree>
    <p:extLst>
      <p:ext uri="{BB962C8B-B14F-4D97-AF65-F5344CB8AC3E}">
        <p14:creationId xmlns:p14="http://schemas.microsoft.com/office/powerpoint/2010/main" val="310317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07492B-5EBC-EECA-F2B0-CCF1287F790A}"/>
              </a:ext>
            </a:extLst>
          </p:cNvPr>
          <p:cNvSpPr>
            <a:spLocks noGrp="1"/>
          </p:cNvSpPr>
          <p:nvPr>
            <p:ph type="sldNum" sz="quarter" idx="12"/>
          </p:nvPr>
        </p:nvSpPr>
        <p:spPr/>
        <p:txBody>
          <a:bodyPr/>
          <a:lstStyle/>
          <a:p>
            <a:fld id="{F684C883-AC97-7640-B988-976FF8B7CB66}" type="slidenum">
              <a:rPr lang="en-US" smtClean="0"/>
              <a:pPr/>
              <a:t>21</a:t>
            </a:fld>
            <a:endParaRPr lang="en-US"/>
          </a:p>
        </p:txBody>
      </p:sp>
      <p:sp>
        <p:nvSpPr>
          <p:cNvPr id="3" name="Footer Placeholder 2">
            <a:extLst>
              <a:ext uri="{FF2B5EF4-FFF2-40B4-BE49-F238E27FC236}">
                <a16:creationId xmlns:a16="http://schemas.microsoft.com/office/drawing/2014/main" id="{10D8D2EB-3184-3129-147F-0A4D86DC0B0A}"/>
              </a:ext>
            </a:extLst>
          </p:cNvPr>
          <p:cNvSpPr>
            <a:spLocks noGrp="1"/>
          </p:cNvSpPr>
          <p:nvPr>
            <p:ph type="ftr" sz="quarter" idx="16"/>
          </p:nvPr>
        </p:nvSpPr>
        <p:spPr/>
        <p:txBody>
          <a:bodyPr/>
          <a:lstStyle/>
          <a:p>
            <a:r>
              <a:rPr lang="en-US"/>
              <a:t>Regional &amp; Community Outreach | Inclusive Economies </a:t>
            </a:r>
          </a:p>
        </p:txBody>
      </p:sp>
      <p:sp>
        <p:nvSpPr>
          <p:cNvPr id="6" name="Title 5">
            <a:extLst>
              <a:ext uri="{FF2B5EF4-FFF2-40B4-BE49-F238E27FC236}">
                <a16:creationId xmlns:a16="http://schemas.microsoft.com/office/drawing/2014/main" id="{E1933F82-AA2B-5F26-8A94-A186F8397CDF}"/>
              </a:ext>
            </a:extLst>
          </p:cNvPr>
          <p:cNvSpPr>
            <a:spLocks noGrp="1"/>
          </p:cNvSpPr>
          <p:nvPr>
            <p:ph type="title"/>
          </p:nvPr>
        </p:nvSpPr>
        <p:spPr>
          <a:xfrm>
            <a:off x="915223" y="46286"/>
            <a:ext cx="10340383" cy="1202885"/>
          </a:xfrm>
        </p:spPr>
        <p:txBody>
          <a:bodyPr/>
          <a:lstStyle/>
          <a:p>
            <a:pPr algn="ctr"/>
            <a:r>
              <a:rPr lang="en-US" b="1"/>
              <a:t>Working Places at the Boston Fed</a:t>
            </a:r>
          </a:p>
        </p:txBody>
      </p:sp>
      <p:sp>
        <p:nvSpPr>
          <p:cNvPr id="9" name="TextBox 8">
            <a:extLst>
              <a:ext uri="{FF2B5EF4-FFF2-40B4-BE49-F238E27FC236}">
                <a16:creationId xmlns:a16="http://schemas.microsoft.com/office/drawing/2014/main" id="{A1FF6D66-AD6E-181A-810A-6999DAF302A8}"/>
              </a:ext>
            </a:extLst>
          </p:cNvPr>
          <p:cNvSpPr txBox="1"/>
          <p:nvPr/>
        </p:nvSpPr>
        <p:spPr>
          <a:xfrm>
            <a:off x="600837" y="1499834"/>
            <a:ext cx="10208545" cy="3447098"/>
          </a:xfrm>
          <a:prstGeom prst="rect">
            <a:avLst/>
          </a:prstGeom>
          <a:noFill/>
        </p:spPr>
        <p:txBody>
          <a:bodyPr wrap="square" lIns="121920" tIns="60960" rIns="121920" bIns="60960" anchor="t">
            <a:spAutoFit/>
          </a:bodyPr>
          <a:lstStyle/>
          <a:p>
            <a:pPr>
              <a:buClr>
                <a:schemeClr val="accent3"/>
              </a:buClr>
            </a:pPr>
            <a:r>
              <a:rPr lang="en-US" sz="1600" b="1">
                <a:latin typeface="+mj-lt"/>
                <a:ea typeface="+mj-ea"/>
                <a:cs typeface="+mj-cs"/>
              </a:rPr>
              <a:t>3) Leaders for Equitable Local Economies (LELE) </a:t>
            </a:r>
            <a:endParaRPr lang="en-US" sz="1600" b="1">
              <a:latin typeface="+mj-lt"/>
              <a:ea typeface="+mj-ea"/>
              <a:cs typeface="Arial"/>
            </a:endParaRPr>
          </a:p>
          <a:p>
            <a:pPr marL="285320" indent="-285320">
              <a:spcBef>
                <a:spcPts val="600"/>
              </a:spcBef>
              <a:buClr>
                <a:schemeClr val="tx2"/>
              </a:buClr>
              <a:buFont typeface="Arial" panose="020B0604020202020204" pitchFamily="34" charset="0"/>
              <a:buChar char="•"/>
            </a:pPr>
            <a:r>
              <a:rPr lang="en-US" sz="1600">
                <a:ea typeface="+mn-lt"/>
                <a:cs typeface="+mn-lt"/>
              </a:rPr>
              <a:t>Rooted in lessons from the WCC about the need for supporting and sustaining representative leadership</a:t>
            </a:r>
          </a:p>
          <a:p>
            <a:pPr marL="285320" indent="-285320">
              <a:spcBef>
                <a:spcPts val="600"/>
              </a:spcBef>
              <a:buClr>
                <a:schemeClr val="tx2"/>
              </a:buClr>
              <a:buFont typeface="Arial" panose="020B0604020202020204" pitchFamily="34" charset="0"/>
              <a:buChar char="•"/>
            </a:pPr>
            <a:r>
              <a:rPr lang="en-US" sz="1600">
                <a:cs typeface="Arial"/>
              </a:rPr>
              <a:t>Experiment to test what it would take to </a:t>
            </a:r>
            <a:r>
              <a:rPr lang="en-US" sz="1600">
                <a:ea typeface="+mn-lt"/>
                <a:cs typeface="+mn-lt"/>
              </a:rPr>
              <a:t>increase the impact and influence of community leaders working to make their cities’ economies stronger, more racially equitable and inclusive</a:t>
            </a:r>
            <a:endParaRPr lang="en-US" sz="2400"/>
          </a:p>
          <a:p>
            <a:pPr marL="285320" indent="-285320">
              <a:spcBef>
                <a:spcPts val="600"/>
              </a:spcBef>
              <a:buClr>
                <a:schemeClr val="tx2"/>
              </a:buClr>
              <a:buFont typeface="Arial" panose="020B0604020202020204" pitchFamily="34" charset="0"/>
              <a:buChar char="•"/>
            </a:pPr>
            <a:r>
              <a:rPr lang="en-US" sz="1600">
                <a:cs typeface="Arial"/>
              </a:rPr>
              <a:t>Pilot concluding in June 2023; currently supporting (with stipends, small grants, and TA) 5 teams of 2-3 leaders/city in MA to test or accelerate approaches to make their economies more racially equitable and inclusive</a:t>
            </a:r>
          </a:p>
          <a:p>
            <a:pPr marL="285320" indent="-285320">
              <a:spcBef>
                <a:spcPts val="600"/>
              </a:spcBef>
              <a:buClr>
                <a:srgbClr val="003A5D"/>
              </a:buClr>
              <a:buFont typeface="Arial" panose="020B0604020202020204" pitchFamily="34" charset="0"/>
              <a:buChar char="•"/>
            </a:pPr>
            <a:r>
              <a:rPr lang="en-US" sz="1600">
                <a:cs typeface="Arial"/>
              </a:rPr>
              <a:t>Independent evaluation underway to determine whether/how the Boston Fed might continue this approach</a:t>
            </a:r>
          </a:p>
          <a:p>
            <a:pPr marL="285320" indent="-285320">
              <a:spcBef>
                <a:spcPts val="600"/>
              </a:spcBef>
              <a:buClr>
                <a:srgbClr val="003A5D"/>
              </a:buClr>
              <a:buFont typeface="Arial" panose="020B0604020202020204" pitchFamily="34" charset="0"/>
              <a:buChar char="•"/>
            </a:pPr>
            <a:endParaRPr lang="en-US" sz="1600">
              <a:cs typeface="Arial"/>
            </a:endParaRPr>
          </a:p>
          <a:p>
            <a:pPr>
              <a:spcBef>
                <a:spcPts val="600"/>
              </a:spcBef>
              <a:buClr>
                <a:srgbClr val="003A5D"/>
              </a:buClr>
            </a:pPr>
            <a:r>
              <a:rPr lang="en-US" sz="1600" b="1">
                <a:cs typeface="Arial"/>
              </a:rPr>
              <a:t>4) Inclusive economies!</a:t>
            </a:r>
          </a:p>
          <a:p>
            <a:pPr>
              <a:spcBef>
                <a:spcPts val="600"/>
              </a:spcBef>
              <a:buClr>
                <a:srgbClr val="003A5D"/>
              </a:buClr>
            </a:pPr>
            <a:endParaRPr lang="en-US" sz="1600" b="1">
              <a:cs typeface="Arial"/>
            </a:endParaRPr>
          </a:p>
          <a:p>
            <a:pPr>
              <a:spcBef>
                <a:spcPts val="600"/>
              </a:spcBef>
              <a:buClr>
                <a:srgbClr val="71A951"/>
              </a:buClr>
            </a:pPr>
            <a:endParaRPr lang="en-US" sz="1600">
              <a:cs typeface="Arial"/>
            </a:endParaRPr>
          </a:p>
        </p:txBody>
      </p:sp>
    </p:spTree>
    <p:extLst>
      <p:ext uri="{BB962C8B-B14F-4D97-AF65-F5344CB8AC3E}">
        <p14:creationId xmlns:p14="http://schemas.microsoft.com/office/powerpoint/2010/main" val="17540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19D5E5-EC2D-407E-B1A5-5D25A5494D5B}"/>
              </a:ext>
            </a:extLst>
          </p:cNvPr>
          <p:cNvSpPr>
            <a:spLocks noGrp="1"/>
          </p:cNvSpPr>
          <p:nvPr>
            <p:ph type="body" sz="quarter" idx="10"/>
          </p:nvPr>
        </p:nvSpPr>
        <p:spPr>
          <a:xfrm>
            <a:off x="2558869" y="2166863"/>
            <a:ext cx="6400800" cy="60959"/>
          </a:xfrm>
        </p:spPr>
        <p:txBody>
          <a:bodyPr>
            <a:noAutofit/>
          </a:bodyPr>
          <a:lstStyle/>
          <a:p>
            <a:pPr marL="0" indent="0" algn="ctr">
              <a:buNone/>
            </a:pPr>
            <a:r>
              <a:rPr lang="en-US" sz="3200" dirty="0">
                <a:solidFill>
                  <a:schemeClr val="bg1"/>
                </a:solidFill>
              </a:rPr>
              <a:t>The Boston Fed </a:t>
            </a:r>
          </a:p>
          <a:p>
            <a:pPr marL="0" indent="0" algn="ctr">
              <a:buNone/>
            </a:pPr>
            <a:r>
              <a:rPr lang="en-US" sz="3200" dirty="0">
                <a:solidFill>
                  <a:schemeClr val="bg1"/>
                </a:solidFill>
              </a:rPr>
              <a:t>Inclusive Economies Initiative </a:t>
            </a:r>
          </a:p>
        </p:txBody>
      </p:sp>
      <p:cxnSp>
        <p:nvCxnSpPr>
          <p:cNvPr id="4" name="Straight Connector 3">
            <a:extLst>
              <a:ext uri="{FF2B5EF4-FFF2-40B4-BE49-F238E27FC236}">
                <a16:creationId xmlns:a16="http://schemas.microsoft.com/office/drawing/2014/main" id="{A9648976-CD2C-4DF0-90E3-8D763861DA39}"/>
              </a:ext>
            </a:extLst>
          </p:cNvPr>
          <p:cNvCxnSpPr/>
          <p:nvPr/>
        </p:nvCxnSpPr>
        <p:spPr>
          <a:xfrm>
            <a:off x="1934805" y="2582933"/>
            <a:ext cx="812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16301E14-0FA0-2972-8AAA-8405AB25315E}"/>
              </a:ext>
            </a:extLst>
          </p:cNvPr>
          <p:cNvGrpSpPr/>
          <p:nvPr/>
        </p:nvGrpSpPr>
        <p:grpSpPr>
          <a:xfrm>
            <a:off x="2121339" y="3035493"/>
            <a:ext cx="7754933" cy="1085759"/>
            <a:chOff x="0" y="0"/>
            <a:chExt cx="5816200" cy="814319"/>
          </a:xfrm>
        </p:grpSpPr>
        <p:sp>
          <p:nvSpPr>
            <p:cNvPr id="5" name="Rectangle: Rounded Corners 4">
              <a:extLst>
                <a:ext uri="{FF2B5EF4-FFF2-40B4-BE49-F238E27FC236}">
                  <a16:creationId xmlns:a16="http://schemas.microsoft.com/office/drawing/2014/main" id="{8082E959-8F62-DFD1-5942-B134F856B8B6}"/>
                </a:ext>
              </a:extLst>
            </p:cNvPr>
            <p:cNvSpPr/>
            <p:nvPr/>
          </p:nvSpPr>
          <p:spPr>
            <a:xfrm>
              <a:off x="0" y="0"/>
              <a:ext cx="5816200" cy="8143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B1689B91-9EE3-B592-68C9-A9B92A244619}"/>
                </a:ext>
              </a:extLst>
            </p:cNvPr>
            <p:cNvSpPr txBox="1"/>
            <p:nvPr/>
          </p:nvSpPr>
          <p:spPr>
            <a:xfrm>
              <a:off x="79504" y="69895"/>
              <a:ext cx="5736696" cy="734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182">
                <a:lnSpc>
                  <a:spcPct val="90000"/>
                </a:lnSpc>
                <a:spcBef>
                  <a:spcPct val="0"/>
                </a:spcBef>
                <a:spcAft>
                  <a:spcPct val="35000"/>
                </a:spcAft>
              </a:pPr>
              <a:r>
                <a:rPr lang="en-US" sz="1600" b="1" i="1"/>
                <a:t>Definition (draft):</a:t>
              </a:r>
              <a:r>
                <a:rPr lang="en-US" sz="1600" i="1"/>
                <a:t> economic inclusion results when all people in a community benefit from and contribute to growing a strong local economy, with an emphasis on the benefits of growth reaching people of color, residents with lower incomes, and places often left out of traditional job-growth and economic development activities.</a:t>
              </a:r>
            </a:p>
          </p:txBody>
        </p:sp>
      </p:grpSp>
      <p:sp>
        <p:nvSpPr>
          <p:cNvPr id="9" name="Text Placeholder 2">
            <a:extLst>
              <a:ext uri="{FF2B5EF4-FFF2-40B4-BE49-F238E27FC236}">
                <a16:creationId xmlns:a16="http://schemas.microsoft.com/office/drawing/2014/main" id="{B863ECE3-A48D-D1C6-2261-9230A44D7753}"/>
              </a:ext>
            </a:extLst>
          </p:cNvPr>
          <p:cNvSpPr txBox="1">
            <a:spLocks/>
          </p:cNvSpPr>
          <p:nvPr/>
        </p:nvSpPr>
        <p:spPr>
          <a:xfrm>
            <a:off x="2679363" y="4898380"/>
            <a:ext cx="6400800" cy="967041"/>
          </a:xfrm>
          <a:prstGeom prst="rect">
            <a:avLst/>
          </a:prstGeom>
        </p:spPr>
        <p:txBody>
          <a:bodyPr vert="horz" lIns="0" tIns="0" rIns="0" bIns="0" rtlCol="0" anchor="b">
            <a:noAutofit/>
          </a:bodyPr>
          <a:lstStyle>
            <a:lvl1pPr marL="292100" indent="-292100" algn="l" defTabSz="342900" rtl="0" eaLnBrk="1" latinLnBrk="0" hangingPunct="1">
              <a:lnSpc>
                <a:spcPct val="100000"/>
              </a:lnSpc>
              <a:spcBef>
                <a:spcPts val="300"/>
              </a:spcBef>
              <a:spcAft>
                <a:spcPts val="300"/>
              </a:spcAft>
              <a:buSzPct val="100000"/>
              <a:buFont typeface="Lucida Grande"/>
              <a:buChar char="▶"/>
              <a:tabLst/>
              <a:defRPr sz="700" b="1" kern="1200">
                <a:solidFill>
                  <a:schemeClr val="accent1"/>
                </a:solidFill>
                <a:latin typeface="+mn-lt"/>
                <a:ea typeface="+mn-ea"/>
                <a:cs typeface="+mn-cs"/>
              </a:defRPr>
            </a:lvl1pPr>
            <a:lvl2pPr marL="585216" indent="-292608" algn="l" defTabSz="342900" rtl="0" eaLnBrk="1" latinLnBrk="0" hangingPunct="1">
              <a:lnSpc>
                <a:spcPct val="100000"/>
              </a:lnSpc>
              <a:spcBef>
                <a:spcPts val="300"/>
              </a:spcBef>
              <a:spcAft>
                <a:spcPts val="300"/>
              </a:spcAft>
              <a:buSzPct val="100000"/>
              <a:buFont typeface="Lucida Grande"/>
              <a:buChar char="▶"/>
              <a:tabLst/>
              <a:defRPr sz="1600" kern="1200">
                <a:solidFill>
                  <a:schemeClr val="accent1"/>
                </a:solidFill>
                <a:latin typeface="+mn-lt"/>
                <a:ea typeface="+mn-ea"/>
                <a:cs typeface="+mn-cs"/>
              </a:defRPr>
            </a:lvl2pPr>
            <a:lvl3pPr marL="877824" indent="-292608" algn="l" defTabSz="342900" rtl="0" eaLnBrk="1" latinLnBrk="0" hangingPunct="1">
              <a:lnSpc>
                <a:spcPct val="100000"/>
              </a:lnSpc>
              <a:spcBef>
                <a:spcPts val="300"/>
              </a:spcBef>
              <a:spcAft>
                <a:spcPts val="300"/>
              </a:spcAft>
              <a:buSzPct val="100000"/>
              <a:buFont typeface="Lucida Grande"/>
              <a:buChar char="▶"/>
              <a:tabLst/>
              <a:defRPr sz="1400" kern="1200">
                <a:solidFill>
                  <a:schemeClr val="tx1"/>
                </a:solidFill>
                <a:latin typeface="+mn-lt"/>
                <a:ea typeface="+mn-ea"/>
                <a:cs typeface="+mn-cs"/>
              </a:defRPr>
            </a:lvl3pPr>
            <a:lvl4pPr marL="1170432" indent="-292608" algn="l" defTabSz="342900" rtl="0" eaLnBrk="1" latinLnBrk="0" hangingPunct="1">
              <a:lnSpc>
                <a:spcPct val="100000"/>
              </a:lnSpc>
              <a:spcBef>
                <a:spcPts val="300"/>
              </a:spcBef>
              <a:spcAft>
                <a:spcPts val="300"/>
              </a:spcAft>
              <a:buSzPct val="100000"/>
              <a:buFont typeface="Lucida Grande"/>
              <a:buChar char="▷"/>
              <a:tabLst/>
              <a:defRPr sz="1200" kern="1200">
                <a:solidFill>
                  <a:schemeClr val="tx2"/>
                </a:solidFill>
                <a:latin typeface="+mn-lt"/>
                <a:ea typeface="+mn-ea"/>
                <a:cs typeface="+mn-cs"/>
              </a:defRPr>
            </a:lvl4pPr>
            <a:lvl5pPr marL="1463040" indent="-292608" algn="l" defTabSz="514350" rtl="0" eaLnBrk="1" latinLnBrk="0" hangingPunct="1">
              <a:lnSpc>
                <a:spcPct val="100000"/>
              </a:lnSpc>
              <a:spcBef>
                <a:spcPts val="300"/>
              </a:spcBef>
              <a:spcAft>
                <a:spcPts val="300"/>
              </a:spcAft>
              <a:buSzPct val="100000"/>
              <a:buFont typeface="Lucida Grande"/>
              <a:buChar char="▷"/>
              <a:tabLst/>
              <a:defRPr sz="1100" kern="1200" baseline="0">
                <a:solidFill>
                  <a:schemeClr val="accen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600">
                <a:solidFill>
                  <a:schemeClr val="bg1"/>
                </a:solidFill>
              </a:rPr>
              <a:t>The work builds on what we’ve learned from the WCC and LELE</a:t>
            </a:r>
            <a:br>
              <a:rPr lang="en-US" sz="1600">
                <a:solidFill>
                  <a:schemeClr val="bg1"/>
                </a:solidFill>
              </a:rPr>
            </a:br>
            <a:endParaRPr lang="en-US" sz="1600">
              <a:solidFill>
                <a:schemeClr val="bg1"/>
              </a:solidFill>
            </a:endParaRPr>
          </a:p>
          <a:p>
            <a:pPr marL="0" indent="0" algn="ctr">
              <a:buNone/>
            </a:pPr>
            <a:r>
              <a:rPr lang="en-US" sz="1600">
                <a:solidFill>
                  <a:schemeClr val="bg1"/>
                </a:solidFill>
              </a:rPr>
              <a:t>Investing in leadership, collaboration, leaders of color and social infrastructure in communities is critical to advance inclusive economic growth</a:t>
            </a:r>
            <a:endParaRPr lang="en-US" sz="1600">
              <a:solidFill>
                <a:schemeClr val="bg1"/>
              </a:solidFill>
              <a:cs typeface="Arial"/>
            </a:endParaRPr>
          </a:p>
        </p:txBody>
      </p:sp>
    </p:spTree>
    <p:extLst>
      <p:ext uri="{BB962C8B-B14F-4D97-AF65-F5344CB8AC3E}">
        <p14:creationId xmlns:p14="http://schemas.microsoft.com/office/powerpoint/2010/main" val="373209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07492B-5EBC-EECA-F2B0-CCF1287F790A}"/>
              </a:ext>
            </a:extLst>
          </p:cNvPr>
          <p:cNvSpPr>
            <a:spLocks noGrp="1"/>
          </p:cNvSpPr>
          <p:nvPr>
            <p:ph type="sldNum" sz="quarter" idx="12"/>
          </p:nvPr>
        </p:nvSpPr>
        <p:spPr>
          <a:xfrm>
            <a:off x="10635480" y="6225964"/>
            <a:ext cx="620125" cy="233045"/>
          </a:xfrm>
        </p:spPr>
        <p:txBody>
          <a:bodyPr vert="horz" lIns="0" tIns="0" rIns="0" bIns="0" rtlCol="0" anchor="ctr" anchorCtr="0">
            <a:normAutofit/>
          </a:bodyPr>
          <a:lstStyle/>
          <a:p>
            <a:pPr>
              <a:spcAft>
                <a:spcPts val="800"/>
              </a:spcAft>
            </a:pPr>
            <a:fld id="{F684C883-AC97-7640-B988-976FF8B7CB66}" type="slidenum">
              <a:rPr lang="en-US" smtClean="0"/>
              <a:pPr>
                <a:spcAft>
                  <a:spcPts val="800"/>
                </a:spcAft>
              </a:pPr>
              <a:t>23</a:t>
            </a:fld>
            <a:endParaRPr lang="en-US"/>
          </a:p>
        </p:txBody>
      </p:sp>
      <p:sp>
        <p:nvSpPr>
          <p:cNvPr id="3" name="Footer Placeholder 2">
            <a:extLst>
              <a:ext uri="{FF2B5EF4-FFF2-40B4-BE49-F238E27FC236}">
                <a16:creationId xmlns:a16="http://schemas.microsoft.com/office/drawing/2014/main" id="{10D8D2EB-3184-3129-147F-0A4D86DC0B0A}"/>
              </a:ext>
            </a:extLst>
          </p:cNvPr>
          <p:cNvSpPr>
            <a:spLocks noGrp="1"/>
          </p:cNvSpPr>
          <p:nvPr>
            <p:ph type="ftr" sz="quarter" idx="16"/>
          </p:nvPr>
        </p:nvSpPr>
        <p:spPr>
          <a:xfrm>
            <a:off x="4792134" y="6225964"/>
            <a:ext cx="5834820" cy="233045"/>
          </a:xfrm>
        </p:spPr>
        <p:txBody>
          <a:bodyPr vert="horz" lIns="0" tIns="0" rIns="0" bIns="0" rtlCol="0" anchor="ctr" anchorCtr="0">
            <a:normAutofit/>
          </a:bodyPr>
          <a:lstStyle/>
          <a:p>
            <a:pPr>
              <a:spcAft>
                <a:spcPts val="800"/>
              </a:spcAft>
            </a:pPr>
            <a:r>
              <a:rPr lang="en-US" kern="1200">
                <a:latin typeface="+mn-lt"/>
                <a:ea typeface="+mn-ea"/>
                <a:cs typeface="+mn-cs"/>
              </a:rPr>
              <a:t>Regional &amp; Community Outreach | Inclusive Economies </a:t>
            </a:r>
          </a:p>
        </p:txBody>
      </p:sp>
      <p:sp>
        <p:nvSpPr>
          <p:cNvPr id="5" name="TextBox 4">
            <a:extLst>
              <a:ext uri="{FF2B5EF4-FFF2-40B4-BE49-F238E27FC236}">
                <a16:creationId xmlns:a16="http://schemas.microsoft.com/office/drawing/2014/main" id="{52E9D6FF-E899-B5E6-9254-656BFBB7972D}"/>
              </a:ext>
            </a:extLst>
          </p:cNvPr>
          <p:cNvSpPr txBox="1"/>
          <p:nvPr/>
        </p:nvSpPr>
        <p:spPr>
          <a:xfrm>
            <a:off x="925809" y="0"/>
            <a:ext cx="10340383" cy="1211685"/>
          </a:xfrm>
          <a:prstGeom prst="rect">
            <a:avLst/>
          </a:prstGeom>
        </p:spPr>
        <p:txBody>
          <a:bodyPr vert="horz" lIns="0" tIns="0" rIns="0" bIns="0" rtlCol="0" anchor="b">
            <a:normAutofit/>
          </a:bodyPr>
          <a:lstStyle/>
          <a:p>
            <a:pPr defTabSz="457189">
              <a:spcBef>
                <a:spcPct val="0"/>
              </a:spcBef>
              <a:spcAft>
                <a:spcPts val="800"/>
              </a:spcAft>
              <a:defRPr/>
            </a:pPr>
            <a:r>
              <a:rPr lang="en-US" sz="3200" b="1">
                <a:solidFill>
                  <a:schemeClr val="tx2"/>
                </a:solidFill>
                <a:latin typeface="+mj-lt"/>
                <a:ea typeface="+mj-ea"/>
                <a:cs typeface="Arial"/>
              </a:rPr>
              <a:t>Inclusive Economies: Why This / Why Now? </a:t>
            </a:r>
          </a:p>
        </p:txBody>
      </p:sp>
      <p:sp>
        <p:nvSpPr>
          <p:cNvPr id="8" name="Text Placeholder 3">
            <a:extLst>
              <a:ext uri="{FF2B5EF4-FFF2-40B4-BE49-F238E27FC236}">
                <a16:creationId xmlns:a16="http://schemas.microsoft.com/office/drawing/2014/main" id="{B567E7CE-D5E1-D6C4-8A6E-E0ABB2B9A70E}"/>
              </a:ext>
            </a:extLst>
          </p:cNvPr>
          <p:cNvSpPr>
            <a:spLocks noGrp="1"/>
          </p:cNvSpPr>
          <p:nvPr>
            <p:ph sz="quarter" idx="17"/>
          </p:nvPr>
        </p:nvSpPr>
        <p:spPr>
          <a:xfrm>
            <a:off x="137565" y="1590517"/>
            <a:ext cx="5375809" cy="4256617"/>
          </a:xfrm>
        </p:spPr>
        <p:txBody>
          <a:bodyPr vert="horz" lIns="0" tIns="0" rIns="0" bIns="0" rtlCol="0">
            <a:noAutofit/>
          </a:bodyPr>
          <a:lstStyle/>
          <a:p>
            <a:pPr>
              <a:lnSpc>
                <a:spcPct val="90000"/>
              </a:lnSpc>
            </a:pPr>
            <a:r>
              <a:rPr lang="en-US" sz="1867"/>
              <a:t>This is a moment of historic investment of federal dollars into communities: American Rescue Plan Act (ARPA), Infrastructure Investment and Jobs Act (IIJA), Inflation Reduction Act. </a:t>
            </a:r>
          </a:p>
          <a:p>
            <a:pPr>
              <a:lnSpc>
                <a:spcPct val="90000"/>
              </a:lnSpc>
            </a:pPr>
            <a:endParaRPr lang="en-US" sz="1867"/>
          </a:p>
          <a:p>
            <a:pPr>
              <a:lnSpc>
                <a:spcPct val="90000"/>
              </a:lnSpc>
            </a:pPr>
            <a:r>
              <a:rPr lang="en-US" sz="1867"/>
              <a:t>Without intentional change, capital will flow but it will likely recreate inequitable patterns of the past. </a:t>
            </a:r>
          </a:p>
          <a:p>
            <a:pPr>
              <a:lnSpc>
                <a:spcPct val="90000"/>
              </a:lnSpc>
            </a:pPr>
            <a:endParaRPr lang="en-US" sz="1867"/>
          </a:p>
          <a:p>
            <a:pPr>
              <a:lnSpc>
                <a:spcPct val="90000"/>
              </a:lnSpc>
            </a:pPr>
            <a:r>
              <a:rPr lang="en-US" sz="1867"/>
              <a:t>Many communities, including WP communities, are increasingly focused on inclusive development, i.e., economic development that is designed to boost economic growth </a:t>
            </a:r>
            <a:r>
              <a:rPr lang="en-US" sz="1867" i="1"/>
              <a:t>and</a:t>
            </a:r>
            <a:r>
              <a:rPr lang="en-US" sz="1867"/>
              <a:t> inclusion and outcomes for lower-income residents. </a:t>
            </a:r>
          </a:p>
        </p:txBody>
      </p:sp>
      <p:pic>
        <p:nvPicPr>
          <p:cNvPr id="4" name="Picture 3">
            <a:extLst>
              <a:ext uri="{FF2B5EF4-FFF2-40B4-BE49-F238E27FC236}">
                <a16:creationId xmlns:a16="http://schemas.microsoft.com/office/drawing/2014/main" id="{87993531-E560-8F6E-4A27-596E4D83049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560" r="2491" b="2"/>
          <a:stretch/>
        </p:blipFill>
        <p:spPr>
          <a:xfrm>
            <a:off x="6155961" y="1590516"/>
            <a:ext cx="5098359" cy="4256617"/>
          </a:xfrm>
          <a:prstGeom prst="rect">
            <a:avLst/>
          </a:prstGeom>
          <a:noFill/>
        </p:spPr>
      </p:pic>
      <p:sp>
        <p:nvSpPr>
          <p:cNvPr id="6" name="TextBox 5">
            <a:extLst>
              <a:ext uri="{FF2B5EF4-FFF2-40B4-BE49-F238E27FC236}">
                <a16:creationId xmlns:a16="http://schemas.microsoft.com/office/drawing/2014/main" id="{146756F9-278E-C4A0-7428-8A4D9168A9D2}"/>
              </a:ext>
            </a:extLst>
          </p:cNvPr>
          <p:cNvSpPr txBox="1"/>
          <p:nvPr/>
        </p:nvSpPr>
        <p:spPr>
          <a:xfrm>
            <a:off x="8070435" y="5759411"/>
            <a:ext cx="3183884" cy="235898"/>
          </a:xfrm>
          <a:prstGeom prst="rect">
            <a:avLst/>
          </a:prstGeom>
          <a:solidFill>
            <a:srgbClr val="000000"/>
          </a:solidFill>
        </p:spPr>
        <p:txBody>
          <a:bodyPr wrap="none" rtlCol="0">
            <a:spAutoFit/>
          </a:bodyPr>
          <a:lstStyle/>
          <a:p>
            <a:pPr algn="r">
              <a:spcAft>
                <a:spcPts val="800"/>
              </a:spcAft>
            </a:pPr>
            <a:r>
              <a:rPr lang="en-US" sz="933">
                <a:solidFill>
                  <a:srgbClr val="FFFFFF"/>
                </a:solidFill>
                <a:hlinkClick r:id="rId3" tooltip="https://www.flickr.com/photos/7150652@N02/14636593555">
                  <a:extLst>
                    <a:ext uri="{A12FA001-AC4F-418D-AE19-62706E023703}">
                      <ahyp:hlinkClr xmlns:ahyp="http://schemas.microsoft.com/office/drawing/2018/hyperlinkcolor" val="tx"/>
                    </a:ext>
                  </a:extLst>
                </a:hlinkClick>
              </a:rPr>
              <a:t>This Photo</a:t>
            </a:r>
            <a:r>
              <a:rPr lang="en-US" sz="933">
                <a:solidFill>
                  <a:srgbClr val="FFFFFF"/>
                </a:solidFill>
              </a:rPr>
              <a:t> by Unknown Author is licensed under </a:t>
            </a:r>
            <a:r>
              <a:rPr lang="en-US" sz="933">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933">
              <a:solidFill>
                <a:srgbClr val="FFFFFF"/>
              </a:solidFill>
            </a:endParaRPr>
          </a:p>
        </p:txBody>
      </p:sp>
    </p:spTree>
    <p:extLst>
      <p:ext uri="{BB962C8B-B14F-4D97-AF65-F5344CB8AC3E}">
        <p14:creationId xmlns:p14="http://schemas.microsoft.com/office/powerpoint/2010/main" val="303035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92C828-513F-4A56-AD4A-1DD3D2EB37FE}"/>
              </a:ext>
            </a:extLst>
          </p:cNvPr>
          <p:cNvSpPr>
            <a:spLocks noGrp="1"/>
          </p:cNvSpPr>
          <p:nvPr>
            <p:ph type="sldNum" sz="quarter" idx="12"/>
          </p:nvPr>
        </p:nvSpPr>
        <p:spPr/>
        <p:txBody>
          <a:bodyPr/>
          <a:lstStyle/>
          <a:p>
            <a:pPr defTabSz="609570"/>
            <a:fld id="{F684C883-AC97-7640-B988-976FF8B7CB66}" type="slidenum">
              <a:rPr lang="en-US">
                <a:solidFill>
                  <a:srgbClr val="4D86A0"/>
                </a:solidFill>
                <a:latin typeface="Arial" panose="020B0604020202020204"/>
              </a:rPr>
              <a:pPr defTabSz="609570"/>
              <a:t>24</a:t>
            </a:fld>
            <a:endParaRPr lang="en-US">
              <a:solidFill>
                <a:srgbClr val="4D86A0"/>
              </a:solidFill>
              <a:latin typeface="Arial" panose="020B0604020202020204"/>
            </a:endParaRPr>
          </a:p>
        </p:txBody>
      </p:sp>
      <p:sp>
        <p:nvSpPr>
          <p:cNvPr id="5" name="Title 3">
            <a:extLst>
              <a:ext uri="{FF2B5EF4-FFF2-40B4-BE49-F238E27FC236}">
                <a16:creationId xmlns:a16="http://schemas.microsoft.com/office/drawing/2014/main" id="{DFA8942F-2214-2E83-E949-D03D6F3B3BDC}"/>
              </a:ext>
            </a:extLst>
          </p:cNvPr>
          <p:cNvSpPr>
            <a:spLocks noGrp="1"/>
          </p:cNvSpPr>
          <p:nvPr>
            <p:ph type="title"/>
          </p:nvPr>
        </p:nvSpPr>
        <p:spPr>
          <a:xfrm>
            <a:off x="493161" y="398992"/>
            <a:ext cx="10340383" cy="1211685"/>
          </a:xfrm>
        </p:spPr>
        <p:txBody>
          <a:bodyPr/>
          <a:lstStyle/>
          <a:p>
            <a:pPr algn="ctr"/>
            <a:r>
              <a:rPr lang="en-US" b="1">
                <a:cs typeface="Calibri Light"/>
              </a:rPr>
              <a:t>Inclusive Economies Objectives </a:t>
            </a:r>
            <a:endParaRPr lang="en-US" b="1"/>
          </a:p>
        </p:txBody>
      </p:sp>
      <p:sp>
        <p:nvSpPr>
          <p:cNvPr id="7" name="TextBox 6">
            <a:extLst>
              <a:ext uri="{FF2B5EF4-FFF2-40B4-BE49-F238E27FC236}">
                <a16:creationId xmlns:a16="http://schemas.microsoft.com/office/drawing/2014/main" id="{0A7A8871-7551-B9F6-C135-4B29A8693712}"/>
              </a:ext>
            </a:extLst>
          </p:cNvPr>
          <p:cNvSpPr txBox="1"/>
          <p:nvPr/>
        </p:nvSpPr>
        <p:spPr>
          <a:xfrm>
            <a:off x="1889301" y="2097921"/>
            <a:ext cx="8457777" cy="3554948"/>
          </a:xfrm>
          <a:prstGeom prst="rect">
            <a:avLst/>
          </a:prstGeom>
          <a:noFill/>
        </p:spPr>
        <p:txBody>
          <a:bodyPr wrap="square">
            <a:spAutoFit/>
          </a:bodyPr>
          <a:lstStyle/>
          <a:p>
            <a:pPr marL="285744" indent="-285744" algn="just" defTabSz="342891">
              <a:lnSpc>
                <a:spcPct val="107000"/>
              </a:lnSpc>
              <a:spcAft>
                <a:spcPts val="800"/>
              </a:spcAft>
              <a:buSzPct val="100000"/>
              <a:buFont typeface="Arial" panose="020B0604020202020204" pitchFamily="34" charset="0"/>
              <a:buChar char="•"/>
              <a:defRPr/>
            </a:pPr>
            <a:r>
              <a:rPr lang="en-US" sz="1867">
                <a:solidFill>
                  <a:schemeClr val="tx2"/>
                </a:solidFill>
                <a:latin typeface="Arial" panose="020B0604020202020204" pitchFamily="34" charset="0"/>
                <a:ea typeface="Times New Roman" panose="02020603050405020304" pitchFamily="18" charset="0"/>
              </a:rPr>
              <a:t>Connect federal, philanthropic and private investment with local efforts in small and mid-size cities and rural areas to expand inclusion-driven economic development. </a:t>
            </a:r>
          </a:p>
          <a:p>
            <a:pPr algn="just" defTabSz="342891">
              <a:lnSpc>
                <a:spcPct val="107000"/>
              </a:lnSpc>
              <a:spcAft>
                <a:spcPts val="800"/>
              </a:spcAft>
              <a:buSzPct val="100000"/>
              <a:defRPr/>
            </a:pPr>
            <a:endParaRPr lang="en-US" sz="1867">
              <a:solidFill>
                <a:schemeClr val="tx2"/>
              </a:solidFill>
              <a:latin typeface="Arial" panose="020B0604020202020204" pitchFamily="34" charset="0"/>
              <a:ea typeface="Times New Roman" panose="02020603050405020304" pitchFamily="18" charset="0"/>
            </a:endParaRPr>
          </a:p>
          <a:p>
            <a:pPr marL="285744" indent="-285744" algn="just" defTabSz="342891">
              <a:lnSpc>
                <a:spcPct val="107000"/>
              </a:lnSpc>
              <a:spcAft>
                <a:spcPts val="800"/>
              </a:spcAft>
              <a:buSzPct val="100000"/>
              <a:buFont typeface="Arial" panose="020B0604020202020204" pitchFamily="34" charset="0"/>
              <a:buChar char="•"/>
              <a:defRPr/>
            </a:pPr>
            <a:r>
              <a:rPr lang="en-US" sz="1867">
                <a:solidFill>
                  <a:schemeClr val="tx2"/>
                </a:solidFill>
                <a:latin typeface="Arial" panose="020B0604020202020204" pitchFamily="34" charset="0"/>
                <a:ea typeface="Times New Roman" panose="02020603050405020304" pitchFamily="18" charset="0"/>
              </a:rPr>
              <a:t> Build new capacity at the local level to leverage capital, support on cross-sector collaboratives, and uplift community voice and priorities in economic development processes.</a:t>
            </a:r>
          </a:p>
          <a:p>
            <a:pPr marL="285744" indent="-285744" algn="just" defTabSz="342891">
              <a:lnSpc>
                <a:spcPct val="107000"/>
              </a:lnSpc>
              <a:spcAft>
                <a:spcPts val="800"/>
              </a:spcAft>
              <a:buSzPct val="100000"/>
              <a:buFont typeface="Arial" panose="020B0604020202020204" pitchFamily="34" charset="0"/>
              <a:buChar char="•"/>
              <a:defRPr/>
            </a:pPr>
            <a:endParaRPr lang="en-US" sz="1867">
              <a:solidFill>
                <a:schemeClr val="tx2"/>
              </a:solidFill>
              <a:latin typeface="Arial" panose="020B0604020202020204" pitchFamily="34" charset="0"/>
              <a:ea typeface="Times New Roman" panose="02020603050405020304" pitchFamily="18" charset="0"/>
            </a:endParaRPr>
          </a:p>
          <a:p>
            <a:pPr marL="285744" indent="-285744" algn="just" defTabSz="342891">
              <a:lnSpc>
                <a:spcPct val="107000"/>
              </a:lnSpc>
              <a:spcAft>
                <a:spcPts val="800"/>
              </a:spcAft>
              <a:buSzPct val="100000"/>
              <a:buFont typeface="Arial" panose="020B0604020202020204" pitchFamily="34" charset="0"/>
              <a:buChar char="•"/>
              <a:defRPr/>
            </a:pPr>
            <a:r>
              <a:rPr lang="en-US" sz="1867">
                <a:solidFill>
                  <a:schemeClr val="tx2"/>
                </a:solidFill>
                <a:latin typeface="Arial" panose="020B0604020202020204" pitchFamily="34" charset="0"/>
                <a:ea typeface="Times New Roman" panose="02020603050405020304" pitchFamily="18" charset="0"/>
              </a:rPr>
              <a:t>Identify broader system level interventions in both policy and capital markets that support greater investment in smaller cities and rural places. </a:t>
            </a:r>
            <a:endParaRPr lang="en-US" sz="1867">
              <a:solidFill>
                <a:schemeClr val="tx2"/>
              </a:solidFill>
              <a:latin typeface="Arial" panose="020B0604020202020204"/>
              <a:ea typeface="Calibri" panose="020F0502020204030204" pitchFamily="34" charset="0"/>
              <a:cs typeface="Times New Roman"/>
            </a:endParaRPr>
          </a:p>
        </p:txBody>
      </p:sp>
    </p:spTree>
    <p:extLst>
      <p:ext uri="{BB962C8B-B14F-4D97-AF65-F5344CB8AC3E}">
        <p14:creationId xmlns:p14="http://schemas.microsoft.com/office/powerpoint/2010/main" val="215139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99013-8B8D-B304-8005-55A473080902}"/>
              </a:ext>
            </a:extLst>
          </p:cNvPr>
          <p:cNvSpPr txBox="1"/>
          <p:nvPr/>
        </p:nvSpPr>
        <p:spPr>
          <a:xfrm>
            <a:off x="396160" y="726969"/>
            <a:ext cx="10066691" cy="533544"/>
          </a:xfrm>
          <a:prstGeom prst="rect">
            <a:avLst/>
          </a:prstGeom>
          <a:noFill/>
        </p:spPr>
        <p:txBody>
          <a:bodyPr wrap="square" lIns="121920" tIns="60960" rIns="121920" bIns="60960" rtlCol="0" anchor="t">
            <a:spAutoFit/>
          </a:bodyPr>
          <a:lstStyle/>
          <a:p>
            <a:pPr defTabSz="609555">
              <a:defRPr/>
            </a:pPr>
            <a:r>
              <a:rPr lang="en-US" sz="2667" b="1">
                <a:solidFill>
                  <a:srgbClr val="003A5D"/>
                </a:solidFill>
                <a:latin typeface="Arial" panose="020B0604020202020204"/>
              </a:rPr>
              <a:t>Inclusive Economies: consists of three distinct strategies </a:t>
            </a:r>
          </a:p>
        </p:txBody>
      </p:sp>
      <p:sp>
        <p:nvSpPr>
          <p:cNvPr id="10" name="TextBox 9">
            <a:extLst>
              <a:ext uri="{FF2B5EF4-FFF2-40B4-BE49-F238E27FC236}">
                <a16:creationId xmlns:a16="http://schemas.microsoft.com/office/drawing/2014/main" id="{97F3C656-9BE0-3F6B-0870-056FFE9624A6}"/>
              </a:ext>
            </a:extLst>
          </p:cNvPr>
          <p:cNvSpPr txBox="1"/>
          <p:nvPr/>
        </p:nvSpPr>
        <p:spPr>
          <a:xfrm>
            <a:off x="598810" y="1324990"/>
            <a:ext cx="7665855" cy="5836854"/>
          </a:xfrm>
          <a:prstGeom prst="rect">
            <a:avLst/>
          </a:prstGeom>
          <a:noFill/>
        </p:spPr>
        <p:txBody>
          <a:bodyPr wrap="square">
            <a:spAutoFit/>
          </a:bodyPr>
          <a:lstStyle/>
          <a:p>
            <a:pPr defTabSz="609555">
              <a:defRPr/>
            </a:pPr>
            <a:endParaRPr lang="en-US" sz="1867" b="1">
              <a:solidFill>
                <a:srgbClr val="003A5D"/>
              </a:solidFill>
              <a:latin typeface="Arial" panose="020B0604020202020204"/>
            </a:endParaRPr>
          </a:p>
          <a:p>
            <a:pPr defTabSz="609555">
              <a:defRPr/>
            </a:pPr>
            <a:r>
              <a:rPr lang="en-US" sz="2133" b="1">
                <a:solidFill>
                  <a:srgbClr val="003A5D"/>
                </a:solidFill>
                <a:latin typeface="Arial" panose="020B0604020202020204"/>
              </a:rPr>
              <a:t>The Learning Network </a:t>
            </a:r>
            <a:r>
              <a:rPr lang="en-US" sz="2133">
                <a:solidFill>
                  <a:srgbClr val="E6E7E8">
                    <a:lumMod val="10000"/>
                  </a:srgbClr>
                </a:solidFill>
                <a:latin typeface="Arial" panose="020B0604020202020204"/>
              </a:rPr>
              <a:t>will support learning, foster  connections and relationship building for practitioners focused on advancing inclusive economic growth in smaller cities and rural communities. Open to all.</a:t>
            </a:r>
          </a:p>
          <a:p>
            <a:pPr defTabSz="609555">
              <a:defRPr/>
            </a:pPr>
            <a:endParaRPr lang="en-US" sz="2133">
              <a:solidFill>
                <a:srgbClr val="E6E7E8">
                  <a:lumMod val="10000"/>
                </a:srgbClr>
              </a:solidFill>
              <a:latin typeface="Arial" panose="020B0604020202020204"/>
            </a:endParaRPr>
          </a:p>
          <a:p>
            <a:pPr defTabSz="609555">
              <a:defRPr/>
            </a:pPr>
            <a:r>
              <a:rPr lang="en-US" sz="2133" b="1">
                <a:solidFill>
                  <a:srgbClr val="003A5D"/>
                </a:solidFill>
                <a:latin typeface="Arial" panose="020B0604020202020204"/>
              </a:rPr>
              <a:t>The Labs </a:t>
            </a:r>
            <a:r>
              <a:rPr lang="en-US" sz="2133">
                <a:solidFill>
                  <a:srgbClr val="E6E7E8">
                    <a:lumMod val="10000"/>
                  </a:srgbClr>
                </a:solidFill>
                <a:latin typeface="Arial" panose="020B0604020202020204"/>
              </a:rPr>
              <a:t>will help places accelerate a single project or series of community-driven investment opportunities with potential to improve economic outcomes.  Deeper, longer-term partnerships. </a:t>
            </a:r>
          </a:p>
          <a:p>
            <a:pPr defTabSz="609555">
              <a:defRPr/>
            </a:pPr>
            <a:endParaRPr lang="en-US" sz="2133">
              <a:solidFill>
                <a:srgbClr val="E6E7E8">
                  <a:lumMod val="10000"/>
                </a:srgbClr>
              </a:solidFill>
              <a:latin typeface="Arial" panose="020B0604020202020204"/>
            </a:endParaRPr>
          </a:p>
          <a:p>
            <a:pPr defTabSz="609555">
              <a:defRPr/>
            </a:pPr>
            <a:r>
              <a:rPr lang="en-US" sz="2133" b="1">
                <a:solidFill>
                  <a:srgbClr val="003A5D"/>
                </a:solidFill>
                <a:latin typeface="Arial" panose="020B0604020202020204"/>
              </a:rPr>
              <a:t>The Capital Fund </a:t>
            </a:r>
            <a:r>
              <a:rPr lang="en-US" sz="2133">
                <a:solidFill>
                  <a:srgbClr val="E6E7E8">
                    <a:lumMod val="10000"/>
                  </a:srgbClr>
                </a:solidFill>
                <a:latin typeface="Arial" panose="020B0604020202020204"/>
              </a:rPr>
              <a:t>will invest in projects and leverage capital markets for broader systems change.</a:t>
            </a:r>
          </a:p>
          <a:p>
            <a:pPr defTabSz="609555">
              <a:defRPr/>
            </a:pPr>
            <a:endParaRPr lang="en-US" sz="2667">
              <a:solidFill>
                <a:srgbClr val="E6E7E8">
                  <a:lumMod val="10000"/>
                </a:srgbClr>
              </a:solidFill>
              <a:latin typeface="Arial" panose="020B0604020202020204"/>
            </a:endParaRPr>
          </a:p>
          <a:p>
            <a:pPr defTabSz="609555">
              <a:defRPr/>
            </a:pPr>
            <a:endParaRPr lang="en-US" sz="2400">
              <a:solidFill>
                <a:srgbClr val="E6E7E8">
                  <a:lumMod val="10000"/>
                </a:srgbClr>
              </a:solidFill>
              <a:latin typeface="Arial" panose="020B0604020202020204"/>
            </a:endParaRPr>
          </a:p>
          <a:p>
            <a:pPr defTabSz="609555">
              <a:defRPr/>
            </a:pPr>
            <a:endParaRPr lang="en-US" sz="2400">
              <a:solidFill>
                <a:srgbClr val="E6E7E8">
                  <a:lumMod val="10000"/>
                </a:srgbClr>
              </a:solidFill>
              <a:latin typeface="Arial" panose="020B0604020202020204"/>
            </a:endParaRPr>
          </a:p>
          <a:p>
            <a:pPr defTabSz="609555">
              <a:defRPr/>
            </a:pPr>
            <a:endParaRPr lang="en-US" sz="2400">
              <a:solidFill>
                <a:srgbClr val="E6E7E8">
                  <a:lumMod val="10000"/>
                </a:srgbClr>
              </a:solidFill>
              <a:latin typeface="Arial" panose="020B0604020202020204"/>
            </a:endParaRPr>
          </a:p>
        </p:txBody>
      </p:sp>
      <p:graphicFrame>
        <p:nvGraphicFramePr>
          <p:cNvPr id="11" name="Diagram 10">
            <a:extLst>
              <a:ext uri="{FF2B5EF4-FFF2-40B4-BE49-F238E27FC236}">
                <a16:creationId xmlns:a16="http://schemas.microsoft.com/office/drawing/2014/main" id="{ECEAB1E6-D0CA-E84C-F71B-748FD421D5B3}"/>
              </a:ext>
            </a:extLst>
          </p:cNvPr>
          <p:cNvGraphicFramePr/>
          <p:nvPr/>
        </p:nvGraphicFramePr>
        <p:xfrm>
          <a:off x="8264664" y="1038818"/>
          <a:ext cx="3771208" cy="478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0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3175-8BDD-6517-3349-4448AA977CAE}"/>
              </a:ext>
            </a:extLst>
          </p:cNvPr>
          <p:cNvSpPr>
            <a:spLocks noGrp="1"/>
          </p:cNvSpPr>
          <p:nvPr>
            <p:ph type="title"/>
          </p:nvPr>
        </p:nvSpPr>
        <p:spPr>
          <a:xfrm>
            <a:off x="914399" y="375139"/>
            <a:ext cx="10340383" cy="776328"/>
          </a:xfrm>
        </p:spPr>
        <p:txBody>
          <a:bodyPr/>
          <a:lstStyle/>
          <a:p>
            <a:r>
              <a:rPr lang="en-US"/>
              <a:t>What is an Inclusive Economies Project? </a:t>
            </a:r>
          </a:p>
        </p:txBody>
      </p:sp>
      <p:sp>
        <p:nvSpPr>
          <p:cNvPr id="3" name="Text Placeholder 2">
            <a:extLst>
              <a:ext uri="{FF2B5EF4-FFF2-40B4-BE49-F238E27FC236}">
                <a16:creationId xmlns:a16="http://schemas.microsoft.com/office/drawing/2014/main" id="{8F26CE95-0459-A944-67E6-2DB2214932F4}"/>
              </a:ext>
            </a:extLst>
          </p:cNvPr>
          <p:cNvSpPr>
            <a:spLocks noGrp="1"/>
          </p:cNvSpPr>
          <p:nvPr>
            <p:ph type="body" sz="quarter" idx="17"/>
          </p:nvPr>
        </p:nvSpPr>
        <p:spPr>
          <a:xfrm>
            <a:off x="1978027" y="2485080"/>
            <a:ext cx="3295496" cy="5164427"/>
          </a:xfrm>
        </p:spPr>
        <p:txBody>
          <a:bodyPr>
            <a:normAutofit/>
          </a:bodyPr>
          <a:lstStyle/>
          <a:p>
            <a:pPr marL="0" indent="0">
              <a:spcAft>
                <a:spcPts val="1333"/>
              </a:spcAft>
              <a:buNone/>
            </a:pPr>
            <a:r>
              <a:rPr lang="en-US"/>
              <a:t>Small Business Loan Funds</a:t>
            </a:r>
          </a:p>
          <a:p>
            <a:pPr marL="0" indent="0">
              <a:spcAft>
                <a:spcPts val="1333"/>
              </a:spcAft>
              <a:buNone/>
            </a:pPr>
            <a:r>
              <a:rPr lang="en-US"/>
              <a:t>Child Care Growth &amp; Expansion</a:t>
            </a:r>
          </a:p>
          <a:p>
            <a:pPr marL="0" indent="0">
              <a:spcAft>
                <a:spcPts val="1333"/>
              </a:spcAft>
              <a:buNone/>
            </a:pPr>
            <a:r>
              <a:rPr lang="en-US"/>
              <a:t>Climate: e.g./community solar, climate workforce, climate clusters</a:t>
            </a:r>
          </a:p>
          <a:p>
            <a:endParaRPr lang="en-US"/>
          </a:p>
        </p:txBody>
      </p:sp>
      <p:pic>
        <p:nvPicPr>
          <p:cNvPr id="5" name="Graphic 4" descr="Store with solid fill">
            <a:extLst>
              <a:ext uri="{FF2B5EF4-FFF2-40B4-BE49-F238E27FC236}">
                <a16:creationId xmlns:a16="http://schemas.microsoft.com/office/drawing/2014/main" id="{2CA10E24-E81C-50E9-B262-C6B0DA309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988" y="2485080"/>
            <a:ext cx="627307" cy="627307"/>
          </a:xfrm>
          <a:prstGeom prst="rect">
            <a:avLst/>
          </a:prstGeom>
        </p:spPr>
      </p:pic>
      <p:pic>
        <p:nvPicPr>
          <p:cNvPr id="7" name="Graphic 6" descr="Children with solid fill">
            <a:extLst>
              <a:ext uri="{FF2B5EF4-FFF2-40B4-BE49-F238E27FC236}">
                <a16:creationId xmlns:a16="http://schemas.microsoft.com/office/drawing/2014/main" id="{3D3879D0-DEE0-0DE4-EE0E-B5722BF483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851" y="3442551"/>
            <a:ext cx="633984" cy="633984"/>
          </a:xfrm>
          <a:prstGeom prst="rect">
            <a:avLst/>
          </a:prstGeom>
        </p:spPr>
      </p:pic>
      <p:pic>
        <p:nvPicPr>
          <p:cNvPr id="12" name="Graphic 11" descr="Sun with solid fill">
            <a:extLst>
              <a:ext uri="{FF2B5EF4-FFF2-40B4-BE49-F238E27FC236}">
                <a16:creationId xmlns:a16="http://schemas.microsoft.com/office/drawing/2014/main" id="{C226DA15-E202-7B48-B4A2-7AEF54BD01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988" y="4541696"/>
            <a:ext cx="627307" cy="627307"/>
          </a:xfrm>
          <a:prstGeom prst="rect">
            <a:avLst/>
          </a:prstGeom>
        </p:spPr>
      </p:pic>
      <p:sp>
        <p:nvSpPr>
          <p:cNvPr id="18" name="TextBox 17">
            <a:extLst>
              <a:ext uri="{FF2B5EF4-FFF2-40B4-BE49-F238E27FC236}">
                <a16:creationId xmlns:a16="http://schemas.microsoft.com/office/drawing/2014/main" id="{53142494-F901-F394-3AE1-02ED61BBB34D}"/>
              </a:ext>
            </a:extLst>
          </p:cNvPr>
          <p:cNvSpPr txBox="1"/>
          <p:nvPr/>
        </p:nvSpPr>
        <p:spPr>
          <a:xfrm>
            <a:off x="816724" y="1209523"/>
            <a:ext cx="10438057" cy="830997"/>
          </a:xfrm>
          <a:prstGeom prst="rect">
            <a:avLst/>
          </a:prstGeom>
          <a:noFill/>
        </p:spPr>
        <p:txBody>
          <a:bodyPr wrap="square">
            <a:spAutoFit/>
          </a:bodyPr>
          <a:lstStyle/>
          <a:p>
            <a:r>
              <a:rPr lang="en-US" sz="2400" dirty="0"/>
              <a:t>Growing economies while directly helping residents of color and/or low-income residents build wealth or income. Examples: </a:t>
            </a:r>
          </a:p>
        </p:txBody>
      </p:sp>
      <p:sp>
        <p:nvSpPr>
          <p:cNvPr id="21" name="Text Placeholder 2">
            <a:extLst>
              <a:ext uri="{FF2B5EF4-FFF2-40B4-BE49-F238E27FC236}">
                <a16:creationId xmlns:a16="http://schemas.microsoft.com/office/drawing/2014/main" id="{21537E1C-B9CE-30F1-D2B0-6E416CAE1408}"/>
              </a:ext>
            </a:extLst>
          </p:cNvPr>
          <p:cNvSpPr txBox="1">
            <a:spLocks/>
          </p:cNvSpPr>
          <p:nvPr/>
        </p:nvSpPr>
        <p:spPr>
          <a:xfrm>
            <a:off x="7959284" y="2485079"/>
            <a:ext cx="3295496" cy="5164427"/>
          </a:xfrm>
          <a:prstGeom prst="rect">
            <a:avLst/>
          </a:prstGeom>
        </p:spPr>
        <p:txBody>
          <a:bodyPr vert="horz" lIns="0" tIns="0" rIns="0" bIns="0" rtlCol="0">
            <a:normAutofit/>
          </a:bodyPr>
          <a:lstStyle>
            <a:lvl1pPr marL="292100" indent="-292100" algn="l" defTabSz="342900" rtl="0" eaLnBrk="1" latinLnBrk="0" hangingPunct="1">
              <a:lnSpc>
                <a:spcPct val="100000"/>
              </a:lnSpc>
              <a:spcBef>
                <a:spcPts val="300"/>
              </a:spcBef>
              <a:spcAft>
                <a:spcPts val="300"/>
              </a:spcAft>
              <a:buSzPct val="100000"/>
              <a:buFont typeface="Lucida Grande"/>
              <a:buChar char="▶"/>
              <a:tabLst/>
              <a:defRPr sz="1800" kern="1200">
                <a:solidFill>
                  <a:schemeClr val="tx2"/>
                </a:solidFill>
                <a:latin typeface="+mn-lt"/>
                <a:ea typeface="+mn-ea"/>
                <a:cs typeface="+mn-cs"/>
              </a:defRPr>
            </a:lvl1pPr>
            <a:lvl2pPr marL="584200" indent="-292100" algn="l" defTabSz="342900" rtl="0" eaLnBrk="1" latinLnBrk="0" hangingPunct="1">
              <a:lnSpc>
                <a:spcPct val="100000"/>
              </a:lnSpc>
              <a:spcBef>
                <a:spcPts val="300"/>
              </a:spcBef>
              <a:spcAft>
                <a:spcPts val="300"/>
              </a:spcAft>
              <a:buSzPct val="100000"/>
              <a:buFont typeface="Lucida Grande"/>
              <a:buChar char="▶"/>
              <a:tabLst/>
              <a:defRPr sz="1600" kern="1200">
                <a:solidFill>
                  <a:schemeClr val="accent1"/>
                </a:solidFill>
                <a:latin typeface="+mn-lt"/>
                <a:ea typeface="+mn-ea"/>
                <a:cs typeface="+mn-cs"/>
              </a:defRPr>
            </a:lvl2pPr>
            <a:lvl3pPr marL="876300" indent="-292100" algn="l" defTabSz="342900" rtl="0" eaLnBrk="1" latinLnBrk="0" hangingPunct="1">
              <a:lnSpc>
                <a:spcPct val="100000"/>
              </a:lnSpc>
              <a:spcBef>
                <a:spcPts val="300"/>
              </a:spcBef>
              <a:spcAft>
                <a:spcPts val="300"/>
              </a:spcAft>
              <a:buSzPct val="100000"/>
              <a:buFont typeface="Lucida Grande"/>
              <a:buChar char="▶"/>
              <a:tabLst/>
              <a:defRPr sz="1400" kern="1200">
                <a:solidFill>
                  <a:schemeClr val="tx1"/>
                </a:solidFill>
                <a:latin typeface="+mn-lt"/>
                <a:ea typeface="+mn-ea"/>
                <a:cs typeface="+mn-cs"/>
              </a:defRPr>
            </a:lvl3pPr>
            <a:lvl4pPr marL="1169988" indent="-292100" algn="l" defTabSz="342900" rtl="0" eaLnBrk="1" latinLnBrk="0" hangingPunct="1">
              <a:lnSpc>
                <a:spcPct val="100000"/>
              </a:lnSpc>
              <a:spcBef>
                <a:spcPts val="300"/>
              </a:spcBef>
              <a:spcAft>
                <a:spcPts val="300"/>
              </a:spcAft>
              <a:buSzPct val="100000"/>
              <a:buFont typeface="Lucida Grande"/>
              <a:buChar char="▷"/>
              <a:tabLst/>
              <a:defRPr sz="1200" kern="1200">
                <a:solidFill>
                  <a:schemeClr val="tx2"/>
                </a:solidFill>
                <a:latin typeface="+mn-lt"/>
                <a:ea typeface="+mn-ea"/>
                <a:cs typeface="+mn-cs"/>
              </a:defRPr>
            </a:lvl4pPr>
            <a:lvl5pPr marL="1462088" indent="-292100" algn="l" defTabSz="514350" rtl="0" eaLnBrk="1" latinLnBrk="0" hangingPunct="1">
              <a:lnSpc>
                <a:spcPct val="100000"/>
              </a:lnSpc>
              <a:spcBef>
                <a:spcPts val="300"/>
              </a:spcBef>
              <a:spcAft>
                <a:spcPts val="300"/>
              </a:spcAft>
              <a:buSzPct val="100000"/>
              <a:buFont typeface="Lucida Grande"/>
              <a:buChar char="▷"/>
              <a:tabLst/>
              <a:defRPr sz="1100" kern="1200" baseline="0">
                <a:solidFill>
                  <a:schemeClr val="accen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ct val="150000"/>
              </a:lnSpc>
              <a:buNone/>
            </a:pPr>
            <a:r>
              <a:rPr lang="en-US" sz="2400" dirty="0"/>
              <a:t>Local workforce</a:t>
            </a:r>
          </a:p>
          <a:p>
            <a:pPr marL="0" indent="0">
              <a:lnSpc>
                <a:spcPct val="150000"/>
              </a:lnSpc>
              <a:buNone/>
            </a:pPr>
            <a:r>
              <a:rPr lang="en-US" sz="2400" dirty="0"/>
              <a:t>Anchor strategi</a:t>
            </a:r>
          </a:p>
          <a:p>
            <a:pPr marL="0" indent="0">
              <a:lnSpc>
                <a:spcPct val="150000"/>
              </a:lnSpc>
              <a:buNone/>
            </a:pPr>
            <a:r>
              <a:rPr lang="en-US" sz="2400" dirty="0"/>
              <a:t> Housing</a:t>
            </a:r>
          </a:p>
          <a:p>
            <a:pPr marL="0" indent="0">
              <a:buNone/>
            </a:pPr>
            <a:endParaRPr lang="en-US" sz="2400" dirty="0"/>
          </a:p>
          <a:p>
            <a:pPr marL="0" indent="0">
              <a:buNone/>
            </a:pPr>
            <a:r>
              <a:rPr lang="en-US" sz="2400" dirty="0"/>
              <a:t>Mixed-Use Development</a:t>
            </a:r>
          </a:p>
        </p:txBody>
      </p:sp>
      <p:pic>
        <p:nvPicPr>
          <p:cNvPr id="22" name="Graphic 21" descr="Electrician male with solid fill">
            <a:extLst>
              <a:ext uri="{FF2B5EF4-FFF2-40B4-BE49-F238E27FC236}">
                <a16:creationId xmlns:a16="http://schemas.microsoft.com/office/drawing/2014/main" id="{194CEC6B-DBDB-838D-1F52-49FF413044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1781" y="2485080"/>
            <a:ext cx="633984" cy="633984"/>
          </a:xfrm>
          <a:prstGeom prst="rect">
            <a:avLst/>
          </a:prstGeom>
        </p:spPr>
      </p:pic>
      <p:pic>
        <p:nvPicPr>
          <p:cNvPr id="23" name="Graphic 22" descr="Schoolhouse with solid fill">
            <a:extLst>
              <a:ext uri="{FF2B5EF4-FFF2-40B4-BE49-F238E27FC236}">
                <a16:creationId xmlns:a16="http://schemas.microsoft.com/office/drawing/2014/main" id="{D1761B01-B30A-E9DD-1969-BE64780919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9128" y="3113915"/>
            <a:ext cx="633984" cy="633984"/>
          </a:xfrm>
          <a:prstGeom prst="rect">
            <a:avLst/>
          </a:prstGeom>
        </p:spPr>
      </p:pic>
      <p:pic>
        <p:nvPicPr>
          <p:cNvPr id="24" name="Graphic 23" descr="House with solid fill">
            <a:extLst>
              <a:ext uri="{FF2B5EF4-FFF2-40B4-BE49-F238E27FC236}">
                <a16:creationId xmlns:a16="http://schemas.microsoft.com/office/drawing/2014/main" id="{AE0F7465-912B-2A72-A989-7141E24CCD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99128" y="3816924"/>
            <a:ext cx="633984" cy="633984"/>
          </a:xfrm>
          <a:prstGeom prst="rect">
            <a:avLst/>
          </a:prstGeom>
        </p:spPr>
      </p:pic>
      <p:pic>
        <p:nvPicPr>
          <p:cNvPr id="6" name="Graphic 5" descr="City with solid fill">
            <a:extLst>
              <a:ext uri="{FF2B5EF4-FFF2-40B4-BE49-F238E27FC236}">
                <a16:creationId xmlns:a16="http://schemas.microsoft.com/office/drawing/2014/main" id="{2869946C-07DF-7272-2EAC-2319CB8E8D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77886" y="4786703"/>
            <a:ext cx="861775" cy="861775"/>
          </a:xfrm>
          <a:prstGeom prst="rect">
            <a:avLst/>
          </a:prstGeom>
        </p:spPr>
      </p:pic>
    </p:spTree>
    <p:extLst>
      <p:ext uri="{BB962C8B-B14F-4D97-AF65-F5344CB8AC3E}">
        <p14:creationId xmlns:p14="http://schemas.microsoft.com/office/powerpoint/2010/main" val="393024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25199-9FF1-992C-DAE4-D6ED9E4817F7}"/>
              </a:ext>
            </a:extLst>
          </p:cNvPr>
          <p:cNvSpPr>
            <a:spLocks noGrp="1"/>
          </p:cNvSpPr>
          <p:nvPr>
            <p:ph type="sldNum" sz="quarter" idx="12"/>
          </p:nvPr>
        </p:nvSpPr>
        <p:spPr/>
        <p:txBody>
          <a:bodyPr/>
          <a:lstStyle/>
          <a:p>
            <a:pPr defTabSz="457189">
              <a:defRPr/>
            </a:pPr>
            <a:fld id="{F684C883-AC97-7640-B988-976FF8B7CB66}" type="slidenum">
              <a:rPr lang="en-US" sz="1000">
                <a:solidFill>
                  <a:srgbClr val="4D86A0"/>
                </a:solidFill>
                <a:latin typeface="Arial" panose="020B0604020202020204"/>
              </a:rPr>
              <a:pPr defTabSz="457189">
                <a:defRPr/>
              </a:pPr>
              <a:t>27</a:t>
            </a:fld>
            <a:endParaRPr lang="en-US" sz="1000">
              <a:solidFill>
                <a:srgbClr val="4D86A0"/>
              </a:solidFill>
              <a:latin typeface="Arial" panose="020B0604020202020204"/>
            </a:endParaRPr>
          </a:p>
        </p:txBody>
      </p:sp>
      <p:sp>
        <p:nvSpPr>
          <p:cNvPr id="4" name="Title 3">
            <a:extLst>
              <a:ext uri="{FF2B5EF4-FFF2-40B4-BE49-F238E27FC236}">
                <a16:creationId xmlns:a16="http://schemas.microsoft.com/office/drawing/2014/main" id="{9D7CEB79-BECB-BDCF-6477-EC5B01669C98}"/>
              </a:ext>
            </a:extLst>
          </p:cNvPr>
          <p:cNvSpPr>
            <a:spLocks noGrp="1"/>
          </p:cNvSpPr>
          <p:nvPr>
            <p:ph type="title"/>
          </p:nvPr>
        </p:nvSpPr>
        <p:spPr>
          <a:xfrm>
            <a:off x="914402" y="-94008"/>
            <a:ext cx="10340383" cy="1024467"/>
          </a:xfrm>
        </p:spPr>
        <p:txBody>
          <a:bodyPr/>
          <a:lstStyle/>
          <a:p>
            <a:pPr algn="ctr"/>
            <a:r>
              <a:rPr lang="en-US"/>
              <a:t>LELE in a snapshot – Fitchburg, MA</a:t>
            </a:r>
          </a:p>
        </p:txBody>
      </p:sp>
      <p:sp>
        <p:nvSpPr>
          <p:cNvPr id="5" name="Text Placeholder 4">
            <a:extLst>
              <a:ext uri="{FF2B5EF4-FFF2-40B4-BE49-F238E27FC236}">
                <a16:creationId xmlns:a16="http://schemas.microsoft.com/office/drawing/2014/main" id="{A22F5A4C-62C4-9814-C199-F48143BEC386}"/>
              </a:ext>
            </a:extLst>
          </p:cNvPr>
          <p:cNvSpPr>
            <a:spLocks noGrp="1"/>
          </p:cNvSpPr>
          <p:nvPr>
            <p:ph type="body" sz="quarter" idx="17"/>
          </p:nvPr>
        </p:nvSpPr>
        <p:spPr>
          <a:xfrm>
            <a:off x="2209800" y="2938622"/>
            <a:ext cx="7838440" cy="3089693"/>
          </a:xfrm>
        </p:spPr>
        <p:txBody>
          <a:bodyPr vert="horz" lIns="0" tIns="0" rIns="0" bIns="0" rtlCol="0" anchor="t">
            <a:normAutofit fontScale="62500" lnSpcReduction="20000"/>
          </a:bodyPr>
          <a:lstStyle/>
          <a:p>
            <a:pPr>
              <a:buFont typeface="Arial" panose="020B0604020202020204" pitchFamily="34" charset="0"/>
              <a:buChar char="•"/>
            </a:pPr>
            <a:r>
              <a:rPr lang="en-US" dirty="0">
                <a:cs typeface="Arial"/>
              </a:rPr>
              <a:t>Led by Marites MacLean and Beth Robbins and launched in January 2022, the team is expanding access to quality childcare by identifying and training prospective childcare providers and helping them find jobs or start home daycares</a:t>
            </a:r>
            <a:endParaRPr lang="en-US" dirty="0"/>
          </a:p>
          <a:p>
            <a:pPr>
              <a:buFont typeface="Arial" panose="020B0604020202020204" pitchFamily="34" charset="0"/>
              <a:buChar char="•"/>
            </a:pPr>
            <a:r>
              <a:rPr lang="en-US" dirty="0"/>
              <a:t>Because of the LELE team, 30 (and counting!) majority Latina women and non-English speakers are now credentialed Child Development Associates</a:t>
            </a:r>
          </a:p>
          <a:p>
            <a:pPr>
              <a:buFont typeface="Arial" panose="020B0604020202020204" pitchFamily="34" charset="0"/>
              <a:buChar char="•"/>
            </a:pPr>
            <a:r>
              <a:rPr lang="en-US" dirty="0"/>
              <a:t>Because of those women, 38 more Fitchburg children have childcare, opening up economic opportunities for their families</a:t>
            </a:r>
            <a:endParaRPr lang="en-US" dirty="0">
              <a:cs typeface="Arial"/>
            </a:endParaRPr>
          </a:p>
          <a:p>
            <a:pPr>
              <a:buFont typeface="Arial" panose="020B0604020202020204" pitchFamily="34" charset="0"/>
              <a:buChar char="•"/>
            </a:pPr>
            <a:r>
              <a:rPr lang="en-US" dirty="0"/>
              <a:t>Because of this early impact, the City of Fitchburg established a $40,000 Childcare Entrepreneur Fund to support costs of opening childcare facilities</a:t>
            </a:r>
          </a:p>
          <a:p>
            <a:pPr>
              <a:buFont typeface="Arial" panose="020B0604020202020204" pitchFamily="34" charset="0"/>
              <a:buChar char="•"/>
            </a:pPr>
            <a:r>
              <a:rPr lang="en-US" dirty="0">
                <a:cs typeface="Arial"/>
              </a:rPr>
              <a:t>Thinking through What’s next? </a:t>
            </a:r>
          </a:p>
          <a:p>
            <a:pPr marL="292093" indent="-292093"/>
            <a:endParaRPr lang="en-US" dirty="0">
              <a:cs typeface="Arial"/>
            </a:endParaRPr>
          </a:p>
        </p:txBody>
      </p:sp>
      <p:pic>
        <p:nvPicPr>
          <p:cNvPr id="6" name="Picture 5" descr="A group of people posing for a photo&#10;&#10;Description automatically generated with medium confidence">
            <a:extLst>
              <a:ext uri="{FF2B5EF4-FFF2-40B4-BE49-F238E27FC236}">
                <a16:creationId xmlns:a16="http://schemas.microsoft.com/office/drawing/2014/main" id="{35DB4228-DDE0-0363-7ECC-0C19BF5A228E}"/>
              </a:ext>
            </a:extLst>
          </p:cNvPr>
          <p:cNvPicPr>
            <a:picLocks noChangeAspect="1"/>
          </p:cNvPicPr>
          <p:nvPr/>
        </p:nvPicPr>
        <p:blipFill rotWithShape="1">
          <a:blip r:embed="rId2"/>
          <a:srcRect r="-234" b="42429"/>
          <a:stretch/>
        </p:blipFill>
        <p:spPr>
          <a:xfrm>
            <a:off x="3024267" y="1135421"/>
            <a:ext cx="6157855" cy="1536943"/>
          </a:xfrm>
          <a:prstGeom prst="rect">
            <a:avLst/>
          </a:prstGeom>
        </p:spPr>
      </p:pic>
    </p:spTree>
    <p:extLst>
      <p:ext uri="{BB962C8B-B14F-4D97-AF65-F5344CB8AC3E}">
        <p14:creationId xmlns:p14="http://schemas.microsoft.com/office/powerpoint/2010/main" val="86575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51BF0-A918-7F3B-5C46-78D603676474}"/>
              </a:ext>
            </a:extLst>
          </p:cNvPr>
          <p:cNvSpPr>
            <a:spLocks noGrp="1"/>
          </p:cNvSpPr>
          <p:nvPr>
            <p:ph type="sldNum" sz="quarter" idx="18"/>
          </p:nvPr>
        </p:nvSpPr>
        <p:spPr/>
        <p:txBody>
          <a:bodyPr/>
          <a:lstStyle/>
          <a:p>
            <a:fld id="{70965698-F286-4374-A0FB-21B543D5DBC0}" type="slidenum">
              <a:rPr lang="en-US" smtClean="0"/>
              <a:t>28</a:t>
            </a:fld>
            <a:endParaRPr lang="en-US"/>
          </a:p>
        </p:txBody>
      </p:sp>
      <p:sp>
        <p:nvSpPr>
          <p:cNvPr id="6" name="Text Placeholder 6">
            <a:extLst>
              <a:ext uri="{FF2B5EF4-FFF2-40B4-BE49-F238E27FC236}">
                <a16:creationId xmlns:a16="http://schemas.microsoft.com/office/drawing/2014/main" id="{81259721-5D6F-005A-F958-9E72BA8B3D3C}"/>
              </a:ext>
            </a:extLst>
          </p:cNvPr>
          <p:cNvSpPr txBox="1">
            <a:spLocks/>
          </p:cNvSpPr>
          <p:nvPr/>
        </p:nvSpPr>
        <p:spPr>
          <a:xfrm>
            <a:off x="9222953" y="1362577"/>
            <a:ext cx="2686827" cy="3376031"/>
          </a:xfrm>
          <a:prstGeom prst="rect">
            <a:avLst/>
          </a:prstGeom>
          <a:solidFill>
            <a:schemeClr val="bg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867" b="1">
                <a:solidFill>
                  <a:srgbClr val="033C5A"/>
                </a:solidFill>
                <a:latin typeface="Arial"/>
                <a:cs typeface="Arial"/>
              </a:rPr>
              <a:t>Inclusive Economies will engage </a:t>
            </a:r>
          </a:p>
          <a:p>
            <a:pPr marL="0" indent="0" defTabSz="342891">
              <a:lnSpc>
                <a:spcPct val="107000"/>
              </a:lnSpc>
              <a:spcAft>
                <a:spcPts val="800"/>
              </a:spcAft>
              <a:buSzPct val="100000"/>
              <a:buNone/>
              <a:defRPr/>
            </a:pPr>
            <a:r>
              <a:rPr lang="en-US" sz="1200" b="1" i="1">
                <a:solidFill>
                  <a:srgbClr val="003A5D"/>
                </a:solidFill>
                <a:latin typeface="Arial" panose="020B0604020202020204"/>
                <a:ea typeface="Calibri" panose="020F0502020204030204" pitchFamily="34" charset="0"/>
                <a:cs typeface="Times New Roman"/>
              </a:rPr>
              <a:t>Community Builders </a:t>
            </a:r>
            <a:r>
              <a:rPr lang="en-US" sz="1200" i="1">
                <a:solidFill>
                  <a:srgbClr val="003A5D"/>
                </a:solidFill>
                <a:latin typeface="Arial" panose="020B0604020202020204"/>
                <a:ea typeface="Calibri" panose="020F0502020204030204" pitchFamily="34" charset="0"/>
                <a:cs typeface="Times New Roman"/>
              </a:rPr>
              <a:t>(nonprofits, community development corporations, grassroots groups, entrepreneurs) </a:t>
            </a:r>
          </a:p>
          <a:p>
            <a:pPr marL="0" indent="0" defTabSz="342891">
              <a:lnSpc>
                <a:spcPct val="107000"/>
              </a:lnSpc>
              <a:spcAft>
                <a:spcPts val="800"/>
              </a:spcAft>
              <a:buSzPct val="100000"/>
              <a:buNone/>
              <a:defRPr/>
            </a:pPr>
            <a:r>
              <a:rPr lang="en-US" sz="1200" b="1" i="1">
                <a:solidFill>
                  <a:srgbClr val="003A5D"/>
                </a:solidFill>
                <a:latin typeface="Arial" panose="020B0604020202020204"/>
                <a:ea typeface="Calibri" panose="020F0502020204030204" pitchFamily="34" charset="0"/>
                <a:cs typeface="Times New Roman"/>
              </a:rPr>
              <a:t>Inclusive Growth Collaborators </a:t>
            </a:r>
            <a:r>
              <a:rPr lang="en-US" sz="1200" i="1">
                <a:solidFill>
                  <a:srgbClr val="003A5D"/>
                </a:solidFill>
                <a:latin typeface="Arial" panose="020B0604020202020204"/>
                <a:ea typeface="Calibri" panose="020F0502020204030204" pitchFamily="34" charset="0"/>
                <a:cs typeface="Times New Roman"/>
              </a:rPr>
              <a:t>(Municipalities, think tanks, planning groups) </a:t>
            </a:r>
          </a:p>
          <a:p>
            <a:pPr marL="0" indent="0" defTabSz="342891">
              <a:lnSpc>
                <a:spcPct val="107000"/>
              </a:lnSpc>
              <a:spcAft>
                <a:spcPts val="800"/>
              </a:spcAft>
              <a:buSzPct val="100000"/>
              <a:buNone/>
              <a:defRPr/>
            </a:pPr>
            <a:r>
              <a:rPr lang="en-US" sz="1200" b="1" i="1">
                <a:solidFill>
                  <a:srgbClr val="003A5D"/>
                </a:solidFill>
                <a:latin typeface="Arial" panose="020B0604020202020204"/>
                <a:ea typeface="Calibri" panose="020F0502020204030204" pitchFamily="34" charset="0"/>
                <a:cs typeface="Times New Roman"/>
              </a:rPr>
              <a:t>Capital Innovators  </a:t>
            </a:r>
            <a:r>
              <a:rPr lang="en-US" sz="1200" i="1">
                <a:solidFill>
                  <a:srgbClr val="003A5D"/>
                </a:solidFill>
                <a:latin typeface="Arial" panose="020B0604020202020204"/>
                <a:ea typeface="Calibri" panose="020F0502020204030204" pitchFamily="34" charset="0"/>
                <a:cs typeface="Times New Roman"/>
              </a:rPr>
              <a:t>(CDFIs, loan funds, developers, local philanthropy and investors) </a:t>
            </a:r>
          </a:p>
          <a:p>
            <a:pPr marL="0" indent="0" defTabSz="914377">
              <a:buNone/>
              <a:defRPr/>
            </a:pPr>
            <a:endParaRPr lang="en-US" sz="1667" b="1">
              <a:solidFill>
                <a:srgbClr val="033C5A"/>
              </a:solidFill>
              <a:latin typeface="Arial"/>
              <a:cs typeface="Arial"/>
            </a:endParaRPr>
          </a:p>
        </p:txBody>
      </p:sp>
      <p:sp>
        <p:nvSpPr>
          <p:cNvPr id="9" name="TextBox 8">
            <a:extLst>
              <a:ext uri="{FF2B5EF4-FFF2-40B4-BE49-F238E27FC236}">
                <a16:creationId xmlns:a16="http://schemas.microsoft.com/office/drawing/2014/main" id="{47C2263D-34C4-5352-FD37-909787EBC86E}"/>
              </a:ext>
            </a:extLst>
          </p:cNvPr>
          <p:cNvSpPr txBox="1"/>
          <p:nvPr/>
        </p:nvSpPr>
        <p:spPr>
          <a:xfrm>
            <a:off x="2243580" y="347594"/>
            <a:ext cx="7320595" cy="461665"/>
          </a:xfrm>
          <a:prstGeom prst="rect">
            <a:avLst/>
          </a:prstGeom>
          <a:noFill/>
        </p:spPr>
        <p:txBody>
          <a:bodyPr wrap="square">
            <a:spAutoFit/>
          </a:bodyPr>
          <a:lstStyle/>
          <a:p>
            <a:pPr algn="ctr" defTabSz="609555">
              <a:defRPr/>
            </a:pPr>
            <a:r>
              <a:rPr lang="en-US" sz="2400" b="1" dirty="0">
                <a:solidFill>
                  <a:srgbClr val="003A5D"/>
                </a:solidFill>
                <a:latin typeface="Arial" panose="020B0604020202020204"/>
              </a:rPr>
              <a:t>What does this look like for Communities? </a:t>
            </a:r>
          </a:p>
        </p:txBody>
      </p:sp>
      <p:sp>
        <p:nvSpPr>
          <p:cNvPr id="10" name="Freeform 1">
            <a:extLst>
              <a:ext uri="{FF2B5EF4-FFF2-40B4-BE49-F238E27FC236}">
                <a16:creationId xmlns:a16="http://schemas.microsoft.com/office/drawing/2014/main" id="{A8C525E6-3DC3-A420-2801-45EF45FBC4B4}"/>
              </a:ext>
            </a:extLst>
          </p:cNvPr>
          <p:cNvSpPr>
            <a:spLocks noChangeArrowheads="1"/>
          </p:cNvSpPr>
          <p:nvPr/>
        </p:nvSpPr>
        <p:spPr bwMode="auto">
          <a:xfrm>
            <a:off x="-425370" y="2290261"/>
            <a:ext cx="10795287" cy="6517033"/>
          </a:xfrm>
          <a:custGeom>
            <a:avLst/>
            <a:gdLst>
              <a:gd name="T0" fmla="*/ 0 w 20980"/>
              <a:gd name="T1" fmla="*/ 136 h 12634"/>
              <a:gd name="T2" fmla="*/ 3707 w 20980"/>
              <a:gd name="T3" fmla="*/ 20 h 12634"/>
              <a:gd name="T4" fmla="*/ 3707 w 20980"/>
              <a:gd name="T5" fmla="*/ 20 h 12634"/>
              <a:gd name="T6" fmla="*/ 5330 w 20980"/>
              <a:gd name="T7" fmla="*/ 987 h 12634"/>
              <a:gd name="T8" fmla="*/ 6492 w 20980"/>
              <a:gd name="T9" fmla="*/ 3301 h 12634"/>
              <a:gd name="T10" fmla="*/ 6492 w 20980"/>
              <a:gd name="T11" fmla="*/ 3301 h 12634"/>
              <a:gd name="T12" fmla="*/ 8115 w 20980"/>
              <a:gd name="T13" fmla="*/ 4267 h 12634"/>
              <a:gd name="T14" fmla="*/ 10702 w 20980"/>
              <a:gd name="T15" fmla="*/ 4186 h 12634"/>
              <a:gd name="T16" fmla="*/ 10702 w 20980"/>
              <a:gd name="T17" fmla="*/ 4186 h 12634"/>
              <a:gd name="T18" fmla="*/ 12324 w 20980"/>
              <a:gd name="T19" fmla="*/ 5154 h 12634"/>
              <a:gd name="T20" fmla="*/ 13483 w 20980"/>
              <a:gd name="T21" fmla="*/ 7465 h 12634"/>
              <a:gd name="T22" fmla="*/ 13483 w 20980"/>
              <a:gd name="T23" fmla="*/ 7465 h 12634"/>
              <a:gd name="T24" fmla="*/ 15106 w 20980"/>
              <a:gd name="T25" fmla="*/ 8432 h 12634"/>
              <a:gd name="T26" fmla="*/ 17693 w 20980"/>
              <a:gd name="T27" fmla="*/ 8351 h 12634"/>
              <a:gd name="T28" fmla="*/ 17693 w 20980"/>
              <a:gd name="T29" fmla="*/ 8351 h 12634"/>
              <a:gd name="T30" fmla="*/ 19316 w 20980"/>
              <a:gd name="T31" fmla="*/ 9319 h 12634"/>
              <a:gd name="T32" fmla="*/ 20979 w 20980"/>
              <a:gd name="T33" fmla="*/ 12633 h 12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80" h="12634">
                <a:moveTo>
                  <a:pt x="0" y="136"/>
                </a:moveTo>
                <a:lnTo>
                  <a:pt x="3707" y="20"/>
                </a:lnTo>
                <a:lnTo>
                  <a:pt x="3707" y="20"/>
                </a:lnTo>
                <a:cubicBezTo>
                  <a:pt x="4336" y="0"/>
                  <a:pt x="5048" y="424"/>
                  <a:pt x="5330" y="987"/>
                </a:cubicBezTo>
                <a:lnTo>
                  <a:pt x="6492" y="3301"/>
                </a:lnTo>
                <a:lnTo>
                  <a:pt x="6492" y="3301"/>
                </a:lnTo>
                <a:cubicBezTo>
                  <a:pt x="6774" y="3863"/>
                  <a:pt x="7485" y="4286"/>
                  <a:pt x="8115" y="4267"/>
                </a:cubicBezTo>
                <a:lnTo>
                  <a:pt x="10702" y="4186"/>
                </a:lnTo>
                <a:lnTo>
                  <a:pt x="10702" y="4186"/>
                </a:lnTo>
                <a:cubicBezTo>
                  <a:pt x="11331" y="4167"/>
                  <a:pt x="12041" y="4590"/>
                  <a:pt x="12324" y="5154"/>
                </a:cubicBezTo>
                <a:lnTo>
                  <a:pt x="13483" y="7465"/>
                </a:lnTo>
                <a:lnTo>
                  <a:pt x="13483" y="7465"/>
                </a:lnTo>
                <a:cubicBezTo>
                  <a:pt x="13765" y="8028"/>
                  <a:pt x="14476" y="8452"/>
                  <a:pt x="15106" y="8432"/>
                </a:cubicBezTo>
                <a:lnTo>
                  <a:pt x="17693" y="8351"/>
                </a:lnTo>
                <a:lnTo>
                  <a:pt x="17693" y="8351"/>
                </a:lnTo>
                <a:cubicBezTo>
                  <a:pt x="18323" y="8332"/>
                  <a:pt x="19033" y="8756"/>
                  <a:pt x="19316" y="9319"/>
                </a:cubicBezTo>
                <a:lnTo>
                  <a:pt x="20979" y="12633"/>
                </a:lnTo>
              </a:path>
            </a:pathLst>
          </a:custGeom>
          <a:noFill/>
          <a:ln w="843840" cap="flat">
            <a:solidFill>
              <a:srgbClr val="797979">
                <a:alpha val="25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1" name="Freeform 2">
            <a:extLst>
              <a:ext uri="{FF2B5EF4-FFF2-40B4-BE49-F238E27FC236}">
                <a16:creationId xmlns:a16="http://schemas.microsoft.com/office/drawing/2014/main" id="{4BD5EB40-67FB-0663-9C42-455910AB13E6}"/>
              </a:ext>
            </a:extLst>
          </p:cNvPr>
          <p:cNvSpPr>
            <a:spLocks noChangeArrowheads="1"/>
          </p:cNvSpPr>
          <p:nvPr/>
        </p:nvSpPr>
        <p:spPr bwMode="auto">
          <a:xfrm>
            <a:off x="-425371" y="2213759"/>
            <a:ext cx="11191845" cy="6739101"/>
          </a:xfrm>
          <a:custGeom>
            <a:avLst/>
            <a:gdLst>
              <a:gd name="T0" fmla="*/ 0 w 20980"/>
              <a:gd name="T1" fmla="*/ 136 h 12634"/>
              <a:gd name="T2" fmla="*/ 3707 w 20980"/>
              <a:gd name="T3" fmla="*/ 20 h 12634"/>
              <a:gd name="T4" fmla="*/ 3707 w 20980"/>
              <a:gd name="T5" fmla="*/ 20 h 12634"/>
              <a:gd name="T6" fmla="*/ 5330 w 20980"/>
              <a:gd name="T7" fmla="*/ 987 h 12634"/>
              <a:gd name="T8" fmla="*/ 6491 w 20980"/>
              <a:gd name="T9" fmla="*/ 3301 h 12634"/>
              <a:gd name="T10" fmla="*/ 6491 w 20980"/>
              <a:gd name="T11" fmla="*/ 3301 h 12634"/>
              <a:gd name="T12" fmla="*/ 8114 w 20980"/>
              <a:gd name="T13" fmla="*/ 4267 h 12634"/>
              <a:gd name="T14" fmla="*/ 10701 w 20980"/>
              <a:gd name="T15" fmla="*/ 4186 h 12634"/>
              <a:gd name="T16" fmla="*/ 10701 w 20980"/>
              <a:gd name="T17" fmla="*/ 4186 h 12634"/>
              <a:gd name="T18" fmla="*/ 12323 w 20980"/>
              <a:gd name="T19" fmla="*/ 5154 h 12634"/>
              <a:gd name="T20" fmla="*/ 13483 w 20980"/>
              <a:gd name="T21" fmla="*/ 7465 h 12634"/>
              <a:gd name="T22" fmla="*/ 13483 w 20980"/>
              <a:gd name="T23" fmla="*/ 7465 h 12634"/>
              <a:gd name="T24" fmla="*/ 15106 w 20980"/>
              <a:gd name="T25" fmla="*/ 8432 h 12634"/>
              <a:gd name="T26" fmla="*/ 17692 w 20980"/>
              <a:gd name="T27" fmla="*/ 8351 h 12634"/>
              <a:gd name="T28" fmla="*/ 17692 w 20980"/>
              <a:gd name="T29" fmla="*/ 8351 h 12634"/>
              <a:gd name="T30" fmla="*/ 19315 w 20980"/>
              <a:gd name="T31" fmla="*/ 9319 h 12634"/>
              <a:gd name="T32" fmla="*/ 20979 w 20980"/>
              <a:gd name="T33" fmla="*/ 12633 h 12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80" h="12634">
                <a:moveTo>
                  <a:pt x="0" y="136"/>
                </a:moveTo>
                <a:lnTo>
                  <a:pt x="3707" y="20"/>
                </a:lnTo>
                <a:lnTo>
                  <a:pt x="3707" y="20"/>
                </a:lnTo>
                <a:cubicBezTo>
                  <a:pt x="4336" y="0"/>
                  <a:pt x="5047" y="424"/>
                  <a:pt x="5330" y="987"/>
                </a:cubicBezTo>
                <a:lnTo>
                  <a:pt x="6491" y="3301"/>
                </a:lnTo>
                <a:lnTo>
                  <a:pt x="6491" y="3301"/>
                </a:lnTo>
                <a:cubicBezTo>
                  <a:pt x="6774" y="3863"/>
                  <a:pt x="7485" y="4286"/>
                  <a:pt x="8114" y="4267"/>
                </a:cubicBezTo>
                <a:lnTo>
                  <a:pt x="10701" y="4186"/>
                </a:lnTo>
                <a:lnTo>
                  <a:pt x="10701" y="4186"/>
                </a:lnTo>
                <a:cubicBezTo>
                  <a:pt x="11331" y="4167"/>
                  <a:pt x="12041" y="4590"/>
                  <a:pt x="12323" y="5154"/>
                </a:cubicBezTo>
                <a:lnTo>
                  <a:pt x="13483" y="7465"/>
                </a:lnTo>
                <a:lnTo>
                  <a:pt x="13483" y="7465"/>
                </a:lnTo>
                <a:cubicBezTo>
                  <a:pt x="13765" y="8028"/>
                  <a:pt x="14476" y="8452"/>
                  <a:pt x="15106" y="8432"/>
                </a:cubicBezTo>
                <a:lnTo>
                  <a:pt x="17692" y="8351"/>
                </a:lnTo>
                <a:lnTo>
                  <a:pt x="17692" y="8351"/>
                </a:lnTo>
                <a:cubicBezTo>
                  <a:pt x="18322" y="8332"/>
                  <a:pt x="19033" y="8756"/>
                  <a:pt x="19315" y="9319"/>
                </a:cubicBezTo>
                <a:lnTo>
                  <a:pt x="20979" y="12633"/>
                </a:lnTo>
              </a:path>
            </a:pathLst>
          </a:custGeom>
          <a:noFill/>
          <a:ln w="2196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3" name="TextBox 12">
            <a:extLst>
              <a:ext uri="{FF2B5EF4-FFF2-40B4-BE49-F238E27FC236}">
                <a16:creationId xmlns:a16="http://schemas.microsoft.com/office/drawing/2014/main" id="{330F2933-5EEC-BDFF-CCD7-683F9E962288}"/>
              </a:ext>
            </a:extLst>
          </p:cNvPr>
          <p:cNvSpPr txBox="1"/>
          <p:nvPr/>
        </p:nvSpPr>
        <p:spPr>
          <a:xfrm>
            <a:off x="198787" y="484379"/>
            <a:ext cx="1484356" cy="1200329"/>
          </a:xfrm>
          <a:prstGeom prst="rect">
            <a:avLst/>
          </a:prstGeom>
          <a:noFill/>
        </p:spPr>
        <p:txBody>
          <a:bodyPr wrap="square" rtlCol="0">
            <a:spAutoFit/>
          </a:bodyPr>
          <a:lstStyle/>
          <a:p>
            <a:r>
              <a:rPr lang="en-US" sz="1600">
                <a:solidFill>
                  <a:schemeClr val="tx2"/>
                </a:solidFill>
              </a:rPr>
              <a:t>Participate in </a:t>
            </a:r>
            <a:r>
              <a:rPr lang="en-US" sz="1600" b="1">
                <a:solidFill>
                  <a:schemeClr val="tx2"/>
                </a:solidFill>
              </a:rPr>
              <a:t>Learning Network</a:t>
            </a:r>
          </a:p>
          <a:p>
            <a:pPr algn="ctr"/>
            <a:endParaRPr lang="en-US" sz="2400"/>
          </a:p>
        </p:txBody>
      </p:sp>
      <p:sp>
        <p:nvSpPr>
          <p:cNvPr id="16" name="TextBox 15">
            <a:extLst>
              <a:ext uri="{FF2B5EF4-FFF2-40B4-BE49-F238E27FC236}">
                <a16:creationId xmlns:a16="http://schemas.microsoft.com/office/drawing/2014/main" id="{D66A0523-2868-15FE-C35B-FAEC9B6DDF88}"/>
              </a:ext>
            </a:extLst>
          </p:cNvPr>
          <p:cNvSpPr txBox="1"/>
          <p:nvPr/>
        </p:nvSpPr>
        <p:spPr>
          <a:xfrm>
            <a:off x="-69125" y="3297038"/>
            <a:ext cx="2312705" cy="830997"/>
          </a:xfrm>
          <a:prstGeom prst="rect">
            <a:avLst/>
          </a:prstGeom>
          <a:noFill/>
        </p:spPr>
        <p:txBody>
          <a:bodyPr wrap="square">
            <a:spAutoFit/>
          </a:bodyPr>
          <a:lstStyle/>
          <a:p>
            <a:r>
              <a:rPr lang="en-US" sz="1600">
                <a:solidFill>
                  <a:schemeClr val="tx2"/>
                </a:solidFill>
              </a:rPr>
              <a:t>Light technical assistance, exchange, project inventory, open to all</a:t>
            </a:r>
          </a:p>
        </p:txBody>
      </p:sp>
      <p:sp>
        <p:nvSpPr>
          <p:cNvPr id="17" name="TextBox 16">
            <a:extLst>
              <a:ext uri="{FF2B5EF4-FFF2-40B4-BE49-F238E27FC236}">
                <a16:creationId xmlns:a16="http://schemas.microsoft.com/office/drawing/2014/main" id="{30D86A13-340D-1BCA-9A4E-DF7E14610F15}"/>
              </a:ext>
            </a:extLst>
          </p:cNvPr>
          <p:cNvSpPr txBox="1"/>
          <p:nvPr/>
        </p:nvSpPr>
        <p:spPr>
          <a:xfrm>
            <a:off x="8995904" y="5291245"/>
            <a:ext cx="1502531" cy="1077218"/>
          </a:xfrm>
          <a:prstGeom prst="rect">
            <a:avLst/>
          </a:prstGeom>
          <a:noFill/>
        </p:spPr>
        <p:txBody>
          <a:bodyPr wrap="square" rtlCol="0">
            <a:spAutoFit/>
          </a:bodyPr>
          <a:lstStyle/>
          <a:p>
            <a:r>
              <a:rPr lang="en-US" sz="1600" b="1">
                <a:solidFill>
                  <a:schemeClr val="tx2"/>
                </a:solidFill>
              </a:rPr>
              <a:t>Capital </a:t>
            </a:r>
            <a:r>
              <a:rPr lang="en-US" sz="1600">
                <a:solidFill>
                  <a:schemeClr val="tx2"/>
                </a:solidFill>
              </a:rPr>
              <a:t>Fund or other strategies to expand investment  </a:t>
            </a:r>
          </a:p>
        </p:txBody>
      </p:sp>
      <p:sp>
        <p:nvSpPr>
          <p:cNvPr id="19" name="TextBox 18">
            <a:extLst>
              <a:ext uri="{FF2B5EF4-FFF2-40B4-BE49-F238E27FC236}">
                <a16:creationId xmlns:a16="http://schemas.microsoft.com/office/drawing/2014/main" id="{A755D2A2-CB6C-240F-299D-43C5C108EF32}"/>
              </a:ext>
            </a:extLst>
          </p:cNvPr>
          <p:cNvSpPr txBox="1"/>
          <p:nvPr/>
        </p:nvSpPr>
        <p:spPr>
          <a:xfrm>
            <a:off x="2767249" y="1239945"/>
            <a:ext cx="2440627" cy="1487651"/>
          </a:xfrm>
          <a:prstGeom prst="rect">
            <a:avLst/>
          </a:prstGeom>
          <a:noFill/>
        </p:spPr>
        <p:txBody>
          <a:bodyPr wrap="square" rtlCol="0">
            <a:spAutoFit/>
          </a:bodyPr>
          <a:lstStyle/>
          <a:p>
            <a:r>
              <a:rPr lang="en-US" sz="1867" b="1" dirty="0">
                <a:solidFill>
                  <a:schemeClr val="tx2"/>
                </a:solidFill>
              </a:rPr>
              <a:t>Learning Activates </a:t>
            </a:r>
          </a:p>
          <a:p>
            <a:r>
              <a:rPr lang="en-US" sz="1200" dirty="0">
                <a:solidFill>
                  <a:schemeClr val="tx2"/>
                </a:solidFill>
              </a:rPr>
              <a:t>Approx. 20 communities</a:t>
            </a:r>
          </a:p>
          <a:p>
            <a:pPr marL="228594" indent="-228594">
              <a:buFont typeface="Arial" panose="020B0604020202020204" pitchFamily="34" charset="0"/>
              <a:buChar char="•"/>
            </a:pPr>
            <a:r>
              <a:rPr lang="en-US" sz="1200" dirty="0">
                <a:solidFill>
                  <a:schemeClr val="tx2"/>
                </a:solidFill>
              </a:rPr>
              <a:t>Organized by theme e.g./ childcare, small business, housing </a:t>
            </a:r>
          </a:p>
          <a:p>
            <a:pPr marL="228594" indent="-228594">
              <a:buFont typeface="Arial" panose="020B0604020202020204" pitchFamily="34" charset="0"/>
              <a:buChar char="•"/>
            </a:pPr>
            <a:r>
              <a:rPr lang="en-US" sz="1200" dirty="0">
                <a:solidFill>
                  <a:schemeClr val="tx2"/>
                </a:solidFill>
              </a:rPr>
              <a:t>TA / Consulting support</a:t>
            </a:r>
          </a:p>
          <a:p>
            <a:endParaRPr lang="en-US" sz="1200" dirty="0">
              <a:solidFill>
                <a:schemeClr val="tx2"/>
              </a:solidFill>
            </a:endParaRPr>
          </a:p>
        </p:txBody>
      </p:sp>
      <p:sp>
        <p:nvSpPr>
          <p:cNvPr id="21" name="TextBox 20">
            <a:extLst>
              <a:ext uri="{FF2B5EF4-FFF2-40B4-BE49-F238E27FC236}">
                <a16:creationId xmlns:a16="http://schemas.microsoft.com/office/drawing/2014/main" id="{E214AC16-46E2-C2C8-E754-56404A094DA3}"/>
              </a:ext>
            </a:extLst>
          </p:cNvPr>
          <p:cNvSpPr txBox="1"/>
          <p:nvPr/>
        </p:nvSpPr>
        <p:spPr>
          <a:xfrm>
            <a:off x="5077912" y="2144693"/>
            <a:ext cx="1964345" cy="1364156"/>
          </a:xfrm>
          <a:prstGeom prst="rect">
            <a:avLst/>
          </a:prstGeom>
          <a:noFill/>
        </p:spPr>
        <p:txBody>
          <a:bodyPr wrap="square" rtlCol="0">
            <a:spAutoFit/>
          </a:bodyPr>
          <a:lstStyle/>
          <a:p>
            <a:r>
              <a:rPr lang="en-US" sz="1600" b="1" dirty="0">
                <a:solidFill>
                  <a:schemeClr val="tx2"/>
                </a:solidFill>
              </a:rPr>
              <a:t>Labs: Pilot </a:t>
            </a:r>
          </a:p>
          <a:p>
            <a:r>
              <a:rPr lang="en-US" sz="1333" dirty="0">
                <a:solidFill>
                  <a:schemeClr val="tx2"/>
                </a:solidFill>
              </a:rPr>
              <a:t>Approx. 2-3 communities</a:t>
            </a:r>
          </a:p>
          <a:p>
            <a:r>
              <a:rPr lang="en-US" sz="1333" dirty="0">
                <a:solidFill>
                  <a:schemeClr val="tx2"/>
                </a:solidFill>
              </a:rPr>
              <a:t>Capacity grants </a:t>
            </a:r>
          </a:p>
          <a:p>
            <a:r>
              <a:rPr lang="en-US" sz="1333" dirty="0">
                <a:solidFill>
                  <a:schemeClr val="tx2"/>
                </a:solidFill>
              </a:rPr>
              <a:t>Wrap around TA and consulting </a:t>
            </a:r>
          </a:p>
          <a:p>
            <a:r>
              <a:rPr lang="en-US" sz="1333" dirty="0">
                <a:solidFill>
                  <a:schemeClr val="tx2"/>
                </a:solidFill>
              </a:rPr>
              <a:t>&lt;18 </a:t>
            </a:r>
            <a:r>
              <a:rPr lang="en-US" sz="1333" dirty="0" err="1">
                <a:solidFill>
                  <a:schemeClr val="tx2"/>
                </a:solidFill>
              </a:rPr>
              <a:t>mos</a:t>
            </a:r>
            <a:endParaRPr lang="en-US" sz="1333" dirty="0">
              <a:solidFill>
                <a:schemeClr val="tx2"/>
              </a:solidFill>
            </a:endParaRPr>
          </a:p>
        </p:txBody>
      </p:sp>
      <p:sp>
        <p:nvSpPr>
          <p:cNvPr id="22" name="TextBox 21">
            <a:extLst>
              <a:ext uri="{FF2B5EF4-FFF2-40B4-BE49-F238E27FC236}">
                <a16:creationId xmlns:a16="http://schemas.microsoft.com/office/drawing/2014/main" id="{66C4AE77-EDC2-3957-EE47-9CE82D214D99}"/>
              </a:ext>
            </a:extLst>
          </p:cNvPr>
          <p:cNvSpPr txBox="1"/>
          <p:nvPr/>
        </p:nvSpPr>
        <p:spPr>
          <a:xfrm>
            <a:off x="3442741" y="5281986"/>
            <a:ext cx="1727812" cy="338554"/>
          </a:xfrm>
          <a:prstGeom prst="rect">
            <a:avLst/>
          </a:prstGeom>
          <a:noFill/>
        </p:spPr>
        <p:txBody>
          <a:bodyPr wrap="square" rtlCol="0">
            <a:spAutoFit/>
          </a:bodyPr>
          <a:lstStyle/>
          <a:p>
            <a:r>
              <a:rPr lang="en-US" sz="1600">
                <a:solidFill>
                  <a:schemeClr val="tx2"/>
                </a:solidFill>
              </a:rPr>
              <a:t>Convenings </a:t>
            </a:r>
          </a:p>
        </p:txBody>
      </p:sp>
      <p:sp>
        <p:nvSpPr>
          <p:cNvPr id="23" name="TextBox 22">
            <a:extLst>
              <a:ext uri="{FF2B5EF4-FFF2-40B4-BE49-F238E27FC236}">
                <a16:creationId xmlns:a16="http://schemas.microsoft.com/office/drawing/2014/main" id="{6FCAC0BD-E7DB-5F27-6342-AE7E1630384D}"/>
              </a:ext>
            </a:extLst>
          </p:cNvPr>
          <p:cNvSpPr txBox="1"/>
          <p:nvPr/>
        </p:nvSpPr>
        <p:spPr>
          <a:xfrm>
            <a:off x="6615635" y="3748217"/>
            <a:ext cx="1727812" cy="830997"/>
          </a:xfrm>
          <a:prstGeom prst="rect">
            <a:avLst/>
          </a:prstGeom>
          <a:noFill/>
        </p:spPr>
        <p:txBody>
          <a:bodyPr wrap="square" rtlCol="0">
            <a:spAutoFit/>
          </a:bodyPr>
          <a:lstStyle/>
          <a:p>
            <a:r>
              <a:rPr lang="en-US" sz="1600">
                <a:solidFill>
                  <a:schemeClr val="tx2"/>
                </a:solidFill>
              </a:rPr>
              <a:t>Investment Ecosystem Analysis  </a:t>
            </a:r>
          </a:p>
        </p:txBody>
      </p:sp>
      <p:sp>
        <p:nvSpPr>
          <p:cNvPr id="24" name="TextBox 23">
            <a:extLst>
              <a:ext uri="{FF2B5EF4-FFF2-40B4-BE49-F238E27FC236}">
                <a16:creationId xmlns:a16="http://schemas.microsoft.com/office/drawing/2014/main" id="{2077E2B1-3351-895C-E593-A50D1FB3727D}"/>
              </a:ext>
            </a:extLst>
          </p:cNvPr>
          <p:cNvSpPr txBox="1"/>
          <p:nvPr/>
        </p:nvSpPr>
        <p:spPr>
          <a:xfrm>
            <a:off x="7266736" y="4891781"/>
            <a:ext cx="1502531" cy="584775"/>
          </a:xfrm>
          <a:prstGeom prst="rect">
            <a:avLst/>
          </a:prstGeom>
          <a:noFill/>
        </p:spPr>
        <p:txBody>
          <a:bodyPr wrap="square" rtlCol="0">
            <a:spAutoFit/>
          </a:bodyPr>
          <a:lstStyle/>
          <a:p>
            <a:r>
              <a:rPr lang="en-US" sz="1600" b="1">
                <a:solidFill>
                  <a:schemeClr val="tx2"/>
                </a:solidFill>
              </a:rPr>
              <a:t>More Labs</a:t>
            </a:r>
          </a:p>
          <a:p>
            <a:r>
              <a:rPr lang="en-US" sz="1600" b="1">
                <a:solidFill>
                  <a:schemeClr val="tx2"/>
                </a:solidFill>
              </a:rPr>
              <a:t>~10 </a:t>
            </a:r>
          </a:p>
        </p:txBody>
      </p:sp>
    </p:spTree>
    <p:extLst>
      <p:ext uri="{BB962C8B-B14F-4D97-AF65-F5344CB8AC3E}">
        <p14:creationId xmlns:p14="http://schemas.microsoft.com/office/powerpoint/2010/main" val="262970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B2A076-49E9-140D-45C1-51C71E11D4E1}"/>
              </a:ext>
            </a:extLst>
          </p:cNvPr>
          <p:cNvSpPr>
            <a:spLocks noGrp="1"/>
          </p:cNvSpPr>
          <p:nvPr>
            <p:ph type="sldNum" sz="quarter" idx="12"/>
          </p:nvPr>
        </p:nvSpPr>
        <p:spPr/>
        <p:txBody>
          <a:bodyPr/>
          <a:lstStyle/>
          <a:p>
            <a:fld id="{F684C883-AC97-7640-B988-976FF8B7CB66}" type="slidenum">
              <a:rPr lang="en-US" smtClean="0"/>
              <a:pPr/>
              <a:t>29</a:t>
            </a:fld>
            <a:endParaRPr lang="en-US"/>
          </a:p>
        </p:txBody>
      </p:sp>
      <p:sp>
        <p:nvSpPr>
          <p:cNvPr id="3" name="Footer Placeholder 2">
            <a:extLst>
              <a:ext uri="{FF2B5EF4-FFF2-40B4-BE49-F238E27FC236}">
                <a16:creationId xmlns:a16="http://schemas.microsoft.com/office/drawing/2014/main" id="{D1CFFFAD-E8EC-0464-5C7A-9DCD6AD5A711}"/>
              </a:ext>
            </a:extLst>
          </p:cNvPr>
          <p:cNvSpPr>
            <a:spLocks noGrp="1"/>
          </p:cNvSpPr>
          <p:nvPr>
            <p:ph type="ftr" sz="quarter" idx="16"/>
          </p:nvPr>
        </p:nvSpPr>
        <p:spPr/>
        <p:txBody>
          <a:bodyPr/>
          <a:lstStyle/>
          <a:p>
            <a:r>
              <a:rPr lang="en-US"/>
              <a:t>Regional &amp; Community Outreach | Inclusive Economies </a:t>
            </a:r>
          </a:p>
        </p:txBody>
      </p:sp>
      <p:sp>
        <p:nvSpPr>
          <p:cNvPr id="4" name="Title 3">
            <a:extLst>
              <a:ext uri="{FF2B5EF4-FFF2-40B4-BE49-F238E27FC236}">
                <a16:creationId xmlns:a16="http://schemas.microsoft.com/office/drawing/2014/main" id="{92292531-CF9C-3FB0-A34E-527B2B896DFF}"/>
              </a:ext>
            </a:extLst>
          </p:cNvPr>
          <p:cNvSpPr>
            <a:spLocks noGrp="1"/>
          </p:cNvSpPr>
          <p:nvPr>
            <p:ph type="title"/>
          </p:nvPr>
        </p:nvSpPr>
        <p:spPr>
          <a:xfrm>
            <a:off x="914399" y="366339"/>
            <a:ext cx="10340383" cy="677011"/>
          </a:xfrm>
        </p:spPr>
        <p:txBody>
          <a:bodyPr>
            <a:normAutofit/>
          </a:bodyPr>
          <a:lstStyle/>
          <a:p>
            <a:pPr algn="ctr"/>
            <a:r>
              <a:rPr lang="en-US" sz="4267"/>
              <a:t>Connecting Partners</a:t>
            </a:r>
          </a:p>
        </p:txBody>
      </p:sp>
      <p:graphicFrame>
        <p:nvGraphicFramePr>
          <p:cNvPr id="6" name="Diagram 5">
            <a:extLst>
              <a:ext uri="{FF2B5EF4-FFF2-40B4-BE49-F238E27FC236}">
                <a16:creationId xmlns:a16="http://schemas.microsoft.com/office/drawing/2014/main" id="{A00A1A32-C2A4-6FF0-F0F6-A7534C91BAC2}"/>
              </a:ext>
            </a:extLst>
          </p:cNvPr>
          <p:cNvGraphicFramePr/>
          <p:nvPr/>
        </p:nvGraphicFramePr>
        <p:xfrm>
          <a:off x="937219" y="1043350"/>
          <a:ext cx="9752779" cy="477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30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Berry-Swan Elementary School | Springfield, MA — Fontaine">
            <a:extLst>
              <a:ext uri="{FF2B5EF4-FFF2-40B4-BE49-F238E27FC236}">
                <a16:creationId xmlns:a16="http://schemas.microsoft.com/office/drawing/2014/main" id="{6CF36DDA-E1A0-CA1E-AE6D-188ADF78A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989" y="2127137"/>
            <a:ext cx="5295711" cy="2603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EE42F3-6C09-C8E3-6952-F678BCE7D869}"/>
              </a:ext>
            </a:extLst>
          </p:cNvPr>
          <p:cNvSpPr txBox="1"/>
          <p:nvPr/>
        </p:nvSpPr>
        <p:spPr>
          <a:xfrm>
            <a:off x="0" y="618836"/>
            <a:ext cx="12192000" cy="523220"/>
          </a:xfrm>
          <a:prstGeom prst="rect">
            <a:avLst/>
          </a:prstGeom>
          <a:noFill/>
        </p:spPr>
        <p:txBody>
          <a:bodyPr wrap="square" rtlCol="0">
            <a:spAutoFit/>
          </a:bodyPr>
          <a:lstStyle/>
          <a:p>
            <a:pPr algn="ctr"/>
            <a:r>
              <a:rPr lang="en-US" sz="2800" b="1" dirty="0"/>
              <a:t>Connecting School Improvement with Housing and Community Development</a:t>
            </a:r>
          </a:p>
        </p:txBody>
      </p:sp>
      <p:sp>
        <p:nvSpPr>
          <p:cNvPr id="2" name="TextBox 1">
            <a:extLst>
              <a:ext uri="{FF2B5EF4-FFF2-40B4-BE49-F238E27FC236}">
                <a16:creationId xmlns:a16="http://schemas.microsoft.com/office/drawing/2014/main" id="{EBE14329-4BDD-10A0-7A1B-C7F77B993068}"/>
              </a:ext>
            </a:extLst>
          </p:cNvPr>
          <p:cNvSpPr txBox="1"/>
          <p:nvPr/>
        </p:nvSpPr>
        <p:spPr>
          <a:xfrm>
            <a:off x="763634" y="1935480"/>
            <a:ext cx="4319450" cy="3816429"/>
          </a:xfrm>
          <a:prstGeom prst="rect">
            <a:avLst/>
          </a:prstGeom>
          <a:noFill/>
        </p:spPr>
        <p:txBody>
          <a:bodyPr wrap="square" rtlCol="0">
            <a:spAutoFit/>
          </a:bodyPr>
          <a:lstStyle/>
          <a:p>
            <a:pPr marL="285750" indent="-285750">
              <a:buFont typeface="Arial" panose="020B0604020202020204" pitchFamily="34" charset="0"/>
              <a:buChar char="•"/>
            </a:pPr>
            <a:r>
              <a:rPr lang="en-US" sz="2200" i="1" dirty="0"/>
              <a:t>Forthcoming. </a:t>
            </a:r>
            <a:r>
              <a:rPr lang="en-US" sz="2200" dirty="0"/>
              <a:t>A “playbook” to help local education, housing, planning, and community development leaders combine investments in new housing projects with investments in neighborhood schools.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i="1" dirty="0"/>
              <a:t>In development. </a:t>
            </a:r>
            <a:r>
              <a:rPr lang="en-US" sz="2200" dirty="0"/>
              <a:t>A community of practice to apply strategy in targeted neighborhoods. </a:t>
            </a:r>
          </a:p>
        </p:txBody>
      </p:sp>
      <p:pic>
        <p:nvPicPr>
          <p:cNvPr id="3" name="Picture 4" descr="Gateway Cities Innovation Institute | Boston MA">
            <a:extLst>
              <a:ext uri="{FF2B5EF4-FFF2-40B4-BE49-F238E27FC236}">
                <a16:creationId xmlns:a16="http://schemas.microsoft.com/office/drawing/2014/main" id="{B1E9C3ED-BF59-CF6A-21F6-F247E3F84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77" b="15452"/>
          <a:stretch/>
        </p:blipFill>
        <p:spPr bwMode="auto">
          <a:xfrm>
            <a:off x="10816885" y="6061166"/>
            <a:ext cx="1173907" cy="72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0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FC935C03-483F-B374-F24B-78C5F9528CCB}"/>
              </a:ext>
            </a:extLst>
          </p:cNvPr>
          <p:cNvSpPr>
            <a:spLocks noGrp="1"/>
          </p:cNvSpPr>
          <p:nvPr>
            <p:ph type="sldNum" sz="quarter" idx="12"/>
          </p:nvPr>
        </p:nvSpPr>
        <p:spPr>
          <a:xfrm>
            <a:off x="10635480" y="6225964"/>
            <a:ext cx="620125" cy="233045"/>
          </a:xfrm>
        </p:spPr>
        <p:txBody>
          <a:bodyPr/>
          <a:lstStyle/>
          <a:p>
            <a:pPr>
              <a:spcAft>
                <a:spcPts val="800"/>
              </a:spcAft>
            </a:pPr>
            <a:fld id="{F684C883-AC97-7640-B988-976FF8B7CB66}" type="slidenum">
              <a:rPr lang="en-US" smtClean="0"/>
              <a:pPr>
                <a:spcAft>
                  <a:spcPts val="800"/>
                </a:spcAft>
              </a:pPr>
              <a:t>30</a:t>
            </a:fld>
            <a:endParaRPr lang="en-US"/>
          </a:p>
        </p:txBody>
      </p:sp>
      <p:sp>
        <p:nvSpPr>
          <p:cNvPr id="10" name="Footer Placeholder 2">
            <a:extLst>
              <a:ext uri="{FF2B5EF4-FFF2-40B4-BE49-F238E27FC236}">
                <a16:creationId xmlns:a16="http://schemas.microsoft.com/office/drawing/2014/main" id="{3E5C6786-A9FA-C184-B5A0-E2A023291ABF}"/>
              </a:ext>
            </a:extLst>
          </p:cNvPr>
          <p:cNvSpPr>
            <a:spLocks noGrp="1"/>
          </p:cNvSpPr>
          <p:nvPr>
            <p:ph type="ftr" sz="quarter" idx="16"/>
          </p:nvPr>
        </p:nvSpPr>
        <p:spPr>
          <a:xfrm>
            <a:off x="4792134" y="6225964"/>
            <a:ext cx="5834820" cy="233045"/>
          </a:xfrm>
        </p:spPr>
        <p:txBody>
          <a:bodyPr/>
          <a:lstStyle/>
          <a:p>
            <a:pPr>
              <a:spcAft>
                <a:spcPts val="800"/>
              </a:spcAft>
            </a:pPr>
            <a:r>
              <a:rPr lang="en-US"/>
              <a:t>Regional &amp; Community Outreach | Inclusive Economies </a:t>
            </a:r>
          </a:p>
        </p:txBody>
      </p:sp>
      <p:sp>
        <p:nvSpPr>
          <p:cNvPr id="3" name="Title 2">
            <a:extLst>
              <a:ext uri="{FF2B5EF4-FFF2-40B4-BE49-F238E27FC236}">
                <a16:creationId xmlns:a16="http://schemas.microsoft.com/office/drawing/2014/main" id="{873A72DC-90FC-7A45-3C2E-139140F255FC}"/>
              </a:ext>
            </a:extLst>
          </p:cNvPr>
          <p:cNvSpPr>
            <a:spLocks noGrp="1"/>
          </p:cNvSpPr>
          <p:nvPr>
            <p:ph type="title"/>
          </p:nvPr>
        </p:nvSpPr>
        <p:spPr>
          <a:xfrm>
            <a:off x="474482" y="373732"/>
            <a:ext cx="10340383" cy="785128"/>
          </a:xfrm>
        </p:spPr>
        <p:txBody>
          <a:bodyPr anchor="b">
            <a:normAutofit fontScale="90000"/>
          </a:bodyPr>
          <a:lstStyle/>
          <a:p>
            <a:r>
              <a:rPr lang="en-US" b="1" dirty="0"/>
              <a:t>Inclusive Economies: Too Long Didn’t Read it (TLDR)</a:t>
            </a:r>
          </a:p>
        </p:txBody>
      </p:sp>
      <p:sp>
        <p:nvSpPr>
          <p:cNvPr id="12" name="Content Placeholder 4">
            <a:extLst>
              <a:ext uri="{FF2B5EF4-FFF2-40B4-BE49-F238E27FC236}">
                <a16:creationId xmlns:a16="http://schemas.microsoft.com/office/drawing/2014/main" id="{35C9E0BE-C566-7EDD-663F-3CD0EDBCB3F6}"/>
              </a:ext>
            </a:extLst>
          </p:cNvPr>
          <p:cNvSpPr>
            <a:spLocks noGrp="1"/>
          </p:cNvSpPr>
          <p:nvPr>
            <p:ph sz="quarter" idx="17"/>
          </p:nvPr>
        </p:nvSpPr>
        <p:spPr>
          <a:xfrm>
            <a:off x="650450" y="2809187"/>
            <a:ext cx="5101652" cy="3260956"/>
          </a:xfrm>
        </p:spPr>
        <p:txBody>
          <a:bodyPr>
            <a:normAutofit lnSpcReduction="10000"/>
          </a:bodyPr>
          <a:lstStyle/>
          <a:p>
            <a:pPr>
              <a:spcAft>
                <a:spcPts val="1333"/>
              </a:spcAft>
            </a:pPr>
            <a:r>
              <a:rPr lang="en-US" sz="2267" dirty="0"/>
              <a:t>Strategies: </a:t>
            </a:r>
          </a:p>
          <a:p>
            <a:pPr marL="389457" indent="-380990">
              <a:spcAft>
                <a:spcPts val="1333"/>
              </a:spcAft>
              <a:buFont typeface="Wingdings" panose="05000000000000000000" pitchFamily="2" charset="2"/>
              <a:buChar char="Ø"/>
            </a:pPr>
            <a:r>
              <a:rPr lang="en-US" sz="2267" dirty="0"/>
              <a:t>Learning Network: Gather, Share, Connect</a:t>
            </a:r>
          </a:p>
          <a:p>
            <a:pPr marL="389457" indent="-380990">
              <a:spcAft>
                <a:spcPts val="1333"/>
              </a:spcAft>
              <a:buFont typeface="Wingdings" panose="05000000000000000000" pitchFamily="2" charset="2"/>
              <a:buChar char="Ø"/>
            </a:pPr>
            <a:r>
              <a:rPr lang="en-US" sz="2267" dirty="0"/>
              <a:t>Labs: Build Capacity, Accelerate, Partner</a:t>
            </a:r>
          </a:p>
          <a:p>
            <a:pPr marL="389457" indent="-380990">
              <a:spcAft>
                <a:spcPts val="1333"/>
              </a:spcAft>
              <a:buFont typeface="Wingdings" panose="05000000000000000000" pitchFamily="2" charset="2"/>
              <a:buChar char="Ø"/>
            </a:pPr>
            <a:r>
              <a:rPr lang="en-US" sz="2267" dirty="0"/>
              <a:t>Capital:  Improve Community investment Systems/Find Capital Solutions</a:t>
            </a:r>
          </a:p>
        </p:txBody>
      </p:sp>
      <p:sp>
        <p:nvSpPr>
          <p:cNvPr id="5" name="TextBox 4">
            <a:extLst>
              <a:ext uri="{FF2B5EF4-FFF2-40B4-BE49-F238E27FC236}">
                <a16:creationId xmlns:a16="http://schemas.microsoft.com/office/drawing/2014/main" id="{410B2D51-ECCF-8FC7-4F0F-2756938CD7ED}"/>
              </a:ext>
            </a:extLst>
          </p:cNvPr>
          <p:cNvSpPr txBox="1"/>
          <p:nvPr/>
        </p:nvSpPr>
        <p:spPr>
          <a:xfrm>
            <a:off x="6175951" y="3429001"/>
            <a:ext cx="5462016" cy="22249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121920" tIns="121920" rIns="121920" bIns="121920" rtlCol="0">
            <a:normAutofit/>
          </a:bodyPr>
          <a:lstStyle>
            <a:lvl1pPr marL="6350" indent="0" defTabSz="342900">
              <a:lnSpc>
                <a:spcPct val="100000"/>
              </a:lnSpc>
              <a:spcBef>
                <a:spcPts val="300"/>
              </a:spcBef>
              <a:spcAft>
                <a:spcPts val="1800"/>
              </a:spcAft>
              <a:buSzPct val="100000"/>
              <a:buFont typeface="Lucida Grande"/>
              <a:buNone/>
              <a:tabLst/>
              <a:defRPr sz="1700"/>
            </a:lvl1pPr>
            <a:lvl2pPr marL="6350" indent="0" defTabSz="342900">
              <a:lnSpc>
                <a:spcPct val="100000"/>
              </a:lnSpc>
              <a:spcBef>
                <a:spcPts val="300"/>
              </a:spcBef>
              <a:spcAft>
                <a:spcPts val="300"/>
              </a:spcAft>
              <a:buSzPct val="100000"/>
              <a:buFont typeface="Lucida Grande"/>
              <a:buNone/>
              <a:tabLst/>
              <a:defRPr sz="1600"/>
            </a:lvl2pPr>
            <a:lvl3pPr marL="6350" indent="0" defTabSz="342900">
              <a:lnSpc>
                <a:spcPct val="100000"/>
              </a:lnSpc>
              <a:spcBef>
                <a:spcPts val="300"/>
              </a:spcBef>
              <a:spcAft>
                <a:spcPts val="300"/>
              </a:spcAft>
              <a:buSzPct val="100000"/>
              <a:buFont typeface="Lucida Grande"/>
              <a:buNone/>
              <a:tabLst/>
              <a:defRPr sz="1400"/>
            </a:lvl3pPr>
            <a:lvl4pPr marL="6350" indent="0" defTabSz="342900">
              <a:lnSpc>
                <a:spcPct val="100000"/>
              </a:lnSpc>
              <a:spcBef>
                <a:spcPts val="300"/>
              </a:spcBef>
              <a:spcAft>
                <a:spcPts val="300"/>
              </a:spcAft>
              <a:buSzPct val="100000"/>
              <a:buFont typeface="Lucida Grande"/>
              <a:buNone/>
              <a:tabLst/>
              <a:defRPr sz="1200"/>
            </a:lvl4pPr>
            <a:lvl5pPr marL="6350" indent="0" defTabSz="514350">
              <a:lnSpc>
                <a:spcPct val="100000"/>
              </a:lnSpc>
              <a:spcBef>
                <a:spcPts val="300"/>
              </a:spcBef>
              <a:spcAft>
                <a:spcPts val="300"/>
              </a:spcAft>
              <a:buSzPct val="100000"/>
              <a:buFont typeface="Lucida Grande"/>
              <a:buNone/>
              <a:tabLst/>
              <a:defRPr sz="1100" baseline="0"/>
            </a:lvl5pPr>
            <a:lvl6pPr marL="1885950" indent="-171450" defTabSz="342900">
              <a:spcBef>
                <a:spcPct val="20000"/>
              </a:spcBef>
              <a:buFont typeface="Arial"/>
              <a:buChar char="•"/>
              <a:defRPr sz="1500"/>
            </a:lvl6pPr>
            <a:lvl7pPr marL="2228850" indent="-171450" defTabSz="342900">
              <a:spcBef>
                <a:spcPct val="20000"/>
              </a:spcBef>
              <a:buFont typeface="Arial"/>
              <a:buChar char="•"/>
              <a:defRPr sz="1500"/>
            </a:lvl7pPr>
            <a:lvl8pPr marL="2571750" indent="-171450" defTabSz="342900">
              <a:spcBef>
                <a:spcPct val="20000"/>
              </a:spcBef>
              <a:buFont typeface="Arial"/>
              <a:buChar char="•"/>
              <a:defRPr sz="1500"/>
            </a:lvl8pPr>
            <a:lvl9pPr marL="2914650" indent="-171450" defTabSz="342900">
              <a:spcBef>
                <a:spcPct val="20000"/>
              </a:spcBef>
              <a:buFont typeface="Arial"/>
              <a:buChar char="•"/>
              <a:defRPr sz="1500"/>
            </a:lvl9pPr>
          </a:lstStyle>
          <a:p>
            <a:r>
              <a:rPr lang="en-US" sz="2267" i="1" dirty="0"/>
              <a:t>This work is emergent.</a:t>
            </a:r>
          </a:p>
          <a:p>
            <a:r>
              <a:rPr lang="en-US" sz="2267" i="1" dirty="0"/>
              <a:t>It will adapt and shift based on what we learn in partnership with communities.  </a:t>
            </a:r>
          </a:p>
        </p:txBody>
      </p:sp>
      <p:sp>
        <p:nvSpPr>
          <p:cNvPr id="4" name="TextBox 3">
            <a:extLst>
              <a:ext uri="{FF2B5EF4-FFF2-40B4-BE49-F238E27FC236}">
                <a16:creationId xmlns:a16="http://schemas.microsoft.com/office/drawing/2014/main" id="{C3DCBB67-7CEA-10CC-993B-299A3B386DF3}"/>
              </a:ext>
            </a:extLst>
          </p:cNvPr>
          <p:cNvSpPr txBox="1"/>
          <p:nvPr/>
        </p:nvSpPr>
        <p:spPr>
          <a:xfrm>
            <a:off x="2150883" y="1399249"/>
            <a:ext cx="7890235" cy="1138966"/>
          </a:xfrm>
          <a:prstGeom prst="rect">
            <a:avLst/>
          </a:prstGeom>
          <a:noFill/>
        </p:spPr>
        <p:txBody>
          <a:bodyPr wrap="square">
            <a:spAutoFit/>
          </a:bodyPr>
          <a:lstStyle/>
          <a:p>
            <a:pPr marL="8466" defTabSz="457189">
              <a:spcBef>
                <a:spcPts val="400"/>
              </a:spcBef>
              <a:spcAft>
                <a:spcPts val="1333"/>
              </a:spcAft>
              <a:buSzPct val="100000"/>
              <a:defRPr/>
            </a:pPr>
            <a:r>
              <a:rPr lang="en-US" sz="2267" dirty="0">
                <a:solidFill>
                  <a:srgbClr val="003A5D"/>
                </a:solidFill>
                <a:latin typeface="Arial" panose="020B0604020202020204"/>
              </a:rPr>
              <a:t>Goal: Help communities connect with capital to support inclusive economic growth projects, focusing on smaller cities/rural areas across New England. </a:t>
            </a:r>
          </a:p>
        </p:txBody>
      </p:sp>
    </p:spTree>
    <p:extLst>
      <p:ext uri="{BB962C8B-B14F-4D97-AF65-F5344CB8AC3E}">
        <p14:creationId xmlns:p14="http://schemas.microsoft.com/office/powerpoint/2010/main" val="291366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1">
            <a:extLst>
              <a:ext uri="{FF2B5EF4-FFF2-40B4-BE49-F238E27FC236}">
                <a16:creationId xmlns:a16="http://schemas.microsoft.com/office/drawing/2014/main" id="{4B84C0C1-19AF-B14B-97E7-AFE48C5D92CA}"/>
              </a:ext>
            </a:extLst>
          </p:cNvPr>
          <p:cNvSpPr>
            <a:spLocks noChangeShapeType="1"/>
          </p:cNvSpPr>
          <p:nvPr/>
        </p:nvSpPr>
        <p:spPr bwMode="auto">
          <a:xfrm>
            <a:off x="7923997" y="3879337"/>
            <a:ext cx="539443" cy="1354601"/>
          </a:xfrm>
          <a:prstGeom prst="line">
            <a:avLst/>
          </a:prstGeom>
          <a:noFill/>
          <a:ln w="1404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94"/>
            <a:endParaRPr lang="es-MX">
              <a:solidFill>
                <a:srgbClr val="606160"/>
              </a:solidFill>
              <a:latin typeface="Calibri" panose="020F0502020204030204"/>
            </a:endParaRPr>
          </a:p>
        </p:txBody>
      </p:sp>
      <p:sp>
        <p:nvSpPr>
          <p:cNvPr id="91" name="Line 2">
            <a:extLst>
              <a:ext uri="{FF2B5EF4-FFF2-40B4-BE49-F238E27FC236}">
                <a16:creationId xmlns:a16="http://schemas.microsoft.com/office/drawing/2014/main" id="{7306FDA5-0AD4-5B4E-932A-16C21531D716}"/>
              </a:ext>
            </a:extLst>
          </p:cNvPr>
          <p:cNvSpPr>
            <a:spLocks noChangeShapeType="1"/>
          </p:cNvSpPr>
          <p:nvPr/>
        </p:nvSpPr>
        <p:spPr bwMode="auto">
          <a:xfrm>
            <a:off x="3974077" y="4474720"/>
            <a:ext cx="539443" cy="1350605"/>
          </a:xfrm>
          <a:prstGeom prst="line">
            <a:avLst/>
          </a:prstGeom>
          <a:noFill/>
          <a:ln w="1404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94"/>
            <a:endParaRPr lang="es-MX">
              <a:solidFill>
                <a:srgbClr val="606160"/>
              </a:solidFill>
              <a:latin typeface="Calibri" panose="020F0502020204030204"/>
            </a:endParaRPr>
          </a:p>
        </p:txBody>
      </p:sp>
      <p:sp>
        <p:nvSpPr>
          <p:cNvPr id="92" name="Line 3">
            <a:extLst>
              <a:ext uri="{FF2B5EF4-FFF2-40B4-BE49-F238E27FC236}">
                <a16:creationId xmlns:a16="http://schemas.microsoft.com/office/drawing/2014/main" id="{28CD9189-DEB9-0449-8860-0618C378E078}"/>
              </a:ext>
            </a:extLst>
          </p:cNvPr>
          <p:cNvSpPr>
            <a:spLocks noChangeShapeType="1"/>
          </p:cNvSpPr>
          <p:nvPr/>
        </p:nvSpPr>
        <p:spPr bwMode="auto">
          <a:xfrm>
            <a:off x="3604460" y="2251018"/>
            <a:ext cx="4735109" cy="1999"/>
          </a:xfrm>
          <a:prstGeom prst="line">
            <a:avLst/>
          </a:prstGeom>
          <a:noFill/>
          <a:ln w="1404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94"/>
            <a:endParaRPr lang="es-MX">
              <a:solidFill>
                <a:srgbClr val="606160"/>
              </a:solidFill>
              <a:latin typeface="Calibri" panose="020F0502020204030204"/>
            </a:endParaRPr>
          </a:p>
        </p:txBody>
      </p:sp>
      <p:sp>
        <p:nvSpPr>
          <p:cNvPr id="93" name="Freeform 4">
            <a:extLst>
              <a:ext uri="{FF2B5EF4-FFF2-40B4-BE49-F238E27FC236}">
                <a16:creationId xmlns:a16="http://schemas.microsoft.com/office/drawing/2014/main" id="{3FF9E16E-9255-7C4A-936B-C3CC6F140624}"/>
              </a:ext>
            </a:extLst>
          </p:cNvPr>
          <p:cNvSpPr>
            <a:spLocks noChangeArrowheads="1"/>
          </p:cNvSpPr>
          <p:nvPr/>
        </p:nvSpPr>
        <p:spPr bwMode="auto">
          <a:xfrm>
            <a:off x="3310763" y="2251019"/>
            <a:ext cx="4613235" cy="3574308"/>
          </a:xfrm>
          <a:custGeom>
            <a:avLst/>
            <a:gdLst>
              <a:gd name="T0" fmla="*/ 0 w 10184"/>
              <a:gd name="T1" fmla="*/ 7890 h 7891"/>
              <a:gd name="T2" fmla="*/ 1466 w 10184"/>
              <a:gd name="T3" fmla="*/ 4909 h 7891"/>
              <a:gd name="T4" fmla="*/ 5874 w 10184"/>
              <a:gd name="T5" fmla="*/ 0 h 7891"/>
              <a:gd name="T6" fmla="*/ 10183 w 10184"/>
              <a:gd name="T7" fmla="*/ 3591 h 7891"/>
              <a:gd name="T8" fmla="*/ 8885 w 10184"/>
              <a:gd name="T9" fmla="*/ 6582 h 7891"/>
            </a:gdLst>
            <a:ahLst/>
            <a:cxnLst>
              <a:cxn ang="0">
                <a:pos x="T0" y="T1"/>
              </a:cxn>
              <a:cxn ang="0">
                <a:pos x="T2" y="T3"/>
              </a:cxn>
              <a:cxn ang="0">
                <a:pos x="T4" y="T5"/>
              </a:cxn>
              <a:cxn ang="0">
                <a:pos x="T6" y="T7"/>
              </a:cxn>
              <a:cxn ang="0">
                <a:pos x="T8" y="T9"/>
              </a:cxn>
            </a:cxnLst>
            <a:rect l="0" t="0" r="r" b="b"/>
            <a:pathLst>
              <a:path w="10184" h="7891">
                <a:moveTo>
                  <a:pt x="0" y="7890"/>
                </a:moveTo>
                <a:lnTo>
                  <a:pt x="1466" y="4909"/>
                </a:lnTo>
                <a:lnTo>
                  <a:pt x="5874" y="0"/>
                </a:lnTo>
                <a:lnTo>
                  <a:pt x="10183" y="3591"/>
                </a:lnTo>
                <a:lnTo>
                  <a:pt x="8885" y="6582"/>
                </a:lnTo>
              </a:path>
            </a:pathLst>
          </a:custGeom>
          <a:noFill/>
          <a:ln w="1404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94"/>
            <a:endParaRPr lang="es-MX">
              <a:solidFill>
                <a:srgbClr val="606160"/>
              </a:solidFill>
              <a:latin typeface="Calibri" panose="020F0502020204030204"/>
            </a:endParaRPr>
          </a:p>
        </p:txBody>
      </p:sp>
      <p:sp>
        <p:nvSpPr>
          <p:cNvPr id="251" name="Freeform 162">
            <a:extLst>
              <a:ext uri="{FF2B5EF4-FFF2-40B4-BE49-F238E27FC236}">
                <a16:creationId xmlns:a16="http://schemas.microsoft.com/office/drawing/2014/main" id="{F4861637-3045-C441-AD9F-42940485021F}"/>
              </a:ext>
            </a:extLst>
          </p:cNvPr>
          <p:cNvSpPr>
            <a:spLocks noChangeArrowheads="1"/>
          </p:cNvSpPr>
          <p:nvPr/>
        </p:nvSpPr>
        <p:spPr bwMode="auto">
          <a:xfrm>
            <a:off x="4687340" y="968343"/>
            <a:ext cx="2567349" cy="2567348"/>
          </a:xfrm>
          <a:custGeom>
            <a:avLst/>
            <a:gdLst>
              <a:gd name="T0" fmla="*/ 5500 w 5668"/>
              <a:gd name="T1" fmla="*/ 3129 h 5668"/>
              <a:gd name="T2" fmla="*/ 5500 w 5668"/>
              <a:gd name="T3" fmla="*/ 3129 h 5668"/>
              <a:gd name="T4" fmla="*/ 3129 w 5668"/>
              <a:gd name="T5" fmla="*/ 5500 h 5668"/>
              <a:gd name="T6" fmla="*/ 2539 w 5668"/>
              <a:gd name="T7" fmla="*/ 5500 h 5668"/>
              <a:gd name="T8" fmla="*/ 167 w 5668"/>
              <a:gd name="T9" fmla="*/ 3129 h 5668"/>
              <a:gd name="T10" fmla="*/ 167 w 5668"/>
              <a:gd name="T11" fmla="*/ 2539 h 5668"/>
              <a:gd name="T12" fmla="*/ 2539 w 5668"/>
              <a:gd name="T13" fmla="*/ 167 h 5668"/>
              <a:gd name="T14" fmla="*/ 3129 w 5668"/>
              <a:gd name="T15" fmla="*/ 167 h 5668"/>
              <a:gd name="T16" fmla="*/ 5500 w 5668"/>
              <a:gd name="T17" fmla="*/ 2539 h 5668"/>
              <a:gd name="T18" fmla="*/ 5500 w 5668"/>
              <a:gd name="T19" fmla="*/ 3129 h 5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8" h="5668">
                <a:moveTo>
                  <a:pt x="5500" y="3129"/>
                </a:moveTo>
                <a:lnTo>
                  <a:pt x="5500" y="3129"/>
                </a:lnTo>
                <a:cubicBezTo>
                  <a:pt x="3129" y="5500"/>
                  <a:pt x="3129" y="5500"/>
                  <a:pt x="3129" y="5500"/>
                </a:cubicBezTo>
                <a:cubicBezTo>
                  <a:pt x="2972" y="5667"/>
                  <a:pt x="2696" y="5667"/>
                  <a:pt x="2539" y="5500"/>
                </a:cubicBezTo>
                <a:cubicBezTo>
                  <a:pt x="167" y="3129"/>
                  <a:pt x="167" y="3129"/>
                  <a:pt x="167" y="3129"/>
                </a:cubicBezTo>
                <a:cubicBezTo>
                  <a:pt x="0" y="2962"/>
                  <a:pt x="0" y="2696"/>
                  <a:pt x="167" y="2539"/>
                </a:cubicBezTo>
                <a:cubicBezTo>
                  <a:pt x="2539" y="167"/>
                  <a:pt x="2539" y="167"/>
                  <a:pt x="2539" y="167"/>
                </a:cubicBezTo>
                <a:cubicBezTo>
                  <a:pt x="2696" y="0"/>
                  <a:pt x="2972" y="0"/>
                  <a:pt x="3129" y="167"/>
                </a:cubicBezTo>
                <a:cubicBezTo>
                  <a:pt x="5500" y="2539"/>
                  <a:pt x="5500" y="2539"/>
                  <a:pt x="5500" y="2539"/>
                </a:cubicBezTo>
                <a:cubicBezTo>
                  <a:pt x="5667" y="2696"/>
                  <a:pt x="5667" y="2962"/>
                  <a:pt x="5500" y="3129"/>
                </a:cubicBezTo>
              </a:path>
            </a:pathLst>
          </a:custGeom>
          <a:solidFill>
            <a:schemeClr val="accent3"/>
          </a:solidFill>
          <a:ln w="9525" cap="flat">
            <a:solidFill>
              <a:srgbClr val="FFFFFF"/>
            </a:solidFill>
            <a:bevel/>
            <a:headEnd/>
            <a:tailEnd/>
          </a:ln>
          <a:effectLst/>
        </p:spPr>
        <p:txBody>
          <a:bodyPr wrap="none" anchor="ctr"/>
          <a:lstStyle/>
          <a:p>
            <a:pPr defTabSz="914194"/>
            <a:endParaRPr lang="es-MX">
              <a:solidFill>
                <a:srgbClr val="606160"/>
              </a:solidFill>
              <a:latin typeface="Calibri" panose="020F0502020204030204"/>
            </a:endParaRPr>
          </a:p>
        </p:txBody>
      </p:sp>
      <p:sp>
        <p:nvSpPr>
          <p:cNvPr id="252" name="Freeform 163">
            <a:extLst>
              <a:ext uri="{FF2B5EF4-FFF2-40B4-BE49-F238E27FC236}">
                <a16:creationId xmlns:a16="http://schemas.microsoft.com/office/drawing/2014/main" id="{C290C484-3FAB-F74A-9267-373E74749605}"/>
              </a:ext>
            </a:extLst>
          </p:cNvPr>
          <p:cNvSpPr>
            <a:spLocks noChangeArrowheads="1"/>
          </p:cNvSpPr>
          <p:nvPr/>
        </p:nvSpPr>
        <p:spPr bwMode="auto">
          <a:xfrm>
            <a:off x="8321587" y="1465502"/>
            <a:ext cx="2773136" cy="1396687"/>
          </a:xfrm>
          <a:custGeom>
            <a:avLst/>
            <a:gdLst>
              <a:gd name="T0" fmla="*/ 5342 w 6121"/>
              <a:gd name="T1" fmla="*/ 0 h 2687"/>
              <a:gd name="T2" fmla="*/ 777 w 6121"/>
              <a:gd name="T3" fmla="*/ 0 h 2687"/>
              <a:gd name="T4" fmla="*/ 0 w 6121"/>
              <a:gd name="T5" fmla="*/ 1348 h 2687"/>
              <a:gd name="T6" fmla="*/ 777 w 6121"/>
              <a:gd name="T7" fmla="*/ 2686 h 2687"/>
              <a:gd name="T8" fmla="*/ 5342 w 6121"/>
              <a:gd name="T9" fmla="*/ 2686 h 2687"/>
              <a:gd name="T10" fmla="*/ 6120 w 6121"/>
              <a:gd name="T11" fmla="*/ 1348 h 2687"/>
              <a:gd name="T12" fmla="*/ 5342 w 6121"/>
              <a:gd name="T13" fmla="*/ 0 h 2687"/>
            </a:gdLst>
            <a:ahLst/>
            <a:cxnLst>
              <a:cxn ang="0">
                <a:pos x="T0" y="T1"/>
              </a:cxn>
              <a:cxn ang="0">
                <a:pos x="T2" y="T3"/>
              </a:cxn>
              <a:cxn ang="0">
                <a:pos x="T4" y="T5"/>
              </a:cxn>
              <a:cxn ang="0">
                <a:pos x="T6" y="T7"/>
              </a:cxn>
              <a:cxn ang="0">
                <a:pos x="T8" y="T9"/>
              </a:cxn>
              <a:cxn ang="0">
                <a:pos x="T10" y="T11"/>
              </a:cxn>
              <a:cxn ang="0">
                <a:pos x="T12" y="T13"/>
              </a:cxn>
            </a:cxnLst>
            <a:rect l="0" t="0" r="r" b="b"/>
            <a:pathLst>
              <a:path w="6121" h="2687">
                <a:moveTo>
                  <a:pt x="5342" y="0"/>
                </a:moveTo>
                <a:lnTo>
                  <a:pt x="777" y="0"/>
                </a:lnTo>
                <a:lnTo>
                  <a:pt x="0" y="1348"/>
                </a:lnTo>
                <a:lnTo>
                  <a:pt x="777" y="2686"/>
                </a:lnTo>
                <a:lnTo>
                  <a:pt x="5342" y="2686"/>
                </a:lnTo>
                <a:lnTo>
                  <a:pt x="6120" y="1348"/>
                </a:lnTo>
                <a:lnTo>
                  <a:pt x="5342" y="0"/>
                </a:lnTo>
              </a:path>
            </a:pathLst>
          </a:custGeom>
          <a:solidFill>
            <a:schemeClr val="accent4"/>
          </a:solidFill>
          <a:ln>
            <a:noFill/>
          </a:ln>
          <a:effectLst/>
        </p:spPr>
        <p:txBody>
          <a:bodyPr wrap="none" anchor="ctr"/>
          <a:lstStyle/>
          <a:p>
            <a:pPr defTabSz="914194"/>
            <a:endParaRPr lang="es-MX" dirty="0">
              <a:solidFill>
                <a:srgbClr val="606160"/>
              </a:solidFill>
              <a:latin typeface="Calibri" panose="020F0502020204030204"/>
            </a:endParaRPr>
          </a:p>
        </p:txBody>
      </p:sp>
      <p:sp>
        <p:nvSpPr>
          <p:cNvPr id="254" name="Freeform 165">
            <a:extLst>
              <a:ext uri="{FF2B5EF4-FFF2-40B4-BE49-F238E27FC236}">
                <a16:creationId xmlns:a16="http://schemas.microsoft.com/office/drawing/2014/main" id="{5FED6675-B3E4-1B4A-AE99-C850B78E55B9}"/>
              </a:ext>
            </a:extLst>
          </p:cNvPr>
          <p:cNvSpPr>
            <a:spLocks noChangeArrowheads="1"/>
          </p:cNvSpPr>
          <p:nvPr/>
        </p:nvSpPr>
        <p:spPr bwMode="auto">
          <a:xfrm>
            <a:off x="1165299" y="1107218"/>
            <a:ext cx="2852733" cy="1513109"/>
          </a:xfrm>
          <a:custGeom>
            <a:avLst/>
            <a:gdLst>
              <a:gd name="T0" fmla="*/ 777 w 6121"/>
              <a:gd name="T1" fmla="*/ 0 h 2687"/>
              <a:gd name="T2" fmla="*/ 5342 w 6121"/>
              <a:gd name="T3" fmla="*/ 0 h 2687"/>
              <a:gd name="T4" fmla="*/ 6120 w 6121"/>
              <a:gd name="T5" fmla="*/ 1348 h 2687"/>
              <a:gd name="T6" fmla="*/ 5342 w 6121"/>
              <a:gd name="T7" fmla="*/ 2686 h 2687"/>
              <a:gd name="T8" fmla="*/ 777 w 6121"/>
              <a:gd name="T9" fmla="*/ 2686 h 2687"/>
              <a:gd name="T10" fmla="*/ 0 w 6121"/>
              <a:gd name="T11" fmla="*/ 1348 h 2687"/>
              <a:gd name="T12" fmla="*/ 777 w 6121"/>
              <a:gd name="T13" fmla="*/ 0 h 2687"/>
            </a:gdLst>
            <a:ahLst/>
            <a:cxnLst>
              <a:cxn ang="0">
                <a:pos x="T0" y="T1"/>
              </a:cxn>
              <a:cxn ang="0">
                <a:pos x="T2" y="T3"/>
              </a:cxn>
              <a:cxn ang="0">
                <a:pos x="T4" y="T5"/>
              </a:cxn>
              <a:cxn ang="0">
                <a:pos x="T6" y="T7"/>
              </a:cxn>
              <a:cxn ang="0">
                <a:pos x="T8" y="T9"/>
              </a:cxn>
              <a:cxn ang="0">
                <a:pos x="T10" y="T11"/>
              </a:cxn>
              <a:cxn ang="0">
                <a:pos x="T12" y="T13"/>
              </a:cxn>
            </a:cxnLst>
            <a:rect l="0" t="0" r="r" b="b"/>
            <a:pathLst>
              <a:path w="6121" h="2687">
                <a:moveTo>
                  <a:pt x="777" y="0"/>
                </a:moveTo>
                <a:lnTo>
                  <a:pt x="5342" y="0"/>
                </a:lnTo>
                <a:lnTo>
                  <a:pt x="6120" y="1348"/>
                </a:lnTo>
                <a:lnTo>
                  <a:pt x="5342" y="2686"/>
                </a:lnTo>
                <a:lnTo>
                  <a:pt x="777" y="2686"/>
                </a:lnTo>
                <a:lnTo>
                  <a:pt x="0" y="1348"/>
                </a:lnTo>
                <a:lnTo>
                  <a:pt x="777" y="0"/>
                </a:lnTo>
              </a:path>
            </a:pathLst>
          </a:custGeom>
          <a:solidFill>
            <a:schemeClr val="accent5"/>
          </a:solidFill>
          <a:ln>
            <a:noFill/>
          </a:ln>
          <a:effectLst/>
        </p:spPr>
        <p:txBody>
          <a:bodyPr wrap="none" anchor="ctr"/>
          <a:lstStyle/>
          <a:p>
            <a:pPr defTabSz="914194"/>
            <a:endParaRPr lang="es-MX" dirty="0">
              <a:solidFill>
                <a:srgbClr val="606160"/>
              </a:solidFill>
              <a:latin typeface="Calibri" panose="020F0502020204030204"/>
            </a:endParaRPr>
          </a:p>
        </p:txBody>
      </p:sp>
      <p:sp>
        <p:nvSpPr>
          <p:cNvPr id="267" name="Freeform 167">
            <a:extLst>
              <a:ext uri="{FF2B5EF4-FFF2-40B4-BE49-F238E27FC236}">
                <a16:creationId xmlns:a16="http://schemas.microsoft.com/office/drawing/2014/main" id="{AB3C978D-5AA6-074E-A823-572466D843DB}"/>
              </a:ext>
            </a:extLst>
          </p:cNvPr>
          <p:cNvSpPr>
            <a:spLocks noChangeArrowheads="1"/>
          </p:cNvSpPr>
          <p:nvPr/>
        </p:nvSpPr>
        <p:spPr bwMode="auto">
          <a:xfrm>
            <a:off x="7452015" y="3306843"/>
            <a:ext cx="2769140" cy="1216744"/>
          </a:xfrm>
          <a:custGeom>
            <a:avLst/>
            <a:gdLst>
              <a:gd name="T0" fmla="*/ 5343 w 6112"/>
              <a:gd name="T1" fmla="*/ 0 h 2687"/>
              <a:gd name="T2" fmla="*/ 768 w 6112"/>
              <a:gd name="T3" fmla="*/ 0 h 2687"/>
              <a:gd name="T4" fmla="*/ 0 w 6112"/>
              <a:gd name="T5" fmla="*/ 1338 h 2687"/>
              <a:gd name="T6" fmla="*/ 768 w 6112"/>
              <a:gd name="T7" fmla="*/ 2686 h 2687"/>
              <a:gd name="T8" fmla="*/ 5343 w 6112"/>
              <a:gd name="T9" fmla="*/ 2686 h 2687"/>
              <a:gd name="T10" fmla="*/ 6111 w 6112"/>
              <a:gd name="T11" fmla="*/ 1338 h 2687"/>
              <a:gd name="T12" fmla="*/ 5343 w 6112"/>
              <a:gd name="T13" fmla="*/ 0 h 2687"/>
            </a:gdLst>
            <a:ahLst/>
            <a:cxnLst>
              <a:cxn ang="0">
                <a:pos x="T0" y="T1"/>
              </a:cxn>
              <a:cxn ang="0">
                <a:pos x="T2" y="T3"/>
              </a:cxn>
              <a:cxn ang="0">
                <a:pos x="T4" y="T5"/>
              </a:cxn>
              <a:cxn ang="0">
                <a:pos x="T6" y="T7"/>
              </a:cxn>
              <a:cxn ang="0">
                <a:pos x="T8" y="T9"/>
              </a:cxn>
              <a:cxn ang="0">
                <a:pos x="T10" y="T11"/>
              </a:cxn>
              <a:cxn ang="0">
                <a:pos x="T12" y="T13"/>
              </a:cxn>
            </a:cxnLst>
            <a:rect l="0" t="0" r="r" b="b"/>
            <a:pathLst>
              <a:path w="6112" h="2687">
                <a:moveTo>
                  <a:pt x="5343" y="0"/>
                </a:moveTo>
                <a:lnTo>
                  <a:pt x="768" y="0"/>
                </a:lnTo>
                <a:lnTo>
                  <a:pt x="0" y="1338"/>
                </a:lnTo>
                <a:lnTo>
                  <a:pt x="768" y="2686"/>
                </a:lnTo>
                <a:lnTo>
                  <a:pt x="5343" y="2686"/>
                </a:lnTo>
                <a:lnTo>
                  <a:pt x="6111" y="1338"/>
                </a:lnTo>
                <a:lnTo>
                  <a:pt x="5343" y="0"/>
                </a:lnTo>
              </a:path>
            </a:pathLst>
          </a:custGeom>
          <a:solidFill>
            <a:schemeClr val="accent2"/>
          </a:solidFill>
          <a:ln>
            <a:noFill/>
          </a:ln>
          <a:effectLst/>
        </p:spPr>
        <p:txBody>
          <a:bodyPr wrap="none" anchor="ctr"/>
          <a:lstStyle/>
          <a:p>
            <a:pPr defTabSz="914194"/>
            <a:endParaRPr lang="es-MX">
              <a:solidFill>
                <a:srgbClr val="606160"/>
              </a:solidFill>
              <a:latin typeface="Calibri" panose="020F0502020204030204"/>
            </a:endParaRPr>
          </a:p>
        </p:txBody>
      </p:sp>
      <p:sp>
        <p:nvSpPr>
          <p:cNvPr id="269" name="Freeform 169">
            <a:extLst>
              <a:ext uri="{FF2B5EF4-FFF2-40B4-BE49-F238E27FC236}">
                <a16:creationId xmlns:a16="http://schemas.microsoft.com/office/drawing/2014/main" id="{BCAAD6A2-75F2-FF48-913B-C81D68130C92}"/>
              </a:ext>
            </a:extLst>
          </p:cNvPr>
          <p:cNvSpPr>
            <a:spLocks noChangeArrowheads="1"/>
          </p:cNvSpPr>
          <p:nvPr/>
        </p:nvSpPr>
        <p:spPr bwMode="auto">
          <a:xfrm>
            <a:off x="8146807" y="5174764"/>
            <a:ext cx="980988" cy="847125"/>
          </a:xfrm>
          <a:custGeom>
            <a:avLst/>
            <a:gdLst>
              <a:gd name="T0" fmla="*/ 1624 w 2166"/>
              <a:gd name="T1" fmla="*/ 0 h 1870"/>
              <a:gd name="T2" fmla="*/ 541 w 2166"/>
              <a:gd name="T3" fmla="*/ 0 h 1870"/>
              <a:gd name="T4" fmla="*/ 0 w 2166"/>
              <a:gd name="T5" fmla="*/ 934 h 1870"/>
              <a:gd name="T6" fmla="*/ 541 w 2166"/>
              <a:gd name="T7" fmla="*/ 1869 h 1870"/>
              <a:gd name="T8" fmla="*/ 1624 w 2166"/>
              <a:gd name="T9" fmla="*/ 1869 h 1870"/>
              <a:gd name="T10" fmla="*/ 2165 w 2166"/>
              <a:gd name="T11" fmla="*/ 934 h 1870"/>
              <a:gd name="T12" fmla="*/ 1624 w 2166"/>
              <a:gd name="T13" fmla="*/ 0 h 1870"/>
            </a:gdLst>
            <a:ahLst/>
            <a:cxnLst>
              <a:cxn ang="0">
                <a:pos x="T0" y="T1"/>
              </a:cxn>
              <a:cxn ang="0">
                <a:pos x="T2" y="T3"/>
              </a:cxn>
              <a:cxn ang="0">
                <a:pos x="T4" y="T5"/>
              </a:cxn>
              <a:cxn ang="0">
                <a:pos x="T6" y="T7"/>
              </a:cxn>
              <a:cxn ang="0">
                <a:pos x="T8" y="T9"/>
              </a:cxn>
              <a:cxn ang="0">
                <a:pos x="T10" y="T11"/>
              </a:cxn>
              <a:cxn ang="0">
                <a:pos x="T12" y="T13"/>
              </a:cxn>
            </a:cxnLst>
            <a:rect l="0" t="0" r="r" b="b"/>
            <a:pathLst>
              <a:path w="2166" h="1870">
                <a:moveTo>
                  <a:pt x="1624" y="0"/>
                </a:moveTo>
                <a:lnTo>
                  <a:pt x="541" y="0"/>
                </a:lnTo>
                <a:lnTo>
                  <a:pt x="0" y="934"/>
                </a:lnTo>
                <a:lnTo>
                  <a:pt x="541" y="1869"/>
                </a:lnTo>
                <a:lnTo>
                  <a:pt x="1624" y="1869"/>
                </a:lnTo>
                <a:lnTo>
                  <a:pt x="2165" y="934"/>
                </a:lnTo>
                <a:lnTo>
                  <a:pt x="1624" y="0"/>
                </a:lnTo>
              </a:path>
            </a:pathLst>
          </a:custGeom>
          <a:solidFill>
            <a:schemeClr val="accent2"/>
          </a:solidFill>
          <a:ln>
            <a:noFill/>
          </a:ln>
          <a:effectLst/>
        </p:spPr>
        <p:txBody>
          <a:bodyPr wrap="none" anchor="ctr"/>
          <a:lstStyle/>
          <a:p>
            <a:pPr defTabSz="914194"/>
            <a:endParaRPr lang="es-MX">
              <a:solidFill>
                <a:srgbClr val="606160"/>
              </a:solidFill>
              <a:latin typeface="Calibri" panose="020F0502020204030204"/>
            </a:endParaRPr>
          </a:p>
        </p:txBody>
      </p:sp>
      <p:sp>
        <p:nvSpPr>
          <p:cNvPr id="270" name="Freeform 170">
            <a:extLst>
              <a:ext uri="{FF2B5EF4-FFF2-40B4-BE49-F238E27FC236}">
                <a16:creationId xmlns:a16="http://schemas.microsoft.com/office/drawing/2014/main" id="{2016980D-1536-4242-8D98-89FD24A8F5C9}"/>
              </a:ext>
            </a:extLst>
          </p:cNvPr>
          <p:cNvSpPr>
            <a:spLocks noChangeArrowheads="1"/>
          </p:cNvSpPr>
          <p:nvPr/>
        </p:nvSpPr>
        <p:spPr bwMode="auto">
          <a:xfrm>
            <a:off x="6780103" y="5136854"/>
            <a:ext cx="980987" cy="847125"/>
          </a:xfrm>
          <a:custGeom>
            <a:avLst/>
            <a:gdLst>
              <a:gd name="T0" fmla="*/ 1623 w 2165"/>
              <a:gd name="T1" fmla="*/ 0 h 1870"/>
              <a:gd name="T2" fmla="*/ 541 w 2165"/>
              <a:gd name="T3" fmla="*/ 0 h 1870"/>
              <a:gd name="T4" fmla="*/ 0 w 2165"/>
              <a:gd name="T5" fmla="*/ 934 h 1870"/>
              <a:gd name="T6" fmla="*/ 541 w 2165"/>
              <a:gd name="T7" fmla="*/ 1869 h 1870"/>
              <a:gd name="T8" fmla="*/ 1623 w 2165"/>
              <a:gd name="T9" fmla="*/ 1869 h 1870"/>
              <a:gd name="T10" fmla="*/ 2164 w 2165"/>
              <a:gd name="T11" fmla="*/ 934 h 1870"/>
              <a:gd name="T12" fmla="*/ 1623 w 2165"/>
              <a:gd name="T13" fmla="*/ 0 h 1870"/>
            </a:gdLst>
            <a:ahLst/>
            <a:cxnLst>
              <a:cxn ang="0">
                <a:pos x="T0" y="T1"/>
              </a:cxn>
              <a:cxn ang="0">
                <a:pos x="T2" y="T3"/>
              </a:cxn>
              <a:cxn ang="0">
                <a:pos x="T4" y="T5"/>
              </a:cxn>
              <a:cxn ang="0">
                <a:pos x="T6" y="T7"/>
              </a:cxn>
              <a:cxn ang="0">
                <a:pos x="T8" y="T9"/>
              </a:cxn>
              <a:cxn ang="0">
                <a:pos x="T10" y="T11"/>
              </a:cxn>
              <a:cxn ang="0">
                <a:pos x="T12" y="T13"/>
              </a:cxn>
            </a:cxnLst>
            <a:rect l="0" t="0" r="r" b="b"/>
            <a:pathLst>
              <a:path w="2165" h="1870">
                <a:moveTo>
                  <a:pt x="1623" y="0"/>
                </a:moveTo>
                <a:lnTo>
                  <a:pt x="541" y="0"/>
                </a:lnTo>
                <a:lnTo>
                  <a:pt x="0" y="934"/>
                </a:lnTo>
                <a:lnTo>
                  <a:pt x="541" y="1869"/>
                </a:lnTo>
                <a:lnTo>
                  <a:pt x="1623" y="1869"/>
                </a:lnTo>
                <a:lnTo>
                  <a:pt x="2164" y="934"/>
                </a:lnTo>
                <a:lnTo>
                  <a:pt x="1623" y="0"/>
                </a:lnTo>
              </a:path>
            </a:pathLst>
          </a:custGeom>
          <a:solidFill>
            <a:schemeClr val="accent2"/>
          </a:solidFill>
          <a:ln>
            <a:noFill/>
          </a:ln>
          <a:effectLst/>
        </p:spPr>
        <p:txBody>
          <a:bodyPr wrap="none" anchor="ctr"/>
          <a:lstStyle/>
          <a:p>
            <a:pPr defTabSz="914194"/>
            <a:endParaRPr lang="es-MX">
              <a:solidFill>
                <a:srgbClr val="606160"/>
              </a:solidFill>
              <a:latin typeface="Calibri" panose="020F0502020204030204"/>
            </a:endParaRPr>
          </a:p>
        </p:txBody>
      </p:sp>
      <p:sp>
        <p:nvSpPr>
          <p:cNvPr id="271" name="Freeform 171">
            <a:extLst>
              <a:ext uri="{FF2B5EF4-FFF2-40B4-BE49-F238E27FC236}">
                <a16:creationId xmlns:a16="http://schemas.microsoft.com/office/drawing/2014/main" id="{00C950E7-383F-EA48-ADD5-00B8876A1DE9}"/>
              </a:ext>
            </a:extLst>
          </p:cNvPr>
          <p:cNvSpPr>
            <a:spLocks noChangeArrowheads="1"/>
          </p:cNvSpPr>
          <p:nvPr/>
        </p:nvSpPr>
        <p:spPr bwMode="auto">
          <a:xfrm>
            <a:off x="3975651" y="5731972"/>
            <a:ext cx="980988" cy="847125"/>
          </a:xfrm>
          <a:custGeom>
            <a:avLst/>
            <a:gdLst>
              <a:gd name="T0" fmla="*/ 1624 w 2166"/>
              <a:gd name="T1" fmla="*/ 0 h 1871"/>
              <a:gd name="T2" fmla="*/ 541 w 2166"/>
              <a:gd name="T3" fmla="*/ 0 h 1871"/>
              <a:gd name="T4" fmla="*/ 0 w 2166"/>
              <a:gd name="T5" fmla="*/ 935 h 1871"/>
              <a:gd name="T6" fmla="*/ 541 w 2166"/>
              <a:gd name="T7" fmla="*/ 1870 h 1871"/>
              <a:gd name="T8" fmla="*/ 1624 w 2166"/>
              <a:gd name="T9" fmla="*/ 1870 h 1871"/>
              <a:gd name="T10" fmla="*/ 2165 w 2166"/>
              <a:gd name="T11" fmla="*/ 935 h 1871"/>
              <a:gd name="T12" fmla="*/ 1624 w 2166"/>
              <a:gd name="T13" fmla="*/ 0 h 1871"/>
            </a:gdLst>
            <a:ahLst/>
            <a:cxnLst>
              <a:cxn ang="0">
                <a:pos x="T0" y="T1"/>
              </a:cxn>
              <a:cxn ang="0">
                <a:pos x="T2" y="T3"/>
              </a:cxn>
              <a:cxn ang="0">
                <a:pos x="T4" y="T5"/>
              </a:cxn>
              <a:cxn ang="0">
                <a:pos x="T6" y="T7"/>
              </a:cxn>
              <a:cxn ang="0">
                <a:pos x="T8" y="T9"/>
              </a:cxn>
              <a:cxn ang="0">
                <a:pos x="T10" y="T11"/>
              </a:cxn>
              <a:cxn ang="0">
                <a:pos x="T12" y="T13"/>
              </a:cxn>
            </a:cxnLst>
            <a:rect l="0" t="0" r="r" b="b"/>
            <a:pathLst>
              <a:path w="2166" h="1871">
                <a:moveTo>
                  <a:pt x="1624" y="0"/>
                </a:moveTo>
                <a:lnTo>
                  <a:pt x="541" y="0"/>
                </a:lnTo>
                <a:lnTo>
                  <a:pt x="0" y="935"/>
                </a:lnTo>
                <a:lnTo>
                  <a:pt x="541" y="1870"/>
                </a:lnTo>
                <a:lnTo>
                  <a:pt x="1624" y="1870"/>
                </a:lnTo>
                <a:lnTo>
                  <a:pt x="2165" y="935"/>
                </a:lnTo>
                <a:lnTo>
                  <a:pt x="1624" y="0"/>
                </a:lnTo>
              </a:path>
            </a:pathLst>
          </a:custGeom>
          <a:solidFill>
            <a:schemeClr val="accent1"/>
          </a:solidFill>
          <a:ln>
            <a:noFill/>
          </a:ln>
          <a:effectLst/>
        </p:spPr>
        <p:txBody>
          <a:bodyPr wrap="none" anchor="ctr"/>
          <a:lstStyle/>
          <a:p>
            <a:pPr defTabSz="914194"/>
            <a:endParaRPr lang="es-MX">
              <a:solidFill>
                <a:srgbClr val="606160"/>
              </a:solidFill>
              <a:latin typeface="Calibri" panose="020F0502020204030204"/>
            </a:endParaRPr>
          </a:p>
        </p:txBody>
      </p:sp>
      <p:sp>
        <p:nvSpPr>
          <p:cNvPr id="272" name="Freeform 172">
            <a:extLst>
              <a:ext uri="{FF2B5EF4-FFF2-40B4-BE49-F238E27FC236}">
                <a16:creationId xmlns:a16="http://schemas.microsoft.com/office/drawing/2014/main" id="{B5B0FB9E-7B0F-4441-ADE7-8AE6F4AD6408}"/>
              </a:ext>
            </a:extLst>
          </p:cNvPr>
          <p:cNvSpPr>
            <a:spLocks noChangeArrowheads="1"/>
          </p:cNvSpPr>
          <p:nvPr/>
        </p:nvSpPr>
        <p:spPr bwMode="auto">
          <a:xfrm>
            <a:off x="2533565" y="5740391"/>
            <a:ext cx="980987" cy="847125"/>
          </a:xfrm>
          <a:custGeom>
            <a:avLst/>
            <a:gdLst>
              <a:gd name="T0" fmla="*/ 1624 w 2166"/>
              <a:gd name="T1" fmla="*/ 0 h 1871"/>
              <a:gd name="T2" fmla="*/ 542 w 2166"/>
              <a:gd name="T3" fmla="*/ 0 h 1871"/>
              <a:gd name="T4" fmla="*/ 0 w 2166"/>
              <a:gd name="T5" fmla="*/ 935 h 1871"/>
              <a:gd name="T6" fmla="*/ 542 w 2166"/>
              <a:gd name="T7" fmla="*/ 1870 h 1871"/>
              <a:gd name="T8" fmla="*/ 1624 w 2166"/>
              <a:gd name="T9" fmla="*/ 1870 h 1871"/>
              <a:gd name="T10" fmla="*/ 2165 w 2166"/>
              <a:gd name="T11" fmla="*/ 935 h 1871"/>
              <a:gd name="T12" fmla="*/ 1624 w 2166"/>
              <a:gd name="T13" fmla="*/ 0 h 1871"/>
            </a:gdLst>
            <a:ahLst/>
            <a:cxnLst>
              <a:cxn ang="0">
                <a:pos x="T0" y="T1"/>
              </a:cxn>
              <a:cxn ang="0">
                <a:pos x="T2" y="T3"/>
              </a:cxn>
              <a:cxn ang="0">
                <a:pos x="T4" y="T5"/>
              </a:cxn>
              <a:cxn ang="0">
                <a:pos x="T6" y="T7"/>
              </a:cxn>
              <a:cxn ang="0">
                <a:pos x="T8" y="T9"/>
              </a:cxn>
              <a:cxn ang="0">
                <a:pos x="T10" y="T11"/>
              </a:cxn>
              <a:cxn ang="0">
                <a:pos x="T12" y="T13"/>
              </a:cxn>
            </a:cxnLst>
            <a:rect l="0" t="0" r="r" b="b"/>
            <a:pathLst>
              <a:path w="2166" h="1871">
                <a:moveTo>
                  <a:pt x="1624" y="0"/>
                </a:moveTo>
                <a:lnTo>
                  <a:pt x="542" y="0"/>
                </a:lnTo>
                <a:lnTo>
                  <a:pt x="0" y="935"/>
                </a:lnTo>
                <a:lnTo>
                  <a:pt x="542" y="1870"/>
                </a:lnTo>
                <a:lnTo>
                  <a:pt x="1624" y="1870"/>
                </a:lnTo>
                <a:lnTo>
                  <a:pt x="2165" y="935"/>
                </a:lnTo>
                <a:lnTo>
                  <a:pt x="1624" y="0"/>
                </a:lnTo>
              </a:path>
            </a:pathLst>
          </a:custGeom>
          <a:solidFill>
            <a:schemeClr val="accent1"/>
          </a:solidFill>
          <a:ln>
            <a:noFill/>
          </a:ln>
          <a:effectLst/>
        </p:spPr>
        <p:txBody>
          <a:bodyPr wrap="none" anchor="ctr"/>
          <a:lstStyle/>
          <a:p>
            <a:pPr defTabSz="914194"/>
            <a:endParaRPr lang="es-MX">
              <a:solidFill>
                <a:srgbClr val="606160"/>
              </a:solidFill>
              <a:latin typeface="Calibri" panose="020F0502020204030204"/>
            </a:endParaRPr>
          </a:p>
        </p:txBody>
      </p:sp>
      <p:sp>
        <p:nvSpPr>
          <p:cNvPr id="273" name="Freeform 173">
            <a:extLst>
              <a:ext uri="{FF2B5EF4-FFF2-40B4-BE49-F238E27FC236}">
                <a16:creationId xmlns:a16="http://schemas.microsoft.com/office/drawing/2014/main" id="{A92F61D3-15E0-4F4E-BE08-4ED180CFE68C}"/>
              </a:ext>
            </a:extLst>
          </p:cNvPr>
          <p:cNvSpPr>
            <a:spLocks noChangeArrowheads="1"/>
          </p:cNvSpPr>
          <p:nvPr/>
        </p:nvSpPr>
        <p:spPr bwMode="auto">
          <a:xfrm>
            <a:off x="1193121" y="3865351"/>
            <a:ext cx="2773136" cy="1216743"/>
          </a:xfrm>
          <a:custGeom>
            <a:avLst/>
            <a:gdLst>
              <a:gd name="T0" fmla="*/ 778 w 6122"/>
              <a:gd name="T1" fmla="*/ 0 h 2687"/>
              <a:gd name="T2" fmla="*/ 5343 w 6122"/>
              <a:gd name="T3" fmla="*/ 0 h 2687"/>
              <a:gd name="T4" fmla="*/ 6121 w 6122"/>
              <a:gd name="T5" fmla="*/ 1348 h 2687"/>
              <a:gd name="T6" fmla="*/ 5343 w 6122"/>
              <a:gd name="T7" fmla="*/ 2686 h 2687"/>
              <a:gd name="T8" fmla="*/ 778 w 6122"/>
              <a:gd name="T9" fmla="*/ 2686 h 2687"/>
              <a:gd name="T10" fmla="*/ 0 w 6122"/>
              <a:gd name="T11" fmla="*/ 1348 h 2687"/>
              <a:gd name="T12" fmla="*/ 778 w 6122"/>
              <a:gd name="T13" fmla="*/ 0 h 2687"/>
            </a:gdLst>
            <a:ahLst/>
            <a:cxnLst>
              <a:cxn ang="0">
                <a:pos x="T0" y="T1"/>
              </a:cxn>
              <a:cxn ang="0">
                <a:pos x="T2" y="T3"/>
              </a:cxn>
              <a:cxn ang="0">
                <a:pos x="T4" y="T5"/>
              </a:cxn>
              <a:cxn ang="0">
                <a:pos x="T6" y="T7"/>
              </a:cxn>
              <a:cxn ang="0">
                <a:pos x="T8" y="T9"/>
              </a:cxn>
              <a:cxn ang="0">
                <a:pos x="T10" y="T11"/>
              </a:cxn>
              <a:cxn ang="0">
                <a:pos x="T12" y="T13"/>
              </a:cxn>
            </a:cxnLst>
            <a:rect l="0" t="0" r="r" b="b"/>
            <a:pathLst>
              <a:path w="6122" h="2687">
                <a:moveTo>
                  <a:pt x="778" y="0"/>
                </a:moveTo>
                <a:lnTo>
                  <a:pt x="5343" y="0"/>
                </a:lnTo>
                <a:lnTo>
                  <a:pt x="6121" y="1348"/>
                </a:lnTo>
                <a:lnTo>
                  <a:pt x="5343" y="2686"/>
                </a:lnTo>
                <a:lnTo>
                  <a:pt x="778" y="2686"/>
                </a:lnTo>
                <a:lnTo>
                  <a:pt x="0" y="1348"/>
                </a:lnTo>
                <a:lnTo>
                  <a:pt x="778" y="0"/>
                </a:lnTo>
              </a:path>
            </a:pathLst>
          </a:custGeom>
          <a:solidFill>
            <a:schemeClr val="accent1"/>
          </a:solidFill>
          <a:ln>
            <a:noFill/>
          </a:ln>
          <a:effectLst/>
        </p:spPr>
        <p:txBody>
          <a:bodyPr wrap="none" anchor="ctr"/>
          <a:lstStyle/>
          <a:p>
            <a:pPr defTabSz="914194"/>
            <a:endParaRPr lang="es-MX" dirty="0">
              <a:solidFill>
                <a:srgbClr val="606160"/>
              </a:solidFill>
              <a:latin typeface="Calibri" panose="020F0502020204030204"/>
            </a:endParaRPr>
          </a:p>
        </p:txBody>
      </p:sp>
      <p:sp>
        <p:nvSpPr>
          <p:cNvPr id="559" name="Freeform 382">
            <a:extLst>
              <a:ext uri="{FF2B5EF4-FFF2-40B4-BE49-F238E27FC236}">
                <a16:creationId xmlns:a16="http://schemas.microsoft.com/office/drawing/2014/main" id="{8EC3FE95-BB24-634C-8FDF-651FBA8FC639}"/>
              </a:ext>
            </a:extLst>
          </p:cNvPr>
          <p:cNvSpPr>
            <a:spLocks noChangeArrowheads="1"/>
          </p:cNvSpPr>
          <p:nvPr/>
        </p:nvSpPr>
        <p:spPr bwMode="auto">
          <a:xfrm>
            <a:off x="5682313" y="1533759"/>
            <a:ext cx="575407" cy="677301"/>
          </a:xfrm>
          <a:custGeom>
            <a:avLst/>
            <a:gdLst>
              <a:gd name="T0" fmla="*/ 1220 w 1270"/>
              <a:gd name="T1" fmla="*/ 1495 h 1496"/>
              <a:gd name="T2" fmla="*/ 1220 w 1270"/>
              <a:gd name="T3" fmla="*/ 1495 h 1496"/>
              <a:gd name="T4" fmla="*/ 59 w 1270"/>
              <a:gd name="T5" fmla="*/ 1495 h 1496"/>
              <a:gd name="T6" fmla="*/ 0 w 1270"/>
              <a:gd name="T7" fmla="*/ 1446 h 1496"/>
              <a:gd name="T8" fmla="*/ 0 w 1270"/>
              <a:gd name="T9" fmla="*/ 49 h 1496"/>
              <a:gd name="T10" fmla="*/ 59 w 1270"/>
              <a:gd name="T11" fmla="*/ 0 h 1496"/>
              <a:gd name="T12" fmla="*/ 286 w 1270"/>
              <a:gd name="T13" fmla="*/ 0 h 1496"/>
              <a:gd name="T14" fmla="*/ 315 w 1270"/>
              <a:gd name="T15" fmla="*/ 29 h 1496"/>
              <a:gd name="T16" fmla="*/ 286 w 1270"/>
              <a:gd name="T17" fmla="*/ 68 h 1496"/>
              <a:gd name="T18" fmla="*/ 69 w 1270"/>
              <a:gd name="T19" fmla="*/ 68 h 1496"/>
              <a:gd name="T20" fmla="*/ 69 w 1270"/>
              <a:gd name="T21" fmla="*/ 1426 h 1496"/>
              <a:gd name="T22" fmla="*/ 1200 w 1270"/>
              <a:gd name="T23" fmla="*/ 1426 h 1496"/>
              <a:gd name="T24" fmla="*/ 1200 w 1270"/>
              <a:gd name="T25" fmla="*/ 68 h 1496"/>
              <a:gd name="T26" fmla="*/ 994 w 1270"/>
              <a:gd name="T27" fmla="*/ 68 h 1496"/>
              <a:gd name="T28" fmla="*/ 964 w 1270"/>
              <a:gd name="T29" fmla="*/ 29 h 1496"/>
              <a:gd name="T30" fmla="*/ 994 w 1270"/>
              <a:gd name="T31" fmla="*/ 0 h 1496"/>
              <a:gd name="T32" fmla="*/ 1220 w 1270"/>
              <a:gd name="T33" fmla="*/ 0 h 1496"/>
              <a:gd name="T34" fmla="*/ 1269 w 1270"/>
              <a:gd name="T35" fmla="*/ 49 h 1496"/>
              <a:gd name="T36" fmla="*/ 1269 w 1270"/>
              <a:gd name="T37" fmla="*/ 1446 h 1496"/>
              <a:gd name="T38" fmla="*/ 1220 w 1270"/>
              <a:gd name="T39" fmla="*/ 1495 h 1496"/>
              <a:gd name="T40" fmla="*/ 1220 w 1270"/>
              <a:gd name="T41" fmla="*/ 68 h 1496"/>
              <a:gd name="T42" fmla="*/ 1220 w 1270"/>
              <a:gd name="T43" fmla="*/ 6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0" h="1496">
                <a:moveTo>
                  <a:pt x="1220" y="1495"/>
                </a:moveTo>
                <a:lnTo>
                  <a:pt x="1220" y="1495"/>
                </a:lnTo>
                <a:cubicBezTo>
                  <a:pt x="59" y="1495"/>
                  <a:pt x="59" y="1495"/>
                  <a:pt x="59" y="1495"/>
                </a:cubicBezTo>
                <a:cubicBezTo>
                  <a:pt x="30" y="1495"/>
                  <a:pt x="0" y="1476"/>
                  <a:pt x="0" y="1446"/>
                </a:cubicBezTo>
                <a:cubicBezTo>
                  <a:pt x="0" y="49"/>
                  <a:pt x="0" y="49"/>
                  <a:pt x="0" y="49"/>
                </a:cubicBezTo>
                <a:cubicBezTo>
                  <a:pt x="0" y="19"/>
                  <a:pt x="30" y="0"/>
                  <a:pt x="59" y="0"/>
                </a:cubicBezTo>
                <a:cubicBezTo>
                  <a:pt x="286" y="0"/>
                  <a:pt x="286" y="0"/>
                  <a:pt x="286" y="0"/>
                </a:cubicBezTo>
                <a:cubicBezTo>
                  <a:pt x="305" y="0"/>
                  <a:pt x="315" y="10"/>
                  <a:pt x="315" y="29"/>
                </a:cubicBezTo>
                <a:cubicBezTo>
                  <a:pt x="315" y="49"/>
                  <a:pt x="305" y="68"/>
                  <a:pt x="286" y="68"/>
                </a:cubicBezTo>
                <a:cubicBezTo>
                  <a:pt x="69" y="68"/>
                  <a:pt x="69" y="68"/>
                  <a:pt x="69" y="68"/>
                </a:cubicBezTo>
                <a:cubicBezTo>
                  <a:pt x="69" y="1426"/>
                  <a:pt x="69" y="1426"/>
                  <a:pt x="69" y="1426"/>
                </a:cubicBezTo>
                <a:cubicBezTo>
                  <a:pt x="1200" y="1426"/>
                  <a:pt x="1200" y="1426"/>
                  <a:pt x="1200" y="1426"/>
                </a:cubicBezTo>
                <a:cubicBezTo>
                  <a:pt x="1200" y="68"/>
                  <a:pt x="1200" y="68"/>
                  <a:pt x="1200" y="68"/>
                </a:cubicBezTo>
                <a:cubicBezTo>
                  <a:pt x="994" y="68"/>
                  <a:pt x="994" y="68"/>
                  <a:pt x="994" y="68"/>
                </a:cubicBezTo>
                <a:cubicBezTo>
                  <a:pt x="974" y="68"/>
                  <a:pt x="964" y="49"/>
                  <a:pt x="964" y="29"/>
                </a:cubicBezTo>
                <a:cubicBezTo>
                  <a:pt x="964" y="10"/>
                  <a:pt x="974" y="0"/>
                  <a:pt x="994" y="0"/>
                </a:cubicBezTo>
                <a:cubicBezTo>
                  <a:pt x="1220" y="0"/>
                  <a:pt x="1220" y="0"/>
                  <a:pt x="1220" y="0"/>
                </a:cubicBezTo>
                <a:cubicBezTo>
                  <a:pt x="1250" y="0"/>
                  <a:pt x="1269" y="19"/>
                  <a:pt x="1269" y="49"/>
                </a:cubicBezTo>
                <a:cubicBezTo>
                  <a:pt x="1269" y="1446"/>
                  <a:pt x="1269" y="1446"/>
                  <a:pt x="1269" y="1446"/>
                </a:cubicBezTo>
                <a:cubicBezTo>
                  <a:pt x="1269" y="1476"/>
                  <a:pt x="1250" y="1495"/>
                  <a:pt x="1220" y="1495"/>
                </a:cubicBezTo>
                <a:close/>
                <a:moveTo>
                  <a:pt x="1220" y="68"/>
                </a:moveTo>
                <a:lnTo>
                  <a:pt x="1220" y="68"/>
                </a:lnTo>
                <a:close/>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0" name="Freeform 383">
            <a:extLst>
              <a:ext uri="{FF2B5EF4-FFF2-40B4-BE49-F238E27FC236}">
                <a16:creationId xmlns:a16="http://schemas.microsoft.com/office/drawing/2014/main" id="{06AF19BB-3E60-994C-964E-05B12632A037}"/>
              </a:ext>
            </a:extLst>
          </p:cNvPr>
          <p:cNvSpPr>
            <a:spLocks noChangeArrowheads="1"/>
          </p:cNvSpPr>
          <p:nvPr/>
        </p:nvSpPr>
        <p:spPr bwMode="auto">
          <a:xfrm>
            <a:off x="5792200" y="1693594"/>
            <a:ext cx="111885" cy="111885"/>
          </a:xfrm>
          <a:custGeom>
            <a:avLst/>
            <a:gdLst>
              <a:gd name="T0" fmla="*/ 217 w 247"/>
              <a:gd name="T1" fmla="*/ 246 h 247"/>
              <a:gd name="T2" fmla="*/ 217 w 247"/>
              <a:gd name="T3" fmla="*/ 246 h 247"/>
              <a:gd name="T4" fmla="*/ 40 w 247"/>
              <a:gd name="T5" fmla="*/ 246 h 247"/>
              <a:gd name="T6" fmla="*/ 0 w 247"/>
              <a:gd name="T7" fmla="*/ 207 h 247"/>
              <a:gd name="T8" fmla="*/ 0 w 247"/>
              <a:gd name="T9" fmla="*/ 29 h 247"/>
              <a:gd name="T10" fmla="*/ 40 w 247"/>
              <a:gd name="T11" fmla="*/ 0 h 247"/>
              <a:gd name="T12" fmla="*/ 217 w 247"/>
              <a:gd name="T13" fmla="*/ 0 h 247"/>
              <a:gd name="T14" fmla="*/ 246 w 247"/>
              <a:gd name="T15" fmla="*/ 29 h 247"/>
              <a:gd name="T16" fmla="*/ 246 w 247"/>
              <a:gd name="T17" fmla="*/ 207 h 247"/>
              <a:gd name="T18" fmla="*/ 217 w 247"/>
              <a:gd name="T19" fmla="*/ 246 h 247"/>
              <a:gd name="T20" fmla="*/ 69 w 247"/>
              <a:gd name="T21" fmla="*/ 177 h 247"/>
              <a:gd name="T22" fmla="*/ 69 w 247"/>
              <a:gd name="T23" fmla="*/ 177 h 247"/>
              <a:gd name="T24" fmla="*/ 177 w 247"/>
              <a:gd name="T25" fmla="*/ 177 h 247"/>
              <a:gd name="T26" fmla="*/ 177 w 247"/>
              <a:gd name="T27" fmla="*/ 69 h 247"/>
              <a:gd name="T28" fmla="*/ 69 w 247"/>
              <a:gd name="T29" fmla="*/ 69 h 247"/>
              <a:gd name="T30" fmla="*/ 69 w 247"/>
              <a:gd name="T31" fmla="*/ 17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47">
                <a:moveTo>
                  <a:pt x="217" y="246"/>
                </a:moveTo>
                <a:lnTo>
                  <a:pt x="217" y="246"/>
                </a:lnTo>
                <a:cubicBezTo>
                  <a:pt x="40" y="246"/>
                  <a:pt x="40" y="246"/>
                  <a:pt x="40" y="246"/>
                </a:cubicBezTo>
                <a:cubicBezTo>
                  <a:pt x="20" y="246"/>
                  <a:pt x="0" y="226"/>
                  <a:pt x="0" y="207"/>
                </a:cubicBezTo>
                <a:cubicBezTo>
                  <a:pt x="0" y="29"/>
                  <a:pt x="0" y="29"/>
                  <a:pt x="0" y="29"/>
                </a:cubicBezTo>
                <a:cubicBezTo>
                  <a:pt x="0" y="10"/>
                  <a:pt x="20" y="0"/>
                  <a:pt x="40" y="0"/>
                </a:cubicBezTo>
                <a:cubicBezTo>
                  <a:pt x="217" y="0"/>
                  <a:pt x="217" y="0"/>
                  <a:pt x="217" y="0"/>
                </a:cubicBezTo>
                <a:cubicBezTo>
                  <a:pt x="236" y="0"/>
                  <a:pt x="246" y="10"/>
                  <a:pt x="246" y="29"/>
                </a:cubicBezTo>
                <a:cubicBezTo>
                  <a:pt x="246" y="207"/>
                  <a:pt x="246" y="207"/>
                  <a:pt x="246" y="207"/>
                </a:cubicBezTo>
                <a:cubicBezTo>
                  <a:pt x="246" y="226"/>
                  <a:pt x="236" y="246"/>
                  <a:pt x="217" y="246"/>
                </a:cubicBezTo>
                <a:close/>
                <a:moveTo>
                  <a:pt x="69" y="177"/>
                </a:moveTo>
                <a:lnTo>
                  <a:pt x="69" y="177"/>
                </a:lnTo>
                <a:cubicBezTo>
                  <a:pt x="177" y="177"/>
                  <a:pt x="177" y="177"/>
                  <a:pt x="177" y="177"/>
                </a:cubicBezTo>
                <a:cubicBezTo>
                  <a:pt x="177" y="69"/>
                  <a:pt x="177" y="69"/>
                  <a:pt x="177" y="69"/>
                </a:cubicBezTo>
                <a:cubicBezTo>
                  <a:pt x="69" y="69"/>
                  <a:pt x="69" y="69"/>
                  <a:pt x="69" y="69"/>
                </a:cubicBezTo>
                <a:lnTo>
                  <a:pt x="69" y="177"/>
                </a:lnTo>
                <a:close/>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1" name="Freeform 384">
            <a:extLst>
              <a:ext uri="{FF2B5EF4-FFF2-40B4-BE49-F238E27FC236}">
                <a16:creationId xmlns:a16="http://schemas.microsoft.com/office/drawing/2014/main" id="{159476C4-D1DE-1446-97C3-51A81F529C74}"/>
              </a:ext>
            </a:extLst>
          </p:cNvPr>
          <p:cNvSpPr>
            <a:spLocks noChangeArrowheads="1"/>
          </p:cNvSpPr>
          <p:nvPr/>
        </p:nvSpPr>
        <p:spPr bwMode="auto">
          <a:xfrm>
            <a:off x="5792200" y="1855427"/>
            <a:ext cx="111885" cy="111885"/>
          </a:xfrm>
          <a:custGeom>
            <a:avLst/>
            <a:gdLst>
              <a:gd name="T0" fmla="*/ 217 w 247"/>
              <a:gd name="T1" fmla="*/ 246 h 247"/>
              <a:gd name="T2" fmla="*/ 217 w 247"/>
              <a:gd name="T3" fmla="*/ 246 h 247"/>
              <a:gd name="T4" fmla="*/ 40 w 247"/>
              <a:gd name="T5" fmla="*/ 246 h 247"/>
              <a:gd name="T6" fmla="*/ 0 w 247"/>
              <a:gd name="T7" fmla="*/ 207 h 247"/>
              <a:gd name="T8" fmla="*/ 0 w 247"/>
              <a:gd name="T9" fmla="*/ 30 h 247"/>
              <a:gd name="T10" fmla="*/ 40 w 247"/>
              <a:gd name="T11" fmla="*/ 0 h 247"/>
              <a:gd name="T12" fmla="*/ 217 w 247"/>
              <a:gd name="T13" fmla="*/ 0 h 247"/>
              <a:gd name="T14" fmla="*/ 246 w 247"/>
              <a:gd name="T15" fmla="*/ 30 h 247"/>
              <a:gd name="T16" fmla="*/ 246 w 247"/>
              <a:gd name="T17" fmla="*/ 207 h 247"/>
              <a:gd name="T18" fmla="*/ 217 w 247"/>
              <a:gd name="T19" fmla="*/ 246 h 247"/>
              <a:gd name="T20" fmla="*/ 69 w 247"/>
              <a:gd name="T21" fmla="*/ 177 h 247"/>
              <a:gd name="T22" fmla="*/ 69 w 247"/>
              <a:gd name="T23" fmla="*/ 177 h 247"/>
              <a:gd name="T24" fmla="*/ 177 w 247"/>
              <a:gd name="T25" fmla="*/ 177 h 247"/>
              <a:gd name="T26" fmla="*/ 177 w 247"/>
              <a:gd name="T27" fmla="*/ 69 h 247"/>
              <a:gd name="T28" fmla="*/ 69 w 247"/>
              <a:gd name="T29" fmla="*/ 69 h 247"/>
              <a:gd name="T30" fmla="*/ 69 w 247"/>
              <a:gd name="T31" fmla="*/ 17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47">
                <a:moveTo>
                  <a:pt x="217" y="246"/>
                </a:moveTo>
                <a:lnTo>
                  <a:pt x="217" y="246"/>
                </a:lnTo>
                <a:cubicBezTo>
                  <a:pt x="40" y="246"/>
                  <a:pt x="40" y="246"/>
                  <a:pt x="40" y="246"/>
                </a:cubicBezTo>
                <a:cubicBezTo>
                  <a:pt x="20" y="246"/>
                  <a:pt x="0" y="226"/>
                  <a:pt x="0" y="207"/>
                </a:cubicBezTo>
                <a:cubicBezTo>
                  <a:pt x="0" y="30"/>
                  <a:pt x="0" y="30"/>
                  <a:pt x="0" y="30"/>
                </a:cubicBezTo>
                <a:cubicBezTo>
                  <a:pt x="0" y="20"/>
                  <a:pt x="20" y="0"/>
                  <a:pt x="40" y="0"/>
                </a:cubicBezTo>
                <a:cubicBezTo>
                  <a:pt x="217" y="0"/>
                  <a:pt x="217" y="0"/>
                  <a:pt x="217" y="0"/>
                </a:cubicBezTo>
                <a:cubicBezTo>
                  <a:pt x="236" y="0"/>
                  <a:pt x="246" y="20"/>
                  <a:pt x="246" y="30"/>
                </a:cubicBezTo>
                <a:cubicBezTo>
                  <a:pt x="246" y="207"/>
                  <a:pt x="246" y="207"/>
                  <a:pt x="246" y="207"/>
                </a:cubicBezTo>
                <a:cubicBezTo>
                  <a:pt x="246" y="226"/>
                  <a:pt x="236" y="246"/>
                  <a:pt x="217" y="246"/>
                </a:cubicBezTo>
                <a:close/>
                <a:moveTo>
                  <a:pt x="69" y="177"/>
                </a:moveTo>
                <a:lnTo>
                  <a:pt x="69" y="177"/>
                </a:lnTo>
                <a:cubicBezTo>
                  <a:pt x="177" y="177"/>
                  <a:pt x="177" y="177"/>
                  <a:pt x="177" y="177"/>
                </a:cubicBezTo>
                <a:cubicBezTo>
                  <a:pt x="177" y="69"/>
                  <a:pt x="177" y="69"/>
                  <a:pt x="177" y="69"/>
                </a:cubicBezTo>
                <a:cubicBezTo>
                  <a:pt x="69" y="69"/>
                  <a:pt x="69" y="69"/>
                  <a:pt x="69" y="69"/>
                </a:cubicBezTo>
                <a:lnTo>
                  <a:pt x="69" y="177"/>
                </a:lnTo>
                <a:close/>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2" name="Freeform 385">
            <a:extLst>
              <a:ext uri="{FF2B5EF4-FFF2-40B4-BE49-F238E27FC236}">
                <a16:creationId xmlns:a16="http://schemas.microsoft.com/office/drawing/2014/main" id="{A175F134-CF5A-1948-A054-CEFB0FA16AA9}"/>
              </a:ext>
            </a:extLst>
          </p:cNvPr>
          <p:cNvSpPr>
            <a:spLocks noChangeArrowheads="1"/>
          </p:cNvSpPr>
          <p:nvPr/>
        </p:nvSpPr>
        <p:spPr bwMode="auto">
          <a:xfrm>
            <a:off x="5792200" y="2015262"/>
            <a:ext cx="111885" cy="111885"/>
          </a:xfrm>
          <a:custGeom>
            <a:avLst/>
            <a:gdLst>
              <a:gd name="T0" fmla="*/ 217 w 247"/>
              <a:gd name="T1" fmla="*/ 246 h 247"/>
              <a:gd name="T2" fmla="*/ 217 w 247"/>
              <a:gd name="T3" fmla="*/ 246 h 247"/>
              <a:gd name="T4" fmla="*/ 40 w 247"/>
              <a:gd name="T5" fmla="*/ 246 h 247"/>
              <a:gd name="T6" fmla="*/ 0 w 247"/>
              <a:gd name="T7" fmla="*/ 217 h 247"/>
              <a:gd name="T8" fmla="*/ 0 w 247"/>
              <a:gd name="T9" fmla="*/ 39 h 247"/>
              <a:gd name="T10" fmla="*/ 40 w 247"/>
              <a:gd name="T11" fmla="*/ 0 h 247"/>
              <a:gd name="T12" fmla="*/ 217 w 247"/>
              <a:gd name="T13" fmla="*/ 0 h 247"/>
              <a:gd name="T14" fmla="*/ 246 w 247"/>
              <a:gd name="T15" fmla="*/ 39 h 247"/>
              <a:gd name="T16" fmla="*/ 246 w 247"/>
              <a:gd name="T17" fmla="*/ 217 h 247"/>
              <a:gd name="T18" fmla="*/ 217 w 247"/>
              <a:gd name="T19" fmla="*/ 246 h 247"/>
              <a:gd name="T20" fmla="*/ 69 w 247"/>
              <a:gd name="T21" fmla="*/ 177 h 247"/>
              <a:gd name="T22" fmla="*/ 69 w 247"/>
              <a:gd name="T23" fmla="*/ 177 h 247"/>
              <a:gd name="T24" fmla="*/ 177 w 247"/>
              <a:gd name="T25" fmla="*/ 177 h 247"/>
              <a:gd name="T26" fmla="*/ 177 w 247"/>
              <a:gd name="T27" fmla="*/ 69 h 247"/>
              <a:gd name="T28" fmla="*/ 69 w 247"/>
              <a:gd name="T29" fmla="*/ 69 h 247"/>
              <a:gd name="T30" fmla="*/ 69 w 247"/>
              <a:gd name="T31" fmla="*/ 17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47">
                <a:moveTo>
                  <a:pt x="217" y="246"/>
                </a:moveTo>
                <a:lnTo>
                  <a:pt x="217" y="246"/>
                </a:lnTo>
                <a:cubicBezTo>
                  <a:pt x="40" y="246"/>
                  <a:pt x="40" y="246"/>
                  <a:pt x="40" y="246"/>
                </a:cubicBezTo>
                <a:cubicBezTo>
                  <a:pt x="20" y="246"/>
                  <a:pt x="0" y="236"/>
                  <a:pt x="0" y="217"/>
                </a:cubicBezTo>
                <a:cubicBezTo>
                  <a:pt x="0" y="39"/>
                  <a:pt x="0" y="39"/>
                  <a:pt x="0" y="39"/>
                </a:cubicBezTo>
                <a:cubicBezTo>
                  <a:pt x="0" y="20"/>
                  <a:pt x="20" y="0"/>
                  <a:pt x="40" y="0"/>
                </a:cubicBezTo>
                <a:cubicBezTo>
                  <a:pt x="217" y="0"/>
                  <a:pt x="217" y="0"/>
                  <a:pt x="217" y="0"/>
                </a:cubicBezTo>
                <a:cubicBezTo>
                  <a:pt x="236" y="0"/>
                  <a:pt x="246" y="20"/>
                  <a:pt x="246" y="39"/>
                </a:cubicBezTo>
                <a:cubicBezTo>
                  <a:pt x="246" y="217"/>
                  <a:pt x="246" y="217"/>
                  <a:pt x="246" y="217"/>
                </a:cubicBezTo>
                <a:cubicBezTo>
                  <a:pt x="246" y="236"/>
                  <a:pt x="236" y="246"/>
                  <a:pt x="217" y="246"/>
                </a:cubicBezTo>
                <a:close/>
                <a:moveTo>
                  <a:pt x="69" y="177"/>
                </a:moveTo>
                <a:lnTo>
                  <a:pt x="69" y="177"/>
                </a:lnTo>
                <a:cubicBezTo>
                  <a:pt x="177" y="177"/>
                  <a:pt x="177" y="177"/>
                  <a:pt x="177" y="177"/>
                </a:cubicBezTo>
                <a:cubicBezTo>
                  <a:pt x="177" y="69"/>
                  <a:pt x="177" y="69"/>
                  <a:pt x="177" y="69"/>
                </a:cubicBezTo>
                <a:cubicBezTo>
                  <a:pt x="69" y="69"/>
                  <a:pt x="69" y="69"/>
                  <a:pt x="69" y="69"/>
                </a:cubicBezTo>
                <a:lnTo>
                  <a:pt x="69" y="177"/>
                </a:lnTo>
                <a:close/>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3" name="Freeform 386">
            <a:extLst>
              <a:ext uri="{FF2B5EF4-FFF2-40B4-BE49-F238E27FC236}">
                <a16:creationId xmlns:a16="http://schemas.microsoft.com/office/drawing/2014/main" id="{9922B7AD-5A7B-B646-96CB-707FA5C783E4}"/>
              </a:ext>
            </a:extLst>
          </p:cNvPr>
          <p:cNvSpPr>
            <a:spLocks noChangeArrowheads="1"/>
          </p:cNvSpPr>
          <p:nvPr/>
        </p:nvSpPr>
        <p:spPr bwMode="auto">
          <a:xfrm>
            <a:off x="5954031" y="1735551"/>
            <a:ext cx="195799" cy="31967"/>
          </a:xfrm>
          <a:custGeom>
            <a:avLst/>
            <a:gdLst>
              <a:gd name="T0" fmla="*/ 394 w 434"/>
              <a:gd name="T1" fmla="*/ 68 h 69"/>
              <a:gd name="T2" fmla="*/ 394 w 434"/>
              <a:gd name="T3" fmla="*/ 68 h 69"/>
              <a:gd name="T4" fmla="*/ 40 w 434"/>
              <a:gd name="T5" fmla="*/ 68 h 69"/>
              <a:gd name="T6" fmla="*/ 0 w 434"/>
              <a:gd name="T7" fmla="*/ 29 h 69"/>
              <a:gd name="T8" fmla="*/ 40 w 434"/>
              <a:gd name="T9" fmla="*/ 0 h 69"/>
              <a:gd name="T10" fmla="*/ 394 w 434"/>
              <a:gd name="T11" fmla="*/ 0 h 69"/>
              <a:gd name="T12" fmla="*/ 433 w 434"/>
              <a:gd name="T13" fmla="*/ 29 h 69"/>
              <a:gd name="T14" fmla="*/ 394 w 434"/>
              <a:gd name="T15" fmla="*/ 6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69">
                <a:moveTo>
                  <a:pt x="394" y="68"/>
                </a:moveTo>
                <a:lnTo>
                  <a:pt x="394" y="68"/>
                </a:lnTo>
                <a:cubicBezTo>
                  <a:pt x="40" y="68"/>
                  <a:pt x="40" y="68"/>
                  <a:pt x="40" y="68"/>
                </a:cubicBezTo>
                <a:cubicBezTo>
                  <a:pt x="20" y="68"/>
                  <a:pt x="0" y="49"/>
                  <a:pt x="0" y="29"/>
                </a:cubicBezTo>
                <a:cubicBezTo>
                  <a:pt x="0" y="9"/>
                  <a:pt x="20" y="0"/>
                  <a:pt x="40" y="0"/>
                </a:cubicBezTo>
                <a:cubicBezTo>
                  <a:pt x="394" y="0"/>
                  <a:pt x="394" y="0"/>
                  <a:pt x="394" y="0"/>
                </a:cubicBezTo>
                <a:cubicBezTo>
                  <a:pt x="414" y="0"/>
                  <a:pt x="433" y="9"/>
                  <a:pt x="433" y="29"/>
                </a:cubicBezTo>
                <a:cubicBezTo>
                  <a:pt x="433" y="49"/>
                  <a:pt x="414" y="68"/>
                  <a:pt x="394" y="68"/>
                </a:cubicBezTo>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4" name="Freeform 387">
            <a:extLst>
              <a:ext uri="{FF2B5EF4-FFF2-40B4-BE49-F238E27FC236}">
                <a16:creationId xmlns:a16="http://schemas.microsoft.com/office/drawing/2014/main" id="{43A6ACBB-3E1B-0246-BB43-C7B768DAA2E6}"/>
              </a:ext>
            </a:extLst>
          </p:cNvPr>
          <p:cNvSpPr>
            <a:spLocks noChangeArrowheads="1"/>
          </p:cNvSpPr>
          <p:nvPr/>
        </p:nvSpPr>
        <p:spPr bwMode="auto">
          <a:xfrm>
            <a:off x="5954031" y="1895386"/>
            <a:ext cx="195799" cy="31967"/>
          </a:xfrm>
          <a:custGeom>
            <a:avLst/>
            <a:gdLst>
              <a:gd name="T0" fmla="*/ 394 w 434"/>
              <a:gd name="T1" fmla="*/ 68 h 69"/>
              <a:gd name="T2" fmla="*/ 394 w 434"/>
              <a:gd name="T3" fmla="*/ 68 h 69"/>
              <a:gd name="T4" fmla="*/ 40 w 434"/>
              <a:gd name="T5" fmla="*/ 68 h 69"/>
              <a:gd name="T6" fmla="*/ 0 w 434"/>
              <a:gd name="T7" fmla="*/ 29 h 69"/>
              <a:gd name="T8" fmla="*/ 40 w 434"/>
              <a:gd name="T9" fmla="*/ 0 h 69"/>
              <a:gd name="T10" fmla="*/ 394 w 434"/>
              <a:gd name="T11" fmla="*/ 0 h 69"/>
              <a:gd name="T12" fmla="*/ 433 w 434"/>
              <a:gd name="T13" fmla="*/ 29 h 69"/>
              <a:gd name="T14" fmla="*/ 394 w 434"/>
              <a:gd name="T15" fmla="*/ 6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69">
                <a:moveTo>
                  <a:pt x="394" y="68"/>
                </a:moveTo>
                <a:lnTo>
                  <a:pt x="394" y="68"/>
                </a:lnTo>
                <a:cubicBezTo>
                  <a:pt x="40" y="68"/>
                  <a:pt x="40" y="68"/>
                  <a:pt x="40" y="68"/>
                </a:cubicBezTo>
                <a:cubicBezTo>
                  <a:pt x="20" y="68"/>
                  <a:pt x="0" y="49"/>
                  <a:pt x="0" y="29"/>
                </a:cubicBezTo>
                <a:cubicBezTo>
                  <a:pt x="0" y="19"/>
                  <a:pt x="20" y="0"/>
                  <a:pt x="40" y="0"/>
                </a:cubicBezTo>
                <a:cubicBezTo>
                  <a:pt x="394" y="0"/>
                  <a:pt x="394" y="0"/>
                  <a:pt x="394" y="0"/>
                </a:cubicBezTo>
                <a:cubicBezTo>
                  <a:pt x="414" y="0"/>
                  <a:pt x="433" y="19"/>
                  <a:pt x="433" y="29"/>
                </a:cubicBezTo>
                <a:cubicBezTo>
                  <a:pt x="433" y="49"/>
                  <a:pt x="414" y="68"/>
                  <a:pt x="394" y="68"/>
                </a:cubicBezTo>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5" name="Freeform 388">
            <a:extLst>
              <a:ext uri="{FF2B5EF4-FFF2-40B4-BE49-F238E27FC236}">
                <a16:creationId xmlns:a16="http://schemas.microsoft.com/office/drawing/2014/main" id="{3ECB6148-E495-0F49-9B98-9AE6D66333CE}"/>
              </a:ext>
            </a:extLst>
          </p:cNvPr>
          <p:cNvSpPr>
            <a:spLocks noChangeArrowheads="1"/>
          </p:cNvSpPr>
          <p:nvPr/>
        </p:nvSpPr>
        <p:spPr bwMode="auto">
          <a:xfrm>
            <a:off x="5954031" y="2055222"/>
            <a:ext cx="195799" cy="31967"/>
          </a:xfrm>
          <a:custGeom>
            <a:avLst/>
            <a:gdLst>
              <a:gd name="T0" fmla="*/ 394 w 434"/>
              <a:gd name="T1" fmla="*/ 69 h 70"/>
              <a:gd name="T2" fmla="*/ 394 w 434"/>
              <a:gd name="T3" fmla="*/ 69 h 70"/>
              <a:gd name="T4" fmla="*/ 40 w 434"/>
              <a:gd name="T5" fmla="*/ 69 h 70"/>
              <a:gd name="T6" fmla="*/ 0 w 434"/>
              <a:gd name="T7" fmla="*/ 39 h 70"/>
              <a:gd name="T8" fmla="*/ 40 w 434"/>
              <a:gd name="T9" fmla="*/ 0 h 70"/>
              <a:gd name="T10" fmla="*/ 394 w 434"/>
              <a:gd name="T11" fmla="*/ 0 h 70"/>
              <a:gd name="T12" fmla="*/ 433 w 434"/>
              <a:gd name="T13" fmla="*/ 39 h 70"/>
              <a:gd name="T14" fmla="*/ 394 w 434"/>
              <a:gd name="T15" fmla="*/ 6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70">
                <a:moveTo>
                  <a:pt x="394" y="69"/>
                </a:moveTo>
                <a:lnTo>
                  <a:pt x="394" y="69"/>
                </a:lnTo>
                <a:cubicBezTo>
                  <a:pt x="40" y="69"/>
                  <a:pt x="40" y="69"/>
                  <a:pt x="40" y="69"/>
                </a:cubicBezTo>
                <a:cubicBezTo>
                  <a:pt x="20" y="69"/>
                  <a:pt x="0" y="59"/>
                  <a:pt x="0" y="39"/>
                </a:cubicBezTo>
                <a:cubicBezTo>
                  <a:pt x="0" y="19"/>
                  <a:pt x="20" y="0"/>
                  <a:pt x="40" y="0"/>
                </a:cubicBezTo>
                <a:cubicBezTo>
                  <a:pt x="394" y="0"/>
                  <a:pt x="394" y="0"/>
                  <a:pt x="394" y="0"/>
                </a:cubicBezTo>
                <a:cubicBezTo>
                  <a:pt x="414" y="0"/>
                  <a:pt x="433" y="19"/>
                  <a:pt x="433" y="39"/>
                </a:cubicBezTo>
                <a:cubicBezTo>
                  <a:pt x="433" y="59"/>
                  <a:pt x="414" y="69"/>
                  <a:pt x="394" y="69"/>
                </a:cubicBezTo>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66" name="Freeform 389">
            <a:extLst>
              <a:ext uri="{FF2B5EF4-FFF2-40B4-BE49-F238E27FC236}">
                <a16:creationId xmlns:a16="http://schemas.microsoft.com/office/drawing/2014/main" id="{315546F2-0AD2-894A-AB27-3E672DBD7283}"/>
              </a:ext>
            </a:extLst>
          </p:cNvPr>
          <p:cNvSpPr>
            <a:spLocks noChangeArrowheads="1"/>
          </p:cNvSpPr>
          <p:nvPr/>
        </p:nvSpPr>
        <p:spPr bwMode="auto">
          <a:xfrm>
            <a:off x="5834155" y="1453842"/>
            <a:ext cx="271720" cy="177817"/>
          </a:xfrm>
          <a:custGeom>
            <a:avLst/>
            <a:gdLst>
              <a:gd name="T0" fmla="*/ 561 w 601"/>
              <a:gd name="T1" fmla="*/ 393 h 394"/>
              <a:gd name="T2" fmla="*/ 561 w 601"/>
              <a:gd name="T3" fmla="*/ 393 h 394"/>
              <a:gd name="T4" fmla="*/ 49 w 601"/>
              <a:gd name="T5" fmla="*/ 393 h 394"/>
              <a:gd name="T6" fmla="*/ 0 w 601"/>
              <a:gd name="T7" fmla="*/ 354 h 394"/>
              <a:gd name="T8" fmla="*/ 0 w 601"/>
              <a:gd name="T9" fmla="*/ 206 h 394"/>
              <a:gd name="T10" fmla="*/ 10 w 601"/>
              <a:gd name="T11" fmla="*/ 196 h 394"/>
              <a:gd name="T12" fmla="*/ 118 w 601"/>
              <a:gd name="T13" fmla="*/ 49 h 394"/>
              <a:gd name="T14" fmla="*/ 305 w 601"/>
              <a:gd name="T15" fmla="*/ 0 h 394"/>
              <a:gd name="T16" fmla="*/ 482 w 601"/>
              <a:gd name="T17" fmla="*/ 49 h 394"/>
              <a:gd name="T18" fmla="*/ 600 w 601"/>
              <a:gd name="T19" fmla="*/ 196 h 394"/>
              <a:gd name="T20" fmla="*/ 600 w 601"/>
              <a:gd name="T21" fmla="*/ 206 h 394"/>
              <a:gd name="T22" fmla="*/ 600 w 601"/>
              <a:gd name="T23" fmla="*/ 354 h 394"/>
              <a:gd name="T24" fmla="*/ 561 w 601"/>
              <a:gd name="T25" fmla="*/ 393 h 394"/>
              <a:gd name="T26" fmla="*/ 69 w 601"/>
              <a:gd name="T27" fmla="*/ 324 h 394"/>
              <a:gd name="T28" fmla="*/ 69 w 601"/>
              <a:gd name="T29" fmla="*/ 324 h 394"/>
              <a:gd name="T30" fmla="*/ 531 w 601"/>
              <a:gd name="T31" fmla="*/ 324 h 394"/>
              <a:gd name="T32" fmla="*/ 531 w 601"/>
              <a:gd name="T33" fmla="*/ 216 h 394"/>
              <a:gd name="T34" fmla="*/ 443 w 601"/>
              <a:gd name="T35" fmla="*/ 108 h 394"/>
              <a:gd name="T36" fmla="*/ 305 w 601"/>
              <a:gd name="T37" fmla="*/ 69 h 394"/>
              <a:gd name="T38" fmla="*/ 157 w 601"/>
              <a:gd name="T39" fmla="*/ 108 h 394"/>
              <a:gd name="T40" fmla="*/ 69 w 601"/>
              <a:gd name="T41" fmla="*/ 216 h 394"/>
              <a:gd name="T42" fmla="*/ 69 w 601"/>
              <a:gd name="T43" fmla="*/ 32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1" h="394">
                <a:moveTo>
                  <a:pt x="561" y="393"/>
                </a:moveTo>
                <a:lnTo>
                  <a:pt x="561" y="393"/>
                </a:lnTo>
                <a:cubicBezTo>
                  <a:pt x="49" y="393"/>
                  <a:pt x="49" y="393"/>
                  <a:pt x="49" y="393"/>
                </a:cubicBezTo>
                <a:cubicBezTo>
                  <a:pt x="29" y="393"/>
                  <a:pt x="0" y="373"/>
                  <a:pt x="0" y="354"/>
                </a:cubicBezTo>
                <a:cubicBezTo>
                  <a:pt x="0" y="206"/>
                  <a:pt x="0" y="206"/>
                  <a:pt x="0" y="206"/>
                </a:cubicBezTo>
                <a:lnTo>
                  <a:pt x="10" y="196"/>
                </a:lnTo>
                <a:cubicBezTo>
                  <a:pt x="29" y="137"/>
                  <a:pt x="69" y="88"/>
                  <a:pt x="118" y="49"/>
                </a:cubicBezTo>
                <a:cubicBezTo>
                  <a:pt x="177" y="19"/>
                  <a:pt x="236" y="0"/>
                  <a:pt x="305" y="0"/>
                </a:cubicBezTo>
                <a:cubicBezTo>
                  <a:pt x="364" y="0"/>
                  <a:pt x="433" y="19"/>
                  <a:pt x="482" y="49"/>
                </a:cubicBezTo>
                <a:cubicBezTo>
                  <a:pt x="541" y="88"/>
                  <a:pt x="580" y="137"/>
                  <a:pt x="600" y="196"/>
                </a:cubicBezTo>
                <a:lnTo>
                  <a:pt x="600" y="206"/>
                </a:lnTo>
                <a:cubicBezTo>
                  <a:pt x="600" y="354"/>
                  <a:pt x="600" y="354"/>
                  <a:pt x="600" y="354"/>
                </a:cubicBezTo>
                <a:cubicBezTo>
                  <a:pt x="600" y="373"/>
                  <a:pt x="580" y="393"/>
                  <a:pt x="561" y="393"/>
                </a:cubicBezTo>
                <a:close/>
                <a:moveTo>
                  <a:pt x="69" y="324"/>
                </a:moveTo>
                <a:lnTo>
                  <a:pt x="69" y="324"/>
                </a:lnTo>
                <a:cubicBezTo>
                  <a:pt x="531" y="324"/>
                  <a:pt x="531" y="324"/>
                  <a:pt x="531" y="324"/>
                </a:cubicBezTo>
                <a:cubicBezTo>
                  <a:pt x="531" y="216"/>
                  <a:pt x="531" y="216"/>
                  <a:pt x="531" y="216"/>
                </a:cubicBezTo>
                <a:cubicBezTo>
                  <a:pt x="511" y="177"/>
                  <a:pt x="482" y="137"/>
                  <a:pt x="443" y="108"/>
                </a:cubicBezTo>
                <a:cubicBezTo>
                  <a:pt x="403" y="78"/>
                  <a:pt x="354" y="69"/>
                  <a:pt x="305" y="69"/>
                </a:cubicBezTo>
                <a:cubicBezTo>
                  <a:pt x="256" y="69"/>
                  <a:pt x="206" y="78"/>
                  <a:pt x="157" y="108"/>
                </a:cubicBezTo>
                <a:cubicBezTo>
                  <a:pt x="118" y="137"/>
                  <a:pt x="88" y="177"/>
                  <a:pt x="69" y="216"/>
                </a:cubicBezTo>
                <a:lnTo>
                  <a:pt x="69" y="324"/>
                </a:lnTo>
                <a:close/>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sp>
        <p:nvSpPr>
          <p:cNvPr id="584" name="Freeform 407">
            <a:extLst>
              <a:ext uri="{FF2B5EF4-FFF2-40B4-BE49-F238E27FC236}">
                <a16:creationId xmlns:a16="http://schemas.microsoft.com/office/drawing/2014/main" id="{A8221A7F-F0E1-534E-944C-89C46725EA55}"/>
              </a:ext>
            </a:extLst>
          </p:cNvPr>
          <p:cNvSpPr>
            <a:spLocks noChangeArrowheads="1"/>
          </p:cNvSpPr>
          <p:nvPr/>
        </p:nvSpPr>
        <p:spPr bwMode="auto">
          <a:xfrm>
            <a:off x="3340733" y="5849300"/>
            <a:ext cx="9991" cy="13987"/>
          </a:xfrm>
          <a:custGeom>
            <a:avLst/>
            <a:gdLst>
              <a:gd name="T0" fmla="*/ 10 w 20"/>
              <a:gd name="T1" fmla="*/ 29 h 30"/>
              <a:gd name="T2" fmla="*/ 10 w 20"/>
              <a:gd name="T3" fmla="*/ 29 h 30"/>
              <a:gd name="T4" fmla="*/ 0 w 20"/>
              <a:gd name="T5" fmla="*/ 19 h 30"/>
              <a:gd name="T6" fmla="*/ 10 w 20"/>
              <a:gd name="T7" fmla="*/ 10 h 30"/>
              <a:gd name="T8" fmla="*/ 19 w 20"/>
              <a:gd name="T9" fmla="*/ 0 h 30"/>
              <a:gd name="T10" fmla="*/ 19 w 20"/>
              <a:gd name="T11" fmla="*/ 10 h 30"/>
              <a:gd name="T12" fmla="*/ 19 w 20"/>
              <a:gd name="T13" fmla="*/ 19 h 30"/>
              <a:gd name="T14" fmla="*/ 10 w 2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0">
                <a:moveTo>
                  <a:pt x="10" y="29"/>
                </a:moveTo>
                <a:lnTo>
                  <a:pt x="10" y="29"/>
                </a:lnTo>
                <a:lnTo>
                  <a:pt x="0" y="19"/>
                </a:lnTo>
                <a:cubicBezTo>
                  <a:pt x="10" y="10"/>
                  <a:pt x="10" y="10"/>
                  <a:pt x="10" y="10"/>
                </a:cubicBezTo>
                <a:cubicBezTo>
                  <a:pt x="10" y="0"/>
                  <a:pt x="10" y="0"/>
                  <a:pt x="19" y="0"/>
                </a:cubicBezTo>
                <a:lnTo>
                  <a:pt x="19" y="10"/>
                </a:lnTo>
                <a:cubicBezTo>
                  <a:pt x="19" y="19"/>
                  <a:pt x="19" y="19"/>
                  <a:pt x="19" y="19"/>
                </a:cubicBezTo>
                <a:cubicBezTo>
                  <a:pt x="19" y="29"/>
                  <a:pt x="10" y="29"/>
                  <a:pt x="10" y="29"/>
                </a:cubicBezTo>
              </a:path>
            </a:pathLst>
          </a:custGeom>
          <a:solidFill>
            <a:schemeClr val="bg2"/>
          </a:solidFill>
          <a:ln>
            <a:noFill/>
          </a:ln>
          <a:effectLst/>
        </p:spPr>
        <p:txBody>
          <a:bodyPr wrap="none" anchor="ctr"/>
          <a:lstStyle/>
          <a:p>
            <a:pPr defTabSz="914194"/>
            <a:endParaRPr lang="es-MX">
              <a:solidFill>
                <a:srgbClr val="606160"/>
              </a:solidFill>
              <a:latin typeface="Calibri" panose="020F0502020204030204"/>
            </a:endParaRPr>
          </a:p>
        </p:txBody>
      </p:sp>
      <p:grpSp>
        <p:nvGrpSpPr>
          <p:cNvPr id="602" name="Google Shape;102;p4">
            <a:extLst>
              <a:ext uri="{FF2B5EF4-FFF2-40B4-BE49-F238E27FC236}">
                <a16:creationId xmlns:a16="http://schemas.microsoft.com/office/drawing/2014/main" id="{1DCD250C-07A2-FF45-B8B5-80A970172465}"/>
              </a:ext>
            </a:extLst>
          </p:cNvPr>
          <p:cNvGrpSpPr/>
          <p:nvPr/>
        </p:nvGrpSpPr>
        <p:grpSpPr>
          <a:xfrm>
            <a:off x="1677942" y="3906297"/>
            <a:ext cx="1688063" cy="787955"/>
            <a:chOff x="5320079" y="9929674"/>
            <a:chExt cx="3933958" cy="1575908"/>
          </a:xfrm>
        </p:grpSpPr>
        <p:sp>
          <p:nvSpPr>
            <p:cNvPr id="603" name="Google Shape;103;p4">
              <a:extLst>
                <a:ext uri="{FF2B5EF4-FFF2-40B4-BE49-F238E27FC236}">
                  <a16:creationId xmlns:a16="http://schemas.microsoft.com/office/drawing/2014/main" id="{709B6C5C-4075-BB4A-9EC0-613B5EDDBEFF}"/>
                </a:ext>
              </a:extLst>
            </p:cNvPr>
            <p:cNvSpPr txBox="1"/>
            <p:nvPr/>
          </p:nvSpPr>
          <p:spPr>
            <a:xfrm>
              <a:off x="5342582" y="9929674"/>
              <a:ext cx="3713296" cy="646200"/>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3600"/>
              </a:pPr>
              <a:r>
                <a:rPr lang="en-US" sz="1400" b="1" dirty="0">
                  <a:solidFill>
                    <a:srgbClr val="FDFFFE"/>
                  </a:solidFill>
                  <a:latin typeface="Lato"/>
                  <a:ea typeface="Lato"/>
                  <a:cs typeface="Lato"/>
                  <a:sym typeface="Lato"/>
                </a:rPr>
                <a:t>Join the Learning Network</a:t>
              </a:r>
              <a:endParaRPr sz="1400" b="1" dirty="0">
                <a:solidFill>
                  <a:srgbClr val="FDFFFE"/>
                </a:solidFill>
                <a:latin typeface="Lato"/>
                <a:ea typeface="Lato"/>
                <a:cs typeface="Lato"/>
                <a:sym typeface="Lato"/>
              </a:endParaRPr>
            </a:p>
          </p:txBody>
        </p:sp>
        <p:sp>
          <p:nvSpPr>
            <p:cNvPr id="604" name="Google Shape;104;p4">
              <a:extLst>
                <a:ext uri="{FF2B5EF4-FFF2-40B4-BE49-F238E27FC236}">
                  <a16:creationId xmlns:a16="http://schemas.microsoft.com/office/drawing/2014/main" id="{2FD1D6AC-3BDD-6640-A192-D90102E050E6}"/>
                </a:ext>
              </a:extLst>
            </p:cNvPr>
            <p:cNvSpPr/>
            <p:nvPr/>
          </p:nvSpPr>
          <p:spPr>
            <a:xfrm>
              <a:off x="5320079" y="10551582"/>
              <a:ext cx="3933958" cy="954000"/>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2800"/>
              </a:pPr>
              <a:endParaRPr lang="en-US" sz="1000" dirty="0">
                <a:solidFill>
                  <a:srgbClr val="FDFFFE"/>
                </a:solidFill>
                <a:latin typeface="Lato"/>
                <a:ea typeface="Lato"/>
                <a:cs typeface="Lato"/>
                <a:sym typeface="Lato"/>
              </a:endParaRPr>
            </a:p>
            <a:p>
              <a:pPr defTabSz="914194">
                <a:buClr>
                  <a:srgbClr val="000000"/>
                </a:buClr>
                <a:buSzPts val="2800"/>
              </a:pPr>
              <a:r>
                <a:rPr lang="en-US" sz="1000" dirty="0">
                  <a:solidFill>
                    <a:srgbClr val="FDFFFE"/>
                  </a:solidFill>
                  <a:latin typeface="Lato"/>
                  <a:ea typeface="Lato"/>
                  <a:cs typeface="Lato"/>
                  <a:sym typeface="Lato"/>
                </a:rPr>
                <a:t> Open to all with ongoing programming to build relationships,  strengthen connections, and talk shop </a:t>
              </a:r>
              <a:endParaRPr sz="1000" dirty="0">
                <a:solidFill>
                  <a:srgbClr val="FDFFFE"/>
                </a:solidFill>
                <a:latin typeface="Calibri" panose="020F0502020204030204"/>
                <a:sym typeface="Arial"/>
              </a:endParaRPr>
            </a:p>
          </p:txBody>
        </p:sp>
      </p:grpSp>
      <p:sp>
        <p:nvSpPr>
          <p:cNvPr id="606" name="Google Shape;103;p4">
            <a:extLst>
              <a:ext uri="{FF2B5EF4-FFF2-40B4-BE49-F238E27FC236}">
                <a16:creationId xmlns:a16="http://schemas.microsoft.com/office/drawing/2014/main" id="{79C2C71C-74DB-D74A-B4FB-1D087A2DF9A7}"/>
              </a:ext>
            </a:extLst>
          </p:cNvPr>
          <p:cNvSpPr txBox="1"/>
          <p:nvPr/>
        </p:nvSpPr>
        <p:spPr>
          <a:xfrm>
            <a:off x="1270144" y="1102429"/>
            <a:ext cx="2643043" cy="425596"/>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3600"/>
            </a:pPr>
            <a:r>
              <a:rPr lang="en-US" sz="1400" b="1" dirty="0">
                <a:solidFill>
                  <a:srgbClr val="FDFFFE"/>
                </a:solidFill>
                <a:latin typeface="Arial" panose="020B0604020202020204" pitchFamily="34" charset="0"/>
                <a:ea typeface="Lato"/>
                <a:cs typeface="Arial" panose="020B0604020202020204" pitchFamily="34" charset="0"/>
                <a:sym typeface="Lato"/>
              </a:rPr>
              <a:t>Strengthen </a:t>
            </a:r>
          </a:p>
          <a:p>
            <a:pPr algn="ctr" defTabSz="914194">
              <a:buClr>
                <a:srgbClr val="000000"/>
              </a:buClr>
              <a:buSzPts val="3600"/>
            </a:pPr>
            <a:r>
              <a:rPr lang="en-US" sz="1400" b="1" dirty="0">
                <a:solidFill>
                  <a:srgbClr val="FDFFFE"/>
                </a:solidFill>
                <a:latin typeface="Arial" panose="020B0604020202020204" pitchFamily="34" charset="0"/>
                <a:ea typeface="Lato"/>
                <a:cs typeface="Arial" panose="020B0604020202020204" pitchFamily="34" charset="0"/>
                <a:sym typeface="Lato"/>
              </a:rPr>
              <a:t>Team get clear on the Vision </a:t>
            </a:r>
            <a:endParaRPr sz="1400" b="1" dirty="0">
              <a:solidFill>
                <a:srgbClr val="FDFFFE"/>
              </a:solidFill>
              <a:latin typeface="Arial" panose="020B0604020202020204" pitchFamily="34" charset="0"/>
              <a:ea typeface="Lato"/>
              <a:cs typeface="Arial" panose="020B0604020202020204" pitchFamily="34" charset="0"/>
              <a:sym typeface="Lato"/>
            </a:endParaRPr>
          </a:p>
        </p:txBody>
      </p:sp>
      <p:sp>
        <p:nvSpPr>
          <p:cNvPr id="609" name="Google Shape;103;p4">
            <a:extLst>
              <a:ext uri="{FF2B5EF4-FFF2-40B4-BE49-F238E27FC236}">
                <a16:creationId xmlns:a16="http://schemas.microsoft.com/office/drawing/2014/main" id="{09874A01-C90C-5C43-94FD-833F63F1218B}"/>
              </a:ext>
            </a:extLst>
          </p:cNvPr>
          <p:cNvSpPr txBox="1"/>
          <p:nvPr/>
        </p:nvSpPr>
        <p:spPr>
          <a:xfrm>
            <a:off x="8748757" y="1553244"/>
            <a:ext cx="1877927" cy="487333"/>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3600"/>
            </a:pPr>
            <a:r>
              <a:rPr lang="en-US" sz="1400" b="1" dirty="0">
                <a:solidFill>
                  <a:srgbClr val="FDFFFE"/>
                </a:solidFill>
                <a:latin typeface="Lato"/>
                <a:ea typeface="Lato"/>
                <a:cs typeface="Lato"/>
                <a:sym typeface="Lato"/>
              </a:rPr>
              <a:t> Complete the Project Inventory Tool </a:t>
            </a:r>
            <a:endParaRPr sz="1400" b="1" dirty="0">
              <a:solidFill>
                <a:srgbClr val="FDFFFE"/>
              </a:solidFill>
              <a:latin typeface="Lato"/>
              <a:ea typeface="Lato"/>
              <a:cs typeface="Lato"/>
              <a:sym typeface="Lato"/>
            </a:endParaRPr>
          </a:p>
        </p:txBody>
      </p:sp>
      <p:grpSp>
        <p:nvGrpSpPr>
          <p:cNvPr id="614" name="Google Shape;102;p4">
            <a:extLst>
              <a:ext uri="{FF2B5EF4-FFF2-40B4-BE49-F238E27FC236}">
                <a16:creationId xmlns:a16="http://schemas.microsoft.com/office/drawing/2014/main" id="{6C0CC513-EFBA-FF49-B110-107940BBFD63}"/>
              </a:ext>
            </a:extLst>
          </p:cNvPr>
          <p:cNvGrpSpPr/>
          <p:nvPr/>
        </p:nvGrpSpPr>
        <p:grpSpPr>
          <a:xfrm>
            <a:off x="7999658" y="3292086"/>
            <a:ext cx="1688061" cy="603209"/>
            <a:chOff x="4058771" y="10522739"/>
            <a:chExt cx="3933958" cy="1206417"/>
          </a:xfrm>
        </p:grpSpPr>
        <p:sp>
          <p:nvSpPr>
            <p:cNvPr id="615" name="Google Shape;103;p4">
              <a:extLst>
                <a:ext uri="{FF2B5EF4-FFF2-40B4-BE49-F238E27FC236}">
                  <a16:creationId xmlns:a16="http://schemas.microsoft.com/office/drawing/2014/main" id="{AFFBC850-4EAD-D94E-AFE7-716520C08EFF}"/>
                </a:ext>
              </a:extLst>
            </p:cNvPr>
            <p:cNvSpPr txBox="1"/>
            <p:nvPr/>
          </p:nvSpPr>
          <p:spPr>
            <a:xfrm>
              <a:off x="4392214" y="10522739"/>
              <a:ext cx="2857709" cy="646200"/>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3600"/>
              </a:pPr>
              <a:r>
                <a:rPr lang="en-US" sz="1400" b="1" dirty="0">
                  <a:solidFill>
                    <a:srgbClr val="FDFFFE"/>
                  </a:solidFill>
                  <a:latin typeface="Lato"/>
                  <a:ea typeface="Lato"/>
                  <a:cs typeface="Lato"/>
                  <a:sym typeface="Lato"/>
                </a:rPr>
                <a:t>Watch for more on Labs </a:t>
              </a:r>
              <a:endParaRPr sz="1400" b="1" dirty="0">
                <a:solidFill>
                  <a:srgbClr val="FDFFFE"/>
                </a:solidFill>
                <a:latin typeface="Lato"/>
                <a:ea typeface="Lato"/>
                <a:cs typeface="Lato"/>
                <a:sym typeface="Lato"/>
              </a:endParaRPr>
            </a:p>
          </p:txBody>
        </p:sp>
        <p:sp>
          <p:nvSpPr>
            <p:cNvPr id="616" name="Google Shape;104;p4">
              <a:extLst>
                <a:ext uri="{FF2B5EF4-FFF2-40B4-BE49-F238E27FC236}">
                  <a16:creationId xmlns:a16="http://schemas.microsoft.com/office/drawing/2014/main" id="{C53F819A-18A1-1341-AC61-06580ADA330D}"/>
                </a:ext>
              </a:extLst>
            </p:cNvPr>
            <p:cNvSpPr/>
            <p:nvPr/>
          </p:nvSpPr>
          <p:spPr>
            <a:xfrm>
              <a:off x="4058771" y="11052373"/>
              <a:ext cx="3933958" cy="676783"/>
            </a:xfrm>
            <a:prstGeom prst="rect">
              <a:avLst/>
            </a:prstGeom>
            <a:noFill/>
            <a:ln>
              <a:noFill/>
            </a:ln>
          </p:spPr>
          <p:txBody>
            <a:bodyPr spcFirstLastPara="1" wrap="square" lIns="45713" tIns="22851" rIns="45713" bIns="22851" anchor="t" anchorCtr="0">
              <a:noAutofit/>
            </a:bodyPr>
            <a:lstStyle/>
            <a:p>
              <a:pPr defTabSz="914194">
                <a:buClr>
                  <a:srgbClr val="000000"/>
                </a:buClr>
                <a:buSzPts val="2800"/>
              </a:pPr>
              <a:endParaRPr lang="en-US" sz="1000" dirty="0">
                <a:solidFill>
                  <a:srgbClr val="FDFFFE"/>
                </a:solidFill>
                <a:latin typeface="Lato"/>
                <a:ea typeface="Lato"/>
                <a:cs typeface="Lato"/>
                <a:sym typeface="Lato"/>
              </a:endParaRPr>
            </a:p>
            <a:p>
              <a:pPr defTabSz="914194">
                <a:buClr>
                  <a:srgbClr val="000000"/>
                </a:buClr>
                <a:buSzPts val="2800"/>
              </a:pPr>
              <a:endParaRPr lang="en-US" sz="1000" dirty="0">
                <a:solidFill>
                  <a:srgbClr val="FDFFFE"/>
                </a:solidFill>
                <a:latin typeface="Lato"/>
                <a:ea typeface="Lato"/>
                <a:cs typeface="Lato"/>
                <a:sym typeface="Lato"/>
              </a:endParaRPr>
            </a:p>
            <a:p>
              <a:pPr defTabSz="914194">
                <a:buClr>
                  <a:srgbClr val="000000"/>
                </a:buClr>
                <a:buSzPts val="2800"/>
              </a:pPr>
              <a:r>
                <a:rPr lang="en-US" sz="1000" dirty="0">
                  <a:solidFill>
                    <a:srgbClr val="FDFFFE"/>
                  </a:solidFill>
                  <a:latin typeface="Lato"/>
                  <a:ea typeface="Lato"/>
                  <a:cs typeface="Lato"/>
                  <a:sym typeface="Lato"/>
                </a:rPr>
                <a:t>Deeper engagement. Build Capacity, Partner, and Accelerate projects in real time </a:t>
              </a:r>
              <a:endParaRPr sz="1000" dirty="0">
                <a:solidFill>
                  <a:srgbClr val="FDFFFE"/>
                </a:solidFill>
                <a:latin typeface="Calibri" panose="020F0502020204030204"/>
                <a:sym typeface="Arial"/>
              </a:endParaRPr>
            </a:p>
          </p:txBody>
        </p:sp>
      </p:grpSp>
      <p:grpSp>
        <p:nvGrpSpPr>
          <p:cNvPr id="617" name="Google Shape;102;p4">
            <a:extLst>
              <a:ext uri="{FF2B5EF4-FFF2-40B4-BE49-F238E27FC236}">
                <a16:creationId xmlns:a16="http://schemas.microsoft.com/office/drawing/2014/main" id="{799AA0BD-1A49-5D41-9238-1FDA0B9DC38A}"/>
              </a:ext>
            </a:extLst>
          </p:cNvPr>
          <p:cNvGrpSpPr/>
          <p:nvPr/>
        </p:nvGrpSpPr>
        <p:grpSpPr>
          <a:xfrm>
            <a:off x="5200160" y="2266597"/>
            <a:ext cx="1559693" cy="710175"/>
            <a:chOff x="2985788" y="10452691"/>
            <a:chExt cx="3634800" cy="1420347"/>
          </a:xfrm>
        </p:grpSpPr>
        <p:sp>
          <p:nvSpPr>
            <p:cNvPr id="618" name="Google Shape;103;p4">
              <a:extLst>
                <a:ext uri="{FF2B5EF4-FFF2-40B4-BE49-F238E27FC236}">
                  <a16:creationId xmlns:a16="http://schemas.microsoft.com/office/drawing/2014/main" id="{12AC2EE3-5AC5-4F49-B80D-B03A626B3007}"/>
                </a:ext>
              </a:extLst>
            </p:cNvPr>
            <p:cNvSpPr txBox="1"/>
            <p:nvPr/>
          </p:nvSpPr>
          <p:spPr>
            <a:xfrm>
              <a:off x="3253446" y="10452691"/>
              <a:ext cx="2713838" cy="646200"/>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3600"/>
              </a:pPr>
              <a:r>
                <a:rPr lang="en-US" sz="1400" b="1" dirty="0">
                  <a:solidFill>
                    <a:srgbClr val="FFFFFF"/>
                  </a:solidFill>
                  <a:latin typeface="Lato"/>
                  <a:ea typeface="Lato"/>
                  <a:cs typeface="Lato"/>
                  <a:sym typeface="Lato"/>
                </a:rPr>
                <a:t>Communities </a:t>
              </a:r>
              <a:endParaRPr sz="1400" b="1" dirty="0">
                <a:solidFill>
                  <a:srgbClr val="FFFFFF"/>
                </a:solidFill>
                <a:latin typeface="Lato"/>
                <a:ea typeface="Lato"/>
                <a:cs typeface="Lato"/>
                <a:sym typeface="Lato"/>
              </a:endParaRPr>
            </a:p>
          </p:txBody>
        </p:sp>
        <p:sp>
          <p:nvSpPr>
            <p:cNvPr id="619" name="Google Shape;104;p4">
              <a:extLst>
                <a:ext uri="{FF2B5EF4-FFF2-40B4-BE49-F238E27FC236}">
                  <a16:creationId xmlns:a16="http://schemas.microsoft.com/office/drawing/2014/main" id="{F8DC6F17-A75D-BF40-A6A2-2A8648E9A0D3}"/>
                </a:ext>
              </a:extLst>
            </p:cNvPr>
            <p:cNvSpPr/>
            <p:nvPr/>
          </p:nvSpPr>
          <p:spPr>
            <a:xfrm>
              <a:off x="2985788" y="10919038"/>
              <a:ext cx="3634800" cy="954000"/>
            </a:xfrm>
            <a:prstGeom prst="rect">
              <a:avLst/>
            </a:prstGeom>
            <a:noFill/>
            <a:ln>
              <a:noFill/>
            </a:ln>
          </p:spPr>
          <p:txBody>
            <a:bodyPr spcFirstLastPara="1" wrap="square" lIns="45713" tIns="22851" rIns="45713" bIns="22851" anchor="t" anchorCtr="0">
              <a:noAutofit/>
            </a:bodyPr>
            <a:lstStyle/>
            <a:p>
              <a:pPr algn="ctr" defTabSz="914194">
                <a:buClr>
                  <a:srgbClr val="000000"/>
                </a:buClr>
                <a:buSzPts val="2800"/>
              </a:pPr>
              <a:r>
                <a:rPr lang="en-US" sz="1000" dirty="0">
                  <a:solidFill>
                    <a:srgbClr val="FFFFFF"/>
                  </a:solidFill>
                  <a:latin typeface="Lato"/>
                  <a:ea typeface="Lato"/>
                  <a:cs typeface="Lato"/>
                  <a:sym typeface="Lato"/>
                </a:rPr>
                <a:t>Advancing more inclusive economies </a:t>
              </a:r>
              <a:endParaRPr sz="1000" dirty="0">
                <a:solidFill>
                  <a:srgbClr val="FFFFFF"/>
                </a:solidFill>
                <a:latin typeface="Calibri" panose="020F0502020204030204"/>
                <a:sym typeface="Arial"/>
              </a:endParaRPr>
            </a:p>
          </p:txBody>
        </p:sp>
      </p:grpSp>
      <p:grpSp>
        <p:nvGrpSpPr>
          <p:cNvPr id="620" name="Google Shape;102;p4">
            <a:extLst>
              <a:ext uri="{FF2B5EF4-FFF2-40B4-BE49-F238E27FC236}">
                <a16:creationId xmlns:a16="http://schemas.microsoft.com/office/drawing/2014/main" id="{3F0AC4A5-4DA8-DA4A-BA34-BB6342815AE3}"/>
              </a:ext>
            </a:extLst>
          </p:cNvPr>
          <p:cNvGrpSpPr/>
          <p:nvPr/>
        </p:nvGrpSpPr>
        <p:grpSpPr>
          <a:xfrm>
            <a:off x="9183642" y="5255089"/>
            <a:ext cx="1688063" cy="719776"/>
            <a:chOff x="4058771" y="10566821"/>
            <a:chExt cx="3933958" cy="1439551"/>
          </a:xfrm>
        </p:grpSpPr>
        <p:sp>
          <p:nvSpPr>
            <p:cNvPr id="621" name="Google Shape;103;p4">
              <a:extLst>
                <a:ext uri="{FF2B5EF4-FFF2-40B4-BE49-F238E27FC236}">
                  <a16:creationId xmlns:a16="http://schemas.microsoft.com/office/drawing/2014/main" id="{E1086C41-39AB-9048-8CEB-8EE94CB87932}"/>
                </a:ext>
              </a:extLst>
            </p:cNvPr>
            <p:cNvSpPr txBox="1"/>
            <p:nvPr/>
          </p:nvSpPr>
          <p:spPr>
            <a:xfrm>
              <a:off x="4100871" y="10566821"/>
              <a:ext cx="2857710" cy="646200"/>
            </a:xfrm>
            <a:prstGeom prst="rect">
              <a:avLst/>
            </a:prstGeom>
            <a:noFill/>
            <a:ln>
              <a:noFill/>
            </a:ln>
          </p:spPr>
          <p:txBody>
            <a:bodyPr spcFirstLastPara="1" wrap="square" lIns="45713" tIns="22851" rIns="45713" bIns="22851" anchor="t" anchorCtr="0">
              <a:noAutofit/>
            </a:bodyPr>
            <a:lstStyle/>
            <a:p>
              <a:pPr defTabSz="914194">
                <a:buClr>
                  <a:srgbClr val="000000"/>
                </a:buClr>
                <a:buSzPts val="3600"/>
              </a:pPr>
              <a:r>
                <a:rPr lang="en-US" sz="1200" b="1" dirty="0">
                  <a:solidFill>
                    <a:srgbClr val="606160"/>
                  </a:solidFill>
                  <a:latin typeface="Lato"/>
                  <a:ea typeface="Lato"/>
                  <a:cs typeface="Lato"/>
                  <a:sym typeface="Lato"/>
                </a:rPr>
                <a:t>Connect to Capital </a:t>
              </a:r>
            </a:p>
            <a:p>
              <a:pPr defTabSz="914194">
                <a:buClr>
                  <a:srgbClr val="000000"/>
                </a:buClr>
                <a:buSzPts val="3600"/>
              </a:pPr>
              <a:endParaRPr sz="1200" b="1" dirty="0">
                <a:solidFill>
                  <a:srgbClr val="606160"/>
                </a:solidFill>
                <a:latin typeface="Lato"/>
                <a:ea typeface="Lato"/>
                <a:cs typeface="Lato"/>
                <a:sym typeface="Lato"/>
              </a:endParaRPr>
            </a:p>
          </p:txBody>
        </p:sp>
        <p:sp>
          <p:nvSpPr>
            <p:cNvPr id="622" name="Google Shape;104;p4">
              <a:extLst>
                <a:ext uri="{FF2B5EF4-FFF2-40B4-BE49-F238E27FC236}">
                  <a16:creationId xmlns:a16="http://schemas.microsoft.com/office/drawing/2014/main" id="{1D46FA2D-BCB9-C244-856B-61ECCDFE8E21}"/>
                </a:ext>
              </a:extLst>
            </p:cNvPr>
            <p:cNvSpPr/>
            <p:nvPr/>
          </p:nvSpPr>
          <p:spPr>
            <a:xfrm>
              <a:off x="4058771" y="11052372"/>
              <a:ext cx="3933958" cy="954000"/>
            </a:xfrm>
            <a:prstGeom prst="rect">
              <a:avLst/>
            </a:prstGeom>
            <a:noFill/>
            <a:ln>
              <a:noFill/>
            </a:ln>
          </p:spPr>
          <p:txBody>
            <a:bodyPr spcFirstLastPara="1" wrap="square" lIns="45713" tIns="22851" rIns="45713" bIns="22851" anchor="t" anchorCtr="0">
              <a:noAutofit/>
            </a:bodyPr>
            <a:lstStyle/>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p:txBody>
        </p:sp>
      </p:grpSp>
      <p:grpSp>
        <p:nvGrpSpPr>
          <p:cNvPr id="623" name="Google Shape;102;p4">
            <a:extLst>
              <a:ext uri="{FF2B5EF4-FFF2-40B4-BE49-F238E27FC236}">
                <a16:creationId xmlns:a16="http://schemas.microsoft.com/office/drawing/2014/main" id="{38DC10C0-084F-0A42-A7EC-8DAC5ACF5C8D}"/>
              </a:ext>
            </a:extLst>
          </p:cNvPr>
          <p:cNvGrpSpPr/>
          <p:nvPr/>
        </p:nvGrpSpPr>
        <p:grpSpPr>
          <a:xfrm>
            <a:off x="4992514" y="5812666"/>
            <a:ext cx="1790663" cy="704359"/>
            <a:chOff x="3819666" y="10597656"/>
            <a:chExt cx="4173063" cy="1408716"/>
          </a:xfrm>
        </p:grpSpPr>
        <p:sp>
          <p:nvSpPr>
            <p:cNvPr id="624" name="Google Shape;103;p4">
              <a:extLst>
                <a:ext uri="{FF2B5EF4-FFF2-40B4-BE49-F238E27FC236}">
                  <a16:creationId xmlns:a16="http://schemas.microsoft.com/office/drawing/2014/main" id="{8B95EAA9-1085-6144-9F17-B2798BDF3D07}"/>
                </a:ext>
              </a:extLst>
            </p:cNvPr>
            <p:cNvSpPr txBox="1"/>
            <p:nvPr/>
          </p:nvSpPr>
          <p:spPr>
            <a:xfrm>
              <a:off x="3819666" y="10597656"/>
              <a:ext cx="2857710" cy="646200"/>
            </a:xfrm>
            <a:prstGeom prst="rect">
              <a:avLst/>
            </a:prstGeom>
            <a:noFill/>
            <a:ln>
              <a:noFill/>
            </a:ln>
          </p:spPr>
          <p:txBody>
            <a:bodyPr spcFirstLastPara="1" wrap="square" lIns="45713" tIns="22851" rIns="45713" bIns="22851" anchor="t" anchorCtr="0">
              <a:noAutofit/>
            </a:bodyPr>
            <a:lstStyle/>
            <a:p>
              <a:pPr defTabSz="914194">
                <a:buClr>
                  <a:srgbClr val="000000"/>
                </a:buClr>
                <a:buSzPts val="3600"/>
              </a:pPr>
              <a:r>
                <a:rPr lang="en-US" sz="1200" b="1" dirty="0">
                  <a:solidFill>
                    <a:srgbClr val="606160"/>
                  </a:solidFill>
                  <a:latin typeface="Lato"/>
                  <a:ea typeface="Lato"/>
                  <a:cs typeface="Lato"/>
                  <a:sym typeface="Lato"/>
                </a:rPr>
                <a:t>Enhance your </a:t>
              </a:r>
            </a:p>
            <a:p>
              <a:pPr defTabSz="914194">
                <a:buClr>
                  <a:srgbClr val="000000"/>
                </a:buClr>
                <a:buSzPts val="3600"/>
              </a:pPr>
              <a:r>
                <a:rPr lang="en-US" sz="1200" b="1" dirty="0">
                  <a:solidFill>
                    <a:srgbClr val="606160"/>
                  </a:solidFill>
                  <a:latin typeface="Lato"/>
                  <a:ea typeface="Lato"/>
                  <a:cs typeface="Lato"/>
                  <a:sym typeface="Lato"/>
                </a:rPr>
                <a:t>Perspective  </a:t>
              </a:r>
              <a:endParaRPr sz="1200" b="1" dirty="0">
                <a:solidFill>
                  <a:srgbClr val="606160"/>
                </a:solidFill>
                <a:latin typeface="Lato"/>
                <a:ea typeface="Lato"/>
                <a:cs typeface="Lato"/>
                <a:sym typeface="Lato"/>
              </a:endParaRPr>
            </a:p>
          </p:txBody>
        </p:sp>
        <p:sp>
          <p:nvSpPr>
            <p:cNvPr id="625" name="Google Shape;104;p4">
              <a:extLst>
                <a:ext uri="{FF2B5EF4-FFF2-40B4-BE49-F238E27FC236}">
                  <a16:creationId xmlns:a16="http://schemas.microsoft.com/office/drawing/2014/main" id="{FF69F96E-9757-4C44-96E7-A82AAA644AB3}"/>
                </a:ext>
              </a:extLst>
            </p:cNvPr>
            <p:cNvSpPr/>
            <p:nvPr/>
          </p:nvSpPr>
          <p:spPr>
            <a:xfrm>
              <a:off x="4058771" y="11052372"/>
              <a:ext cx="3933958" cy="954000"/>
            </a:xfrm>
            <a:prstGeom prst="rect">
              <a:avLst/>
            </a:prstGeom>
            <a:noFill/>
            <a:ln>
              <a:noFill/>
            </a:ln>
          </p:spPr>
          <p:txBody>
            <a:bodyPr spcFirstLastPara="1" wrap="square" lIns="45713" tIns="22851" rIns="45713" bIns="22851" anchor="t" anchorCtr="0">
              <a:noAutofit/>
            </a:bodyPr>
            <a:lstStyle/>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p:txBody>
        </p:sp>
      </p:grpSp>
      <p:grpSp>
        <p:nvGrpSpPr>
          <p:cNvPr id="626" name="Google Shape;102;p4">
            <a:extLst>
              <a:ext uri="{FF2B5EF4-FFF2-40B4-BE49-F238E27FC236}">
                <a16:creationId xmlns:a16="http://schemas.microsoft.com/office/drawing/2014/main" id="{DCC2EB70-835E-CA4C-852D-507E59A03433}"/>
              </a:ext>
            </a:extLst>
          </p:cNvPr>
          <p:cNvGrpSpPr/>
          <p:nvPr/>
        </p:nvGrpSpPr>
        <p:grpSpPr>
          <a:xfrm>
            <a:off x="6625369" y="6021889"/>
            <a:ext cx="2454496" cy="648147"/>
            <a:chOff x="3945062" y="10259154"/>
            <a:chExt cx="3933958" cy="1296291"/>
          </a:xfrm>
        </p:grpSpPr>
        <p:sp>
          <p:nvSpPr>
            <p:cNvPr id="627" name="Google Shape;103;p4">
              <a:extLst>
                <a:ext uri="{FF2B5EF4-FFF2-40B4-BE49-F238E27FC236}">
                  <a16:creationId xmlns:a16="http://schemas.microsoft.com/office/drawing/2014/main" id="{61838A78-3148-3245-8DB0-7176D6D3832F}"/>
                </a:ext>
              </a:extLst>
            </p:cNvPr>
            <p:cNvSpPr txBox="1"/>
            <p:nvPr/>
          </p:nvSpPr>
          <p:spPr>
            <a:xfrm>
              <a:off x="3945062" y="10259154"/>
              <a:ext cx="3465585" cy="1228375"/>
            </a:xfrm>
            <a:prstGeom prst="rect">
              <a:avLst/>
            </a:prstGeom>
            <a:noFill/>
            <a:ln>
              <a:noFill/>
            </a:ln>
          </p:spPr>
          <p:txBody>
            <a:bodyPr spcFirstLastPara="1" wrap="square" lIns="45713" tIns="22851" rIns="45713" bIns="22851" anchor="t" anchorCtr="0">
              <a:noAutofit/>
            </a:bodyPr>
            <a:lstStyle/>
            <a:p>
              <a:pPr defTabSz="914194">
                <a:buClr>
                  <a:srgbClr val="000000"/>
                </a:buClr>
                <a:buSzPts val="3600"/>
              </a:pPr>
              <a:r>
                <a:rPr lang="en-US" sz="1200" b="1" dirty="0">
                  <a:solidFill>
                    <a:srgbClr val="606160"/>
                  </a:solidFill>
                  <a:latin typeface="Arial" panose="020B0604020202020204" pitchFamily="34" charset="0"/>
                  <a:ea typeface="Lato"/>
                  <a:cs typeface="Arial" panose="020B0604020202020204" pitchFamily="34" charset="0"/>
                  <a:sym typeface="Lato"/>
                </a:rPr>
                <a:t>Explore what it takes to advance the inclusive economies </a:t>
              </a:r>
            </a:p>
          </p:txBody>
        </p:sp>
        <p:sp>
          <p:nvSpPr>
            <p:cNvPr id="628" name="Google Shape;104;p4">
              <a:extLst>
                <a:ext uri="{FF2B5EF4-FFF2-40B4-BE49-F238E27FC236}">
                  <a16:creationId xmlns:a16="http://schemas.microsoft.com/office/drawing/2014/main" id="{EE7DE694-C9D8-714F-8985-E48815B8601B}"/>
                </a:ext>
              </a:extLst>
            </p:cNvPr>
            <p:cNvSpPr/>
            <p:nvPr/>
          </p:nvSpPr>
          <p:spPr>
            <a:xfrm>
              <a:off x="3945062" y="10601445"/>
              <a:ext cx="3933958" cy="954000"/>
            </a:xfrm>
            <a:prstGeom prst="rect">
              <a:avLst/>
            </a:prstGeom>
            <a:noFill/>
            <a:ln>
              <a:noFill/>
            </a:ln>
          </p:spPr>
          <p:txBody>
            <a:bodyPr spcFirstLastPara="1" wrap="square" lIns="45713" tIns="22851" rIns="45713" bIns="22851" anchor="t" anchorCtr="0">
              <a:noAutofit/>
            </a:bodyPr>
            <a:lstStyle/>
            <a:p>
              <a:pPr algn="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r>
                <a:rPr lang="en-US" sz="900" dirty="0">
                  <a:solidFill>
                    <a:srgbClr val="606160"/>
                  </a:solidFill>
                  <a:latin typeface="Arial" panose="020B0604020202020204" pitchFamily="34" charset="0"/>
                  <a:ea typeface="Lato"/>
                  <a:cs typeface="Arial" panose="020B0604020202020204" pitchFamily="34" charset="0"/>
                  <a:sym typeface="Lato"/>
                </a:rPr>
                <a:t>TA and project specific capacity building </a:t>
              </a:r>
            </a:p>
          </p:txBody>
        </p:sp>
      </p:grpSp>
      <p:grpSp>
        <p:nvGrpSpPr>
          <p:cNvPr id="629" name="Google Shape;102;p4">
            <a:extLst>
              <a:ext uri="{FF2B5EF4-FFF2-40B4-BE49-F238E27FC236}">
                <a16:creationId xmlns:a16="http://schemas.microsoft.com/office/drawing/2014/main" id="{4C4ADB69-C8D4-0841-992B-60E184247CEB}"/>
              </a:ext>
            </a:extLst>
          </p:cNvPr>
          <p:cNvGrpSpPr/>
          <p:nvPr/>
        </p:nvGrpSpPr>
        <p:grpSpPr>
          <a:xfrm>
            <a:off x="710102" y="5741203"/>
            <a:ext cx="1688063" cy="824415"/>
            <a:chOff x="4041339" y="10566821"/>
            <a:chExt cx="3933958" cy="1648828"/>
          </a:xfrm>
        </p:grpSpPr>
        <p:sp>
          <p:nvSpPr>
            <p:cNvPr id="630" name="Google Shape;103;p4">
              <a:extLst>
                <a:ext uri="{FF2B5EF4-FFF2-40B4-BE49-F238E27FC236}">
                  <a16:creationId xmlns:a16="http://schemas.microsoft.com/office/drawing/2014/main" id="{CA22AA65-9803-8E4B-9203-C730B2DA66E3}"/>
                </a:ext>
              </a:extLst>
            </p:cNvPr>
            <p:cNvSpPr txBox="1"/>
            <p:nvPr/>
          </p:nvSpPr>
          <p:spPr>
            <a:xfrm>
              <a:off x="5116794" y="10566821"/>
              <a:ext cx="2857710" cy="646200"/>
            </a:xfrm>
            <a:prstGeom prst="rect">
              <a:avLst/>
            </a:prstGeom>
            <a:noFill/>
            <a:ln>
              <a:noFill/>
            </a:ln>
          </p:spPr>
          <p:txBody>
            <a:bodyPr spcFirstLastPara="1" wrap="square" lIns="45713" tIns="22851" rIns="45713" bIns="22851" anchor="t" anchorCtr="0">
              <a:noAutofit/>
            </a:bodyPr>
            <a:lstStyle/>
            <a:p>
              <a:pPr algn="r" defTabSz="914194">
                <a:buClr>
                  <a:srgbClr val="000000"/>
                </a:buClr>
                <a:buSzPts val="3600"/>
              </a:pPr>
              <a:r>
                <a:rPr lang="en-US" sz="1200" b="1" dirty="0">
                  <a:solidFill>
                    <a:srgbClr val="606160"/>
                  </a:solidFill>
                  <a:latin typeface="Lato"/>
                  <a:ea typeface="Lato"/>
                  <a:cs typeface="Lato"/>
                  <a:sym typeface="Lato"/>
                </a:rPr>
                <a:t>Site Visits &amp; Peer Exchange </a:t>
              </a:r>
              <a:endParaRPr sz="1200" b="1" dirty="0">
                <a:solidFill>
                  <a:srgbClr val="606160"/>
                </a:solidFill>
                <a:latin typeface="Lato"/>
                <a:ea typeface="Lato"/>
                <a:cs typeface="Lato"/>
                <a:sym typeface="Lato"/>
              </a:endParaRPr>
            </a:p>
          </p:txBody>
        </p:sp>
        <p:sp>
          <p:nvSpPr>
            <p:cNvPr id="631" name="Google Shape;104;p4">
              <a:extLst>
                <a:ext uri="{FF2B5EF4-FFF2-40B4-BE49-F238E27FC236}">
                  <a16:creationId xmlns:a16="http://schemas.microsoft.com/office/drawing/2014/main" id="{7ACC1F1B-FC24-9046-A98C-F69B9A2F8A3D}"/>
                </a:ext>
              </a:extLst>
            </p:cNvPr>
            <p:cNvSpPr/>
            <p:nvPr/>
          </p:nvSpPr>
          <p:spPr>
            <a:xfrm>
              <a:off x="4041339" y="11261650"/>
              <a:ext cx="3933958" cy="953999"/>
            </a:xfrm>
            <a:prstGeom prst="rect">
              <a:avLst/>
            </a:prstGeom>
            <a:noFill/>
            <a:ln>
              <a:noFill/>
            </a:ln>
          </p:spPr>
          <p:txBody>
            <a:bodyPr spcFirstLastPara="1" wrap="square" lIns="45713" tIns="22851" rIns="45713" bIns="22851" anchor="t" anchorCtr="0">
              <a:noAutofit/>
            </a:bodyPr>
            <a:lstStyle/>
            <a:p>
              <a:pPr algn="r" defTabSz="914194">
                <a:buClr>
                  <a:srgbClr val="000000"/>
                </a:buClr>
                <a:buSzPts val="2800"/>
              </a:pPr>
              <a:r>
                <a:rPr lang="en-US" sz="900" dirty="0">
                  <a:solidFill>
                    <a:srgbClr val="606160"/>
                  </a:solidFill>
                  <a:latin typeface="Calibri" panose="020F0502020204030204"/>
                  <a:sym typeface="Arial"/>
                </a:rPr>
                <a:t>Let us know if you’re interested</a:t>
              </a:r>
            </a:p>
            <a:p>
              <a:pPr algn="r" defTabSz="914194">
                <a:buClr>
                  <a:srgbClr val="000000"/>
                </a:buClr>
                <a:buSzPts val="2800"/>
              </a:pPr>
              <a:r>
                <a:rPr lang="en-US" sz="900" dirty="0">
                  <a:solidFill>
                    <a:srgbClr val="606160"/>
                  </a:solidFill>
                  <a:latin typeface="Calibri" panose="020F0502020204030204"/>
                  <a:sym typeface="Arial"/>
                </a:rPr>
                <a:t>We’re Looking to organize around themes e.g. Childcare, small business, housing  </a:t>
              </a:r>
              <a:endParaRPr sz="900" dirty="0">
                <a:solidFill>
                  <a:srgbClr val="606160"/>
                </a:solidFill>
                <a:latin typeface="Calibri" panose="020F0502020204030204"/>
                <a:sym typeface="Arial"/>
              </a:endParaRPr>
            </a:p>
          </p:txBody>
        </p:sp>
      </p:grpSp>
      <p:sp>
        <p:nvSpPr>
          <p:cNvPr id="3" name="TextBox 2">
            <a:extLst>
              <a:ext uri="{FF2B5EF4-FFF2-40B4-BE49-F238E27FC236}">
                <a16:creationId xmlns:a16="http://schemas.microsoft.com/office/drawing/2014/main" id="{0136C8CF-4294-7CA2-C955-5E531A3334D7}"/>
              </a:ext>
            </a:extLst>
          </p:cNvPr>
          <p:cNvSpPr txBox="1"/>
          <p:nvPr/>
        </p:nvSpPr>
        <p:spPr>
          <a:xfrm>
            <a:off x="4971748" y="6165816"/>
            <a:ext cx="1285971" cy="646331"/>
          </a:xfrm>
          <a:prstGeom prst="rect">
            <a:avLst/>
          </a:prstGeom>
          <a:noFill/>
        </p:spPr>
        <p:txBody>
          <a:bodyPr wrap="square">
            <a:spAutoFit/>
          </a:bodyPr>
          <a:lstStyle/>
          <a:p>
            <a:pPr defTabSz="914194">
              <a:buClr>
                <a:srgbClr val="000000"/>
              </a:buClr>
              <a:buSzPts val="2800"/>
            </a:pPr>
            <a:r>
              <a:rPr lang="en-US" sz="900" dirty="0">
                <a:solidFill>
                  <a:srgbClr val="606160"/>
                </a:solidFill>
                <a:latin typeface="Arial" panose="020B0604020202020204" pitchFamily="34" charset="0"/>
                <a:cs typeface="Arial" panose="020B0604020202020204" pitchFamily="34" charset="0"/>
              </a:rPr>
              <a:t>You’ll find others in the region and nationally doing similar work </a:t>
            </a:r>
          </a:p>
        </p:txBody>
      </p:sp>
      <p:sp>
        <p:nvSpPr>
          <p:cNvPr id="4" name="Google Shape;104;p4">
            <a:extLst>
              <a:ext uri="{FF2B5EF4-FFF2-40B4-BE49-F238E27FC236}">
                <a16:creationId xmlns:a16="http://schemas.microsoft.com/office/drawing/2014/main" id="{89BF7F9C-41D6-B069-E045-DE9BED08B82A}"/>
              </a:ext>
            </a:extLst>
          </p:cNvPr>
          <p:cNvSpPr/>
          <p:nvPr/>
        </p:nvSpPr>
        <p:spPr>
          <a:xfrm>
            <a:off x="9201706" y="5507655"/>
            <a:ext cx="1688063" cy="477000"/>
          </a:xfrm>
          <a:prstGeom prst="rect">
            <a:avLst/>
          </a:prstGeom>
          <a:noFill/>
          <a:ln>
            <a:noFill/>
          </a:ln>
        </p:spPr>
        <p:txBody>
          <a:bodyPr spcFirstLastPara="1" wrap="square" lIns="45713" tIns="22851" rIns="45713" bIns="22851" anchor="t" anchorCtr="0">
            <a:noAutofit/>
          </a:bodyPr>
          <a:lstStyle/>
          <a:p>
            <a:pPr algn="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endParaRPr lang="en-US" sz="900" dirty="0">
              <a:solidFill>
                <a:srgbClr val="606160"/>
              </a:solidFill>
              <a:latin typeface="Lato"/>
              <a:ea typeface="Lato"/>
              <a:cs typeface="Lato"/>
              <a:sym typeface="Lato"/>
            </a:endParaRPr>
          </a:p>
          <a:p>
            <a:pPr defTabSz="914194">
              <a:buClr>
                <a:srgbClr val="000000"/>
              </a:buClr>
              <a:buSzPts val="2800"/>
            </a:pPr>
            <a:r>
              <a:rPr lang="en-US" sz="900" dirty="0">
                <a:solidFill>
                  <a:srgbClr val="606160"/>
                </a:solidFill>
                <a:latin typeface="Arial" panose="020B0604020202020204" pitchFamily="34" charset="0"/>
                <a:ea typeface="Lato"/>
                <a:cs typeface="Arial" panose="020B0604020202020204" pitchFamily="34" charset="0"/>
                <a:sym typeface="Lato"/>
              </a:rPr>
              <a:t>Strategies to expand investment in smaller cities and rural communities </a:t>
            </a:r>
          </a:p>
        </p:txBody>
      </p:sp>
      <p:sp>
        <p:nvSpPr>
          <p:cNvPr id="5" name="TextBox 4">
            <a:extLst>
              <a:ext uri="{FF2B5EF4-FFF2-40B4-BE49-F238E27FC236}">
                <a16:creationId xmlns:a16="http://schemas.microsoft.com/office/drawing/2014/main" id="{5A230AD2-738B-A430-7533-50CA85D62592}"/>
              </a:ext>
            </a:extLst>
          </p:cNvPr>
          <p:cNvSpPr txBox="1"/>
          <p:nvPr/>
        </p:nvSpPr>
        <p:spPr>
          <a:xfrm>
            <a:off x="1375322" y="1625953"/>
            <a:ext cx="2484071" cy="1015663"/>
          </a:xfrm>
          <a:prstGeom prst="rect">
            <a:avLst/>
          </a:prstGeom>
          <a:noFill/>
        </p:spPr>
        <p:txBody>
          <a:bodyPr wrap="square">
            <a:spAutoFit/>
          </a:bodyPr>
          <a:lstStyle/>
          <a:p>
            <a:pPr marL="342891" indent="-342891" defTabSz="457189">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Arial" panose="020B0604020202020204" pitchFamily="34" charset="0"/>
              </a:rPr>
              <a:t>Who is at the table?   </a:t>
            </a:r>
          </a:p>
          <a:p>
            <a:pPr marL="342891" indent="-342891" defTabSz="457189">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Arial" panose="020B0604020202020204" pitchFamily="34" charset="0"/>
              </a:rPr>
              <a:t>Racial Equity Lens </a:t>
            </a:r>
          </a:p>
          <a:p>
            <a:pPr marL="342891" indent="-342891" defTabSz="457189">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Arial" panose="020B0604020202020204" pitchFamily="34" charset="0"/>
              </a:rPr>
              <a:t>What tools are in your local toolbox?  </a:t>
            </a:r>
          </a:p>
          <a:p>
            <a:pPr marL="342891" indent="-342891" defTabSz="457189">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Arial" panose="020B0604020202020204" pitchFamily="34" charset="0"/>
              </a:rPr>
              <a:t>Is there alignment around a shared </a:t>
            </a:r>
            <a:r>
              <a:rPr lang="en-US" sz="800" kern="100" dirty="0">
                <a:solidFill>
                  <a:srgbClr val="FFFFFF"/>
                </a:solidFill>
                <a:latin typeface="Arial" panose="020B0604020202020204" pitchFamily="34" charset="0"/>
                <a:ea typeface="Calibri" panose="020F0502020204030204" pitchFamily="34" charset="0"/>
                <a:cs typeface="Times New Roman" panose="02020603050405020304" pitchFamily="18" charset="0"/>
              </a:rPr>
              <a:t>vision and outcomes? </a:t>
            </a:r>
            <a:endParaRPr lang="en-US" sz="8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49E2A0D-9341-D67B-ECAB-230999C050BD}"/>
              </a:ext>
            </a:extLst>
          </p:cNvPr>
          <p:cNvSpPr txBox="1"/>
          <p:nvPr/>
        </p:nvSpPr>
        <p:spPr>
          <a:xfrm>
            <a:off x="8495143" y="1996125"/>
            <a:ext cx="2629967" cy="686022"/>
          </a:xfrm>
          <a:prstGeom prst="rect">
            <a:avLst/>
          </a:prstGeom>
          <a:noFill/>
        </p:spPr>
        <p:txBody>
          <a:bodyPr wrap="square" rtlCol="0">
            <a:spAutoFit/>
          </a:bodyPr>
          <a:lstStyle/>
          <a:p>
            <a:pPr marL="342891" indent="-342891" defTabSz="457189">
              <a:lnSpc>
                <a:spcPct val="107000"/>
              </a:lnSpc>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Times New Roman" panose="02020603050405020304" pitchFamily="18" charset="0"/>
              </a:rPr>
              <a:t>Assess your local landscape as a team </a:t>
            </a:r>
            <a:endParaRPr lang="en-US" sz="8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891" indent="-342891" defTabSz="457189">
              <a:lnSpc>
                <a:spcPct val="107000"/>
              </a:lnSpc>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Times New Roman" panose="02020603050405020304" pitchFamily="18" charset="0"/>
              </a:rPr>
              <a:t>Copy paste is encouraged  </a:t>
            </a:r>
            <a:endParaRPr lang="en-US" sz="8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891" indent="-342891" defTabSz="457189">
              <a:lnSpc>
                <a:spcPct val="107000"/>
              </a:lnSpc>
              <a:spcAft>
                <a:spcPts val="800"/>
              </a:spcAft>
              <a:buFont typeface="Wingdings" panose="05000000000000000000" pitchFamily="2" charset="2"/>
              <a:buChar char=""/>
              <a:tabLst>
                <a:tab pos="457189" algn="l"/>
              </a:tabLst>
            </a:pPr>
            <a:r>
              <a:rPr lang="en-US" sz="800" kern="100" dirty="0">
                <a:solidFill>
                  <a:srgbClr val="FFFFFF"/>
                </a:solidFill>
                <a:latin typeface="Arial" panose="020B0604020202020204" pitchFamily="34" charset="0"/>
                <a:ea typeface="Calibri" panose="020F0502020204030204" pitchFamily="34" charset="0"/>
                <a:cs typeface="Times New Roman" panose="02020603050405020304" pitchFamily="18" charset="0"/>
              </a:rPr>
              <a:t>Connect with the Boston Fed  </a:t>
            </a:r>
            <a:endParaRPr lang="en-US" sz="8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05DFAA-A016-BC31-4309-DA3DDCCC5261}"/>
              </a:ext>
            </a:extLst>
          </p:cNvPr>
          <p:cNvSpPr txBox="1"/>
          <p:nvPr/>
        </p:nvSpPr>
        <p:spPr>
          <a:xfrm>
            <a:off x="858044" y="391365"/>
            <a:ext cx="10583571" cy="369332"/>
          </a:xfrm>
          <a:prstGeom prst="rect">
            <a:avLst/>
          </a:prstGeom>
          <a:noFill/>
        </p:spPr>
        <p:txBody>
          <a:bodyPr wrap="square">
            <a:spAutoFit/>
          </a:bodyPr>
          <a:lstStyle/>
          <a:p>
            <a:pPr defTabSz="609539">
              <a:defRPr/>
            </a:pPr>
            <a:r>
              <a:rPr lang="en-US" b="1" dirty="0">
                <a:solidFill>
                  <a:srgbClr val="003A5D"/>
                </a:solidFill>
                <a:latin typeface="Arial" panose="020B0604020202020204"/>
              </a:rPr>
              <a:t>Next Steps: If you’re interested in participating in Inclusive Economies here is how to plug in </a:t>
            </a:r>
          </a:p>
        </p:txBody>
      </p:sp>
    </p:spTree>
    <p:extLst>
      <p:ext uri="{BB962C8B-B14F-4D97-AF65-F5344CB8AC3E}">
        <p14:creationId xmlns:p14="http://schemas.microsoft.com/office/powerpoint/2010/main" val="1718167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EE42F3-6C09-C8E3-6952-F678BCE7D869}"/>
              </a:ext>
            </a:extLst>
          </p:cNvPr>
          <p:cNvSpPr txBox="1"/>
          <p:nvPr/>
        </p:nvSpPr>
        <p:spPr>
          <a:xfrm>
            <a:off x="0" y="618836"/>
            <a:ext cx="12192000" cy="523220"/>
          </a:xfrm>
          <a:prstGeom prst="rect">
            <a:avLst/>
          </a:prstGeom>
          <a:noFill/>
        </p:spPr>
        <p:txBody>
          <a:bodyPr wrap="square" rtlCol="0">
            <a:spAutoFit/>
          </a:bodyPr>
          <a:lstStyle/>
          <a:p>
            <a:pPr algn="ctr"/>
            <a:r>
              <a:rPr lang="en-US" sz="2800" b="1" dirty="0"/>
              <a:t>Gateway Cities Housing Report Card</a:t>
            </a:r>
          </a:p>
        </p:txBody>
      </p:sp>
      <p:pic>
        <p:nvPicPr>
          <p:cNvPr id="2050" name="Picture 2" descr="An updated rendering of the planned 111-unit apartment complex that will have an outdoor plaza in the rear of the building.">
            <a:extLst>
              <a:ext uri="{FF2B5EF4-FFF2-40B4-BE49-F238E27FC236}">
                <a16:creationId xmlns:a16="http://schemas.microsoft.com/office/drawing/2014/main" id="{63A1181E-1399-D264-FCAF-8BBADB41C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634" y="2304193"/>
            <a:ext cx="4517792" cy="25412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D03C5D-CFC5-04B0-1BE8-3DB29972EC14}"/>
              </a:ext>
            </a:extLst>
          </p:cNvPr>
          <p:cNvSpPr txBox="1"/>
          <p:nvPr/>
        </p:nvSpPr>
        <p:spPr>
          <a:xfrm>
            <a:off x="896984" y="1690062"/>
            <a:ext cx="4859383" cy="3816429"/>
          </a:xfrm>
          <a:prstGeom prst="rect">
            <a:avLst/>
          </a:prstGeom>
          <a:noFill/>
        </p:spPr>
        <p:txBody>
          <a:bodyPr wrap="square" rtlCol="0">
            <a:spAutoFit/>
          </a:bodyPr>
          <a:lstStyle/>
          <a:p>
            <a:pPr marL="285750" indent="-285750">
              <a:buFont typeface="Arial" panose="020B0604020202020204" pitchFamily="34" charset="0"/>
              <a:buChar char="•"/>
            </a:pPr>
            <a:r>
              <a:rPr lang="en-US" sz="2200" i="1" dirty="0"/>
              <a:t>Forthcoming. </a:t>
            </a:r>
            <a:r>
              <a:rPr lang="en-US" sz="2200" dirty="0"/>
              <a:t>A standard methodology for evaluating varying housing conditions and needs across Gateway Cities and estimating targets for healthy levels of production.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i="1" dirty="0"/>
              <a:t>In development. </a:t>
            </a:r>
            <a:r>
              <a:rPr lang="en-US" sz="2200" dirty="0"/>
              <a:t>A template that will be replicable on an annual basis, giving Gateway Cities more voice and greater weight in housing policy debates. </a:t>
            </a:r>
          </a:p>
        </p:txBody>
      </p:sp>
      <p:pic>
        <p:nvPicPr>
          <p:cNvPr id="3" name="Picture 4" descr="Gateway Cities Innovation Institute | Boston MA">
            <a:extLst>
              <a:ext uri="{FF2B5EF4-FFF2-40B4-BE49-F238E27FC236}">
                <a16:creationId xmlns:a16="http://schemas.microsoft.com/office/drawing/2014/main" id="{28C7E113-34CF-38A3-8AC1-B56BC422C2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77" b="15452"/>
          <a:stretch/>
        </p:blipFill>
        <p:spPr bwMode="auto">
          <a:xfrm>
            <a:off x="10816885" y="6061166"/>
            <a:ext cx="1173907" cy="72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8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EE42F3-6C09-C8E3-6952-F678BCE7D869}"/>
              </a:ext>
            </a:extLst>
          </p:cNvPr>
          <p:cNvSpPr txBox="1"/>
          <p:nvPr/>
        </p:nvSpPr>
        <p:spPr>
          <a:xfrm>
            <a:off x="0" y="618836"/>
            <a:ext cx="12192000" cy="523220"/>
          </a:xfrm>
          <a:prstGeom prst="rect">
            <a:avLst/>
          </a:prstGeom>
          <a:noFill/>
        </p:spPr>
        <p:txBody>
          <a:bodyPr wrap="square" rtlCol="0">
            <a:spAutoFit/>
          </a:bodyPr>
          <a:lstStyle/>
          <a:p>
            <a:pPr algn="ctr"/>
            <a:r>
              <a:rPr lang="en-US" sz="2800" b="1" dirty="0"/>
              <a:t>Broadband and Digital Equity</a:t>
            </a:r>
          </a:p>
        </p:txBody>
      </p:sp>
      <p:sp>
        <p:nvSpPr>
          <p:cNvPr id="2" name="TextBox 1">
            <a:extLst>
              <a:ext uri="{FF2B5EF4-FFF2-40B4-BE49-F238E27FC236}">
                <a16:creationId xmlns:a16="http://schemas.microsoft.com/office/drawing/2014/main" id="{5C8C45C6-79C6-7AC5-81A4-CB707C494EE7}"/>
              </a:ext>
            </a:extLst>
          </p:cNvPr>
          <p:cNvSpPr txBox="1"/>
          <p:nvPr/>
        </p:nvSpPr>
        <p:spPr>
          <a:xfrm>
            <a:off x="6861797" y="4116256"/>
            <a:ext cx="3657796" cy="307777"/>
          </a:xfrm>
          <a:prstGeom prst="rect">
            <a:avLst/>
          </a:prstGeom>
          <a:noFill/>
        </p:spPr>
        <p:txBody>
          <a:bodyPr wrap="none" rtlCol="0">
            <a:spAutoFit/>
          </a:bodyPr>
          <a:lstStyle/>
          <a:p>
            <a:r>
              <a:rPr lang="en-US" sz="1400" b="1" dirty="0"/>
              <a:t>Digital equity plans complete/underway (14):</a:t>
            </a:r>
          </a:p>
        </p:txBody>
      </p:sp>
      <p:sp>
        <p:nvSpPr>
          <p:cNvPr id="3" name="TextBox 2">
            <a:extLst>
              <a:ext uri="{FF2B5EF4-FFF2-40B4-BE49-F238E27FC236}">
                <a16:creationId xmlns:a16="http://schemas.microsoft.com/office/drawing/2014/main" id="{D389CA34-45FA-C23C-7D48-348968A583B2}"/>
              </a:ext>
            </a:extLst>
          </p:cNvPr>
          <p:cNvSpPr txBox="1"/>
          <p:nvPr/>
        </p:nvSpPr>
        <p:spPr>
          <a:xfrm>
            <a:off x="6835198" y="5241811"/>
            <a:ext cx="2607637" cy="307777"/>
          </a:xfrm>
          <a:prstGeom prst="rect">
            <a:avLst/>
          </a:prstGeom>
          <a:noFill/>
        </p:spPr>
        <p:txBody>
          <a:bodyPr wrap="none" rtlCol="0">
            <a:spAutoFit/>
          </a:bodyPr>
          <a:lstStyle/>
          <a:p>
            <a:r>
              <a:rPr lang="en-US" sz="1400" b="1" dirty="0"/>
              <a:t>No planning activity to date (12):</a:t>
            </a:r>
          </a:p>
        </p:txBody>
      </p:sp>
      <p:sp>
        <p:nvSpPr>
          <p:cNvPr id="6" name="TextBox 5">
            <a:extLst>
              <a:ext uri="{FF2B5EF4-FFF2-40B4-BE49-F238E27FC236}">
                <a16:creationId xmlns:a16="http://schemas.microsoft.com/office/drawing/2014/main" id="{42E82A46-A8CF-2A04-7350-D46B6300CB3B}"/>
              </a:ext>
            </a:extLst>
          </p:cNvPr>
          <p:cNvSpPr txBox="1"/>
          <p:nvPr/>
        </p:nvSpPr>
        <p:spPr>
          <a:xfrm>
            <a:off x="6911400" y="4433027"/>
            <a:ext cx="4156650" cy="738664"/>
          </a:xfrm>
          <a:prstGeom prst="rect">
            <a:avLst/>
          </a:prstGeom>
          <a:noFill/>
        </p:spPr>
        <p:txBody>
          <a:bodyPr wrap="square">
            <a:spAutoFit/>
          </a:bodyPr>
          <a:lstStyle/>
          <a:p>
            <a:r>
              <a:rPr lang="en-US" sz="1400" dirty="0">
                <a:solidFill>
                  <a:srgbClr val="1F497D"/>
                </a:solidFill>
                <a:effectLst/>
                <a:latin typeface="Calibri" panose="020F0502020204030204" pitchFamily="34" charset="0"/>
                <a:ea typeface="Calibri" panose="020F0502020204030204" pitchFamily="34" charset="0"/>
              </a:rPr>
              <a:t>Brockton, Chelsea, Chicopee, Everett, Holyoke, Leominster, Lowell, Lynn, New Bedford, Peabody, Pittsfield, Revere, Quincy, Springfield</a:t>
            </a:r>
            <a:endParaRPr lang="en-US" sz="1400" dirty="0"/>
          </a:p>
        </p:txBody>
      </p:sp>
      <p:sp>
        <p:nvSpPr>
          <p:cNvPr id="12" name="TextBox 11">
            <a:extLst>
              <a:ext uri="{FF2B5EF4-FFF2-40B4-BE49-F238E27FC236}">
                <a16:creationId xmlns:a16="http://schemas.microsoft.com/office/drawing/2014/main" id="{FD0CA221-A3E9-CDFE-8255-7C45B17EF281}"/>
              </a:ext>
            </a:extLst>
          </p:cNvPr>
          <p:cNvSpPr txBox="1"/>
          <p:nvPr/>
        </p:nvSpPr>
        <p:spPr>
          <a:xfrm>
            <a:off x="6861797" y="5531279"/>
            <a:ext cx="4053853" cy="738664"/>
          </a:xfrm>
          <a:prstGeom prst="rect">
            <a:avLst/>
          </a:prstGeom>
          <a:noFill/>
        </p:spPr>
        <p:txBody>
          <a:bodyPr wrap="square">
            <a:spAutoFit/>
          </a:bodyPr>
          <a:lstStyle/>
          <a:p>
            <a:r>
              <a:rPr lang="en-US" sz="1400" dirty="0">
                <a:solidFill>
                  <a:srgbClr val="C00000"/>
                </a:solidFill>
              </a:rPr>
              <a:t>Attleboro, Barnstable, Fall River, Fitchburg, </a:t>
            </a:r>
          </a:p>
          <a:p>
            <a:r>
              <a:rPr lang="en-US" sz="1400" dirty="0">
                <a:solidFill>
                  <a:srgbClr val="C00000"/>
                </a:solidFill>
              </a:rPr>
              <a:t>Haverhill, Lawrence, Malden, Methuen, Salem, Taunton, Westfield, and Worcester</a:t>
            </a:r>
          </a:p>
        </p:txBody>
      </p:sp>
      <p:sp>
        <p:nvSpPr>
          <p:cNvPr id="5" name="TextBox 4">
            <a:extLst>
              <a:ext uri="{FF2B5EF4-FFF2-40B4-BE49-F238E27FC236}">
                <a16:creationId xmlns:a16="http://schemas.microsoft.com/office/drawing/2014/main" id="{A2579261-E919-C831-4A1C-F9424E136536}"/>
              </a:ext>
            </a:extLst>
          </p:cNvPr>
          <p:cNvSpPr txBox="1"/>
          <p:nvPr/>
        </p:nvSpPr>
        <p:spPr>
          <a:xfrm>
            <a:off x="537630" y="1439374"/>
            <a:ext cx="6021343" cy="55861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i="1" dirty="0"/>
              <a:t>Forthcoming</a:t>
            </a:r>
            <a:r>
              <a:rPr lang="en-US" sz="2200" dirty="0"/>
              <a:t>:</a:t>
            </a:r>
          </a:p>
          <a:p>
            <a:pPr lvl="1"/>
            <a:r>
              <a:rPr lang="en-US" sz="2000" b="1" dirty="0"/>
              <a:t>Digital equity and ESOL services</a:t>
            </a:r>
            <a:r>
              <a:rPr lang="en-US" sz="2000" dirty="0"/>
              <a:t>. Exploring potential to help the one-in-five limited English proficient residents of Gateway Cities connect to high-quality services. </a:t>
            </a:r>
          </a:p>
          <a:p>
            <a:pPr lvl="1"/>
            <a:br>
              <a:rPr lang="en-US" sz="2000" b="1" dirty="0"/>
            </a:br>
            <a:r>
              <a:rPr lang="en-US" sz="2000" b="1" dirty="0"/>
              <a:t>Digital equity in affordable housing</a:t>
            </a:r>
            <a:r>
              <a:rPr lang="en-US" sz="2000" dirty="0"/>
              <a:t>. Exploring new models/policies to provide residents of affordable housing with fast, reliable, and affordable internet service.</a:t>
            </a:r>
            <a:br>
              <a:rPr lang="en-US" sz="2000" dirty="0"/>
            </a:br>
            <a:endParaRPr lang="en-US" sz="2000" dirty="0"/>
          </a:p>
          <a:p>
            <a:pPr marL="285750" lvl="1" indent="-285750" defTabSz="457200">
              <a:spcAft>
                <a:spcPts val="600"/>
              </a:spcAft>
              <a:buFont typeface="Arial" panose="020B0604020202020204" pitchFamily="34" charset="0"/>
              <a:buChar char="•"/>
              <a:tabLst>
                <a:tab pos="457200" algn="l"/>
              </a:tabLst>
            </a:pPr>
            <a:r>
              <a:rPr lang="en-US" sz="2000" i="1" dirty="0"/>
              <a:t>In development:</a:t>
            </a:r>
          </a:p>
          <a:p>
            <a:pPr marL="0" lvl="1" defTabSz="457200">
              <a:spcAft>
                <a:spcPts val="600"/>
              </a:spcAft>
              <a:tabLst>
                <a:tab pos="457200" algn="l"/>
              </a:tabLst>
            </a:pPr>
            <a:r>
              <a:rPr lang="en-US" sz="2000" i="1" dirty="0"/>
              <a:t>	</a:t>
            </a:r>
            <a:r>
              <a:rPr lang="en-US" sz="2000" dirty="0"/>
              <a:t>Supporting/encouraging municipal digital equity 	plans, so Gateway Cities can take full advantage of 	+$200 million in federal funding from ARPA and the 	Bipartisan Infrastructure Law.</a:t>
            </a:r>
          </a:p>
          <a:p>
            <a:pPr lvl="1"/>
            <a:endParaRPr lang="en-US" sz="2000" dirty="0"/>
          </a:p>
        </p:txBody>
      </p:sp>
      <p:sp>
        <p:nvSpPr>
          <p:cNvPr id="7" name="Rectangle 6">
            <a:extLst>
              <a:ext uri="{FF2B5EF4-FFF2-40B4-BE49-F238E27FC236}">
                <a16:creationId xmlns:a16="http://schemas.microsoft.com/office/drawing/2014/main" id="{2EFE4497-234E-3D8D-8FB9-335B39E9684C}"/>
              </a:ext>
            </a:extLst>
          </p:cNvPr>
          <p:cNvSpPr/>
          <p:nvPr/>
        </p:nvSpPr>
        <p:spPr>
          <a:xfrm>
            <a:off x="6835199" y="3982410"/>
            <a:ext cx="3804226" cy="22875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4" descr="Gateway Cities Innovation Institute | Boston MA">
            <a:extLst>
              <a:ext uri="{FF2B5EF4-FFF2-40B4-BE49-F238E27FC236}">
                <a16:creationId xmlns:a16="http://schemas.microsoft.com/office/drawing/2014/main" id="{875025FE-D7C0-82BA-719F-238933E7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77" b="15452"/>
          <a:stretch/>
        </p:blipFill>
        <p:spPr bwMode="auto">
          <a:xfrm>
            <a:off x="10816885" y="6061166"/>
            <a:ext cx="1173907" cy="728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7DCF470-C724-4DEE-E5D1-237B83075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170" b="19331"/>
          <a:stretch/>
        </p:blipFill>
        <p:spPr bwMode="auto">
          <a:xfrm>
            <a:off x="6861797" y="1533895"/>
            <a:ext cx="3777628" cy="2390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3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EE42F3-6C09-C8E3-6952-F678BCE7D869}"/>
              </a:ext>
            </a:extLst>
          </p:cNvPr>
          <p:cNvSpPr txBox="1"/>
          <p:nvPr/>
        </p:nvSpPr>
        <p:spPr>
          <a:xfrm>
            <a:off x="0" y="618836"/>
            <a:ext cx="12192000" cy="523220"/>
          </a:xfrm>
          <a:prstGeom prst="rect">
            <a:avLst/>
          </a:prstGeom>
          <a:noFill/>
        </p:spPr>
        <p:txBody>
          <a:bodyPr wrap="square" rtlCol="0">
            <a:spAutoFit/>
          </a:bodyPr>
          <a:lstStyle/>
          <a:p>
            <a:pPr algn="ctr"/>
            <a:r>
              <a:rPr lang="en-US" sz="2800" b="1" dirty="0"/>
              <a:t>Education and Workforce Development Projects</a:t>
            </a:r>
          </a:p>
        </p:txBody>
      </p:sp>
      <p:pic>
        <p:nvPicPr>
          <p:cNvPr id="2" name="Picture 4" descr="Gateway Cities Innovation Institute | Boston MA">
            <a:extLst>
              <a:ext uri="{FF2B5EF4-FFF2-40B4-BE49-F238E27FC236}">
                <a16:creationId xmlns:a16="http://schemas.microsoft.com/office/drawing/2014/main" id="{498D16D7-0B60-45E1-EB6E-1E176A6AD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77" b="15452"/>
          <a:stretch/>
        </p:blipFill>
        <p:spPr bwMode="auto">
          <a:xfrm>
            <a:off x="10816885" y="6061166"/>
            <a:ext cx="1173907" cy="728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C9B4FA-2F35-62CF-9D64-7A5C9A90D0A7}"/>
              </a:ext>
            </a:extLst>
          </p:cNvPr>
          <p:cNvSpPr txBox="1"/>
          <p:nvPr/>
        </p:nvSpPr>
        <p:spPr>
          <a:xfrm>
            <a:off x="966281" y="1602105"/>
            <a:ext cx="6496594" cy="3139321"/>
          </a:xfrm>
          <a:prstGeom prst="rect">
            <a:avLst/>
          </a:prstGeom>
          <a:noFill/>
        </p:spPr>
        <p:txBody>
          <a:bodyPr wrap="square" rtlCol="0">
            <a:spAutoFit/>
          </a:bodyPr>
          <a:lstStyle/>
          <a:p>
            <a:pPr marL="285750" indent="-285750">
              <a:buFont typeface="Arial" panose="020B0604020202020204" pitchFamily="34" charset="0"/>
              <a:buChar char="•"/>
            </a:pPr>
            <a:r>
              <a:rPr lang="en-US" sz="2200" i="1" dirty="0"/>
              <a:t>Forthcoming/in development: </a:t>
            </a:r>
            <a:r>
              <a:rPr lang="en-US" sz="2200" dirty="0"/>
              <a:t>Early College pathways that help meet acute needs for more skilled workers while generating upward economic mobility for Gateway City residents.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i="1" dirty="0"/>
              <a:t>In development: </a:t>
            </a:r>
            <a:r>
              <a:rPr lang="en-US" sz="2200" dirty="0"/>
              <a:t>Leveraging new funding for education available through both the Student Opportunity Act and Question 1. </a:t>
            </a:r>
          </a:p>
          <a:p>
            <a:pPr marL="285750" indent="-285750">
              <a:buFont typeface="Arial" panose="020B0604020202020204" pitchFamily="34" charset="0"/>
              <a:buChar char="•"/>
            </a:pPr>
            <a:endParaRPr lang="en-US" sz="2200" dirty="0"/>
          </a:p>
        </p:txBody>
      </p:sp>
      <p:pic>
        <p:nvPicPr>
          <p:cNvPr id="5" name="Picture 6">
            <a:extLst>
              <a:ext uri="{FF2B5EF4-FFF2-40B4-BE49-F238E27FC236}">
                <a16:creationId xmlns:a16="http://schemas.microsoft.com/office/drawing/2014/main" id="{0753E21E-03F6-57DC-6A6D-8643DAFFF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292" y="4081026"/>
            <a:ext cx="1785702" cy="2368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B39008F-63AF-647A-E1A3-D42CC0792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292" y="1602105"/>
            <a:ext cx="1785702" cy="23687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59FA66-2D82-1404-D87F-B64F0AA38D42}"/>
              </a:ext>
            </a:extLst>
          </p:cNvPr>
          <p:cNvSpPr>
            <a:spLocks noGrp="1"/>
          </p:cNvSpPr>
          <p:nvPr>
            <p:ph type="ctrTitle"/>
          </p:nvPr>
        </p:nvSpPr>
        <p:spPr>
          <a:xfrm>
            <a:off x="6590662" y="4024552"/>
            <a:ext cx="4805996" cy="1297115"/>
          </a:xfrm>
        </p:spPr>
        <p:txBody>
          <a:bodyPr anchor="t">
            <a:normAutofit/>
          </a:bodyPr>
          <a:lstStyle/>
          <a:p>
            <a:pPr algn="l"/>
            <a:r>
              <a:rPr lang="en-US" sz="5400" b="1" dirty="0">
                <a:solidFill>
                  <a:schemeClr val="tx2"/>
                </a:solidFill>
              </a:rPr>
              <a:t>Policy Initiatives</a:t>
            </a:r>
          </a:p>
        </p:txBody>
      </p:sp>
      <p:sp>
        <p:nvSpPr>
          <p:cNvPr id="3" name="Subtitle 2">
            <a:extLst>
              <a:ext uri="{FF2B5EF4-FFF2-40B4-BE49-F238E27FC236}">
                <a16:creationId xmlns:a16="http://schemas.microsoft.com/office/drawing/2014/main" id="{08BB52B2-D671-9D6B-E197-DD0E972EF131}"/>
              </a:ext>
            </a:extLst>
          </p:cNvPr>
          <p:cNvSpPr>
            <a:spLocks noGrp="1"/>
          </p:cNvSpPr>
          <p:nvPr>
            <p:ph type="subTitle" idx="1"/>
          </p:nvPr>
        </p:nvSpPr>
        <p:spPr>
          <a:xfrm>
            <a:off x="6637014" y="3236052"/>
            <a:ext cx="4805691" cy="838831"/>
          </a:xfrm>
        </p:spPr>
        <p:txBody>
          <a:bodyPr anchor="b">
            <a:normAutofit/>
          </a:bodyPr>
          <a:lstStyle/>
          <a:p>
            <a:pPr algn="l"/>
            <a:r>
              <a:rPr lang="en-US" sz="2800" b="1" dirty="0">
                <a:solidFill>
                  <a:schemeClr val="tx2"/>
                </a:solidFill>
              </a:rPr>
              <a:t>Leadership Summit 2023</a:t>
            </a:r>
          </a:p>
        </p:txBody>
      </p:sp>
      <p:pic>
        <p:nvPicPr>
          <p:cNvPr id="4" name="Picture 3" descr="Logo, company name&#10;&#10;Description automatically generated">
            <a:extLst>
              <a:ext uri="{FF2B5EF4-FFF2-40B4-BE49-F238E27FC236}">
                <a16:creationId xmlns:a16="http://schemas.microsoft.com/office/drawing/2014/main" id="{0EC670E1-6246-143F-DB4F-5F5D0C961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71" b="14871"/>
          <a:stretch/>
        </p:blipFill>
        <p:spPr bwMode="auto">
          <a:xfrm>
            <a:off x="-30501" y="2743199"/>
            <a:ext cx="5366699" cy="2097249"/>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41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p:txBody>
          <a:bodyPr>
            <a:normAutofit/>
          </a:bodyPr>
          <a:lstStyle/>
          <a:p>
            <a:pPr algn="ctr"/>
            <a:r>
              <a:rPr lang="en-US" sz="4000" b="1" dirty="0"/>
              <a:t>Success: Neighborhood Stabilization Program</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838200" y="1568741"/>
            <a:ext cx="10515600" cy="4135773"/>
          </a:xfrm>
        </p:spPr>
        <p:txBody>
          <a:bodyPr>
            <a:normAutofit fontScale="92500" lnSpcReduction="20000"/>
          </a:bodyPr>
          <a:lstStyle/>
          <a:p>
            <a:pPr>
              <a:spcAft>
                <a:spcPts val="1200"/>
              </a:spcAft>
            </a:pPr>
            <a:r>
              <a:rPr lang="en-US" dirty="0"/>
              <a:t>Established a program at </a:t>
            </a:r>
            <a:r>
              <a:rPr lang="en-US" dirty="0" err="1"/>
              <a:t>MassHousing</a:t>
            </a:r>
            <a:r>
              <a:rPr lang="en-US" dirty="0"/>
              <a:t> that addresses disinvestment: offering capital grant funds for redevelopment, reconstruction, renovation or repair of substandard and/or blighted properties</a:t>
            </a:r>
          </a:p>
          <a:p>
            <a:pPr>
              <a:spcAft>
                <a:spcPts val="1200"/>
              </a:spcAft>
            </a:pPr>
            <a:r>
              <a:rPr lang="en-US" dirty="0"/>
              <a:t>Can create new homeownership opportunities in 1-4 unit properties; assist homeowners in need of extensive home repairs; or rehabilitate rental properties with 15 units or less</a:t>
            </a:r>
          </a:p>
          <a:p>
            <a:pPr>
              <a:spcAft>
                <a:spcPts val="1200"/>
              </a:spcAft>
            </a:pPr>
            <a:r>
              <a:rPr lang="en-US" dirty="0"/>
              <a:t>$7.1M appropriated in fiscal year 2024; total of $38M through FY2028</a:t>
            </a:r>
          </a:p>
          <a:p>
            <a:pPr>
              <a:spcAft>
                <a:spcPts val="1200"/>
              </a:spcAft>
            </a:pPr>
            <a:r>
              <a:rPr lang="en-US" dirty="0"/>
              <a:t>In addition, the Neighborhood Hub program provides technical assistance to help identify and implement strategies to repair and renew neighborhoods with high rates of vacant, abandoned and deteriorating homes.</a:t>
            </a:r>
          </a:p>
        </p:txBody>
      </p:sp>
      <p:pic>
        <p:nvPicPr>
          <p:cNvPr id="4" name="Picture 3" descr="Logo, company name&#10;&#10;Description automatically generated">
            <a:extLst>
              <a:ext uri="{FF2B5EF4-FFF2-40B4-BE49-F238E27FC236}">
                <a16:creationId xmlns:a16="http://schemas.microsoft.com/office/drawing/2014/main" id="{EE393CFD-8A48-38F7-426B-D996B236B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3957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03B8-58CE-86BA-9CF7-39D7CB683E1C}"/>
              </a:ext>
            </a:extLst>
          </p:cNvPr>
          <p:cNvSpPr>
            <a:spLocks noGrp="1"/>
          </p:cNvSpPr>
          <p:nvPr>
            <p:ph type="title"/>
          </p:nvPr>
        </p:nvSpPr>
        <p:spPr>
          <a:xfrm>
            <a:off x="838200" y="365125"/>
            <a:ext cx="10338352" cy="782845"/>
          </a:xfrm>
        </p:spPr>
        <p:txBody>
          <a:bodyPr>
            <a:normAutofit/>
          </a:bodyPr>
          <a:lstStyle/>
          <a:p>
            <a:pPr algn="ctr"/>
            <a:r>
              <a:rPr lang="en-US" sz="4000" b="1" dirty="0"/>
              <a:t>Success: Early College</a:t>
            </a:r>
          </a:p>
        </p:txBody>
      </p:sp>
      <p:sp>
        <p:nvSpPr>
          <p:cNvPr id="3" name="Content Placeholder 2">
            <a:extLst>
              <a:ext uri="{FF2B5EF4-FFF2-40B4-BE49-F238E27FC236}">
                <a16:creationId xmlns:a16="http://schemas.microsoft.com/office/drawing/2014/main" id="{98C618AA-2BAE-47FE-2A4D-F2120371FF2C}"/>
              </a:ext>
            </a:extLst>
          </p:cNvPr>
          <p:cNvSpPr>
            <a:spLocks noGrp="1"/>
          </p:cNvSpPr>
          <p:nvPr>
            <p:ph idx="1"/>
          </p:nvPr>
        </p:nvSpPr>
        <p:spPr>
          <a:xfrm>
            <a:off x="7478784" y="1786855"/>
            <a:ext cx="4456453" cy="3341737"/>
          </a:xfrm>
        </p:spPr>
        <p:txBody>
          <a:bodyPr>
            <a:normAutofit fontScale="92500" lnSpcReduction="10000"/>
          </a:bodyPr>
          <a:lstStyle/>
          <a:p>
            <a:pPr>
              <a:spcAft>
                <a:spcPts val="1200"/>
              </a:spcAft>
            </a:pPr>
            <a:r>
              <a:rPr lang="en-US" dirty="0"/>
              <a:t>From $5M to $28M in three years</a:t>
            </a:r>
          </a:p>
          <a:p>
            <a:pPr>
              <a:spcAft>
                <a:spcPts val="1200"/>
              </a:spcAft>
            </a:pPr>
            <a:r>
              <a:rPr lang="en-US" dirty="0"/>
              <a:t>More than half of Early College students are in Gateway City districts</a:t>
            </a:r>
          </a:p>
          <a:p>
            <a:pPr>
              <a:spcAft>
                <a:spcPts val="1200"/>
              </a:spcAft>
            </a:pPr>
            <a:r>
              <a:rPr lang="en-US" dirty="0"/>
              <a:t>Has been a priority since education vision project in 2013</a:t>
            </a:r>
          </a:p>
        </p:txBody>
      </p:sp>
      <p:pic>
        <p:nvPicPr>
          <p:cNvPr id="1027" name="Chart 1">
            <a:extLst>
              <a:ext uri="{FF2B5EF4-FFF2-40B4-BE49-F238E27FC236}">
                <a16:creationId xmlns:a16="http://schemas.microsoft.com/office/drawing/2014/main" id="{AB0A6C18-BD94-3C23-E88D-57DD7879E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380244"/>
            <a:ext cx="6778694" cy="4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B4D1EFD3-2D76-8BC0-43D1-0722AF4DE4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71" b="14871"/>
          <a:stretch/>
        </p:blipFill>
        <p:spPr bwMode="auto">
          <a:xfrm>
            <a:off x="9278224" y="5778874"/>
            <a:ext cx="2075576" cy="811113"/>
          </a:xfrm>
          <a:custGeom>
            <a:avLst/>
            <a:gdLst/>
            <a:ahLst/>
            <a:cxnLst/>
            <a:rect l="l" t="t" r="r" b="b"/>
            <a:pathLst>
              <a:path w="4141760" h="4377846">
                <a:moveTo>
                  <a:pt x="0" y="0"/>
                </a:moveTo>
                <a:lnTo>
                  <a:pt x="4141760" y="0"/>
                </a:lnTo>
                <a:lnTo>
                  <a:pt x="4141760" y="4377846"/>
                </a:lnTo>
                <a:lnTo>
                  <a:pt x="0" y="4377846"/>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52993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2818</Words>
  <Application>Microsoft Office PowerPoint</Application>
  <PresentationFormat>Widescreen</PresentationFormat>
  <Paragraphs>271</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Lato</vt:lpstr>
      <vt:lpstr>Lucida 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Policy Initiatives</vt:lpstr>
      <vt:lpstr>Success: Neighborhood Stabilization Program</vt:lpstr>
      <vt:lpstr>Success: Early College</vt:lpstr>
      <vt:lpstr>Housing Development Incentive Program (HDIP)</vt:lpstr>
      <vt:lpstr>An Act to Promote Downtown Vitality H.228/S.130 </vt:lpstr>
      <vt:lpstr>An Act to Build Future-Forward Parking Structures to Promote EV Equity and Walkable Downtowns H.3276/S.2222</vt:lpstr>
      <vt:lpstr>An Act Relative to Neighborhood Stabilization  and Economic Development H.227/S.1777</vt:lpstr>
      <vt:lpstr>An Act Relative to Public Procurement  and Inclusive Entrepreneurship H.2997/S.1986</vt:lpstr>
      <vt:lpstr>An Act to Increase Adequate Regional Transit  Accessibility in the Commonwealth S. 2277</vt:lpstr>
      <vt:lpstr>Transit Fare Equity</vt:lpstr>
      <vt:lpstr>Special Commission to Study the Massachusetts School Building Authority</vt:lpstr>
      <vt:lpstr>Inclusive Economies Initiative  </vt:lpstr>
      <vt:lpstr>PowerPoint Presentation</vt:lpstr>
      <vt:lpstr>Working Places at the Boston Fed</vt:lpstr>
      <vt:lpstr>Working Places at the Boston Fed</vt:lpstr>
      <vt:lpstr>PowerPoint Presentation</vt:lpstr>
      <vt:lpstr>PowerPoint Presentation</vt:lpstr>
      <vt:lpstr>Inclusive Economies Objectives </vt:lpstr>
      <vt:lpstr>PowerPoint Presentation</vt:lpstr>
      <vt:lpstr>What is an Inclusive Economies Project? </vt:lpstr>
      <vt:lpstr>LELE in a snapshot – Fitchburg, MA</vt:lpstr>
      <vt:lpstr>PowerPoint Presentation</vt:lpstr>
      <vt:lpstr>Connecting Partners</vt:lpstr>
      <vt:lpstr>Inclusive Economies: Too Long Didn’t Read it (TLDR)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Guerra-Agramonte</dc:creator>
  <cp:lastModifiedBy>Ashley Guerra-Agramonte</cp:lastModifiedBy>
  <cp:revision>3</cp:revision>
  <dcterms:created xsi:type="dcterms:W3CDTF">2023-07-14T22:54:56Z</dcterms:created>
  <dcterms:modified xsi:type="dcterms:W3CDTF">2023-07-26T19:15:58Z</dcterms:modified>
</cp:coreProperties>
</file>