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134805749" r:id="rId4"/>
    <p:sldId id="2134805757" r:id="rId5"/>
    <p:sldId id="2134805768" r:id="rId6"/>
    <p:sldId id="258" r:id="rId7"/>
    <p:sldId id="2134805759" r:id="rId8"/>
    <p:sldId id="2134805773" r:id="rId9"/>
    <p:sldId id="2134805762" r:id="rId10"/>
    <p:sldId id="2134805763" r:id="rId11"/>
    <p:sldId id="2134805766" r:id="rId12"/>
    <p:sldId id="2134805767" r:id="rId13"/>
    <p:sldId id="2134805769" r:id="rId14"/>
    <p:sldId id="2134805774" r:id="rId15"/>
    <p:sldId id="2134805753"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0BD31-FB81-2D3F-1AF4-67A40781771A}" name="Chick, Mary C (NYSERDA)" initials="CMC(" userId="S::Mary.Chick@nyserda.ny.gov::65ec37d6-7420-4cd3-ad31-7fe967a2dd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07" autoAdjust="0"/>
  </p:normalViewPr>
  <p:slideViewPr>
    <p:cSldViewPr snapToGrid="0">
      <p:cViewPr varScale="1">
        <p:scale>
          <a:sx n="92" d="100"/>
          <a:sy n="92" d="100"/>
        </p:scale>
        <p:origin x="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09EF51B-BDC7-4E40-9693-6858AC41BFE5}" type="datetimeFigureOut">
              <a:rPr lang="en-US" smtClean="0"/>
              <a:t>11/14/2023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C95960C-624A-45E8-9660-C5CC7FC762DD}" type="slidenum">
              <a:rPr lang="en-US" smtClean="0"/>
              <a:t>‹#›</a:t>
            </a:fld>
            <a:endParaRPr lang="en-US" dirty="0"/>
          </a:p>
        </p:txBody>
      </p:sp>
    </p:spTree>
    <p:extLst>
      <p:ext uri="{BB962C8B-B14F-4D97-AF65-F5344CB8AC3E}">
        <p14:creationId xmlns:p14="http://schemas.microsoft.com/office/powerpoint/2010/main" val="337732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529"/>
              </a:solidFill>
              <a:effectLst/>
              <a:latin typeface="proxima nova"/>
            </a:endParaRPr>
          </a:p>
          <a:p>
            <a:endParaRPr lang="en-US" b="0" i="0" dirty="0">
              <a:solidFill>
                <a:srgbClr val="212529"/>
              </a:solidFill>
              <a:effectLst/>
              <a:latin typeface="proxima nova"/>
            </a:endParaRPr>
          </a:p>
          <a:p>
            <a:endParaRPr lang="en-US" b="0" i="0" dirty="0">
              <a:solidFill>
                <a:srgbClr val="212529"/>
              </a:solidFill>
              <a:effectLst/>
              <a:latin typeface="proxima nova"/>
            </a:endParaRPr>
          </a:p>
          <a:p>
            <a:endParaRPr lang="en-US" dirty="0"/>
          </a:p>
        </p:txBody>
      </p:sp>
      <p:sp>
        <p:nvSpPr>
          <p:cNvPr id="4" name="Slide Number Placeholder 3"/>
          <p:cNvSpPr>
            <a:spLocks noGrp="1"/>
          </p:cNvSpPr>
          <p:nvPr>
            <p:ph type="sldNum" sz="quarter" idx="5"/>
          </p:nvPr>
        </p:nvSpPr>
        <p:spPr/>
        <p:txBody>
          <a:bodyPr/>
          <a:lstStyle/>
          <a:p>
            <a:fld id="{2C95960C-624A-45E8-9660-C5CC7FC762DD}" type="slidenum">
              <a:rPr lang="en-US" smtClean="0"/>
              <a:t>1</a:t>
            </a:fld>
            <a:endParaRPr lang="en-US" dirty="0"/>
          </a:p>
        </p:txBody>
      </p:sp>
    </p:spTree>
    <p:extLst>
      <p:ext uri="{BB962C8B-B14F-4D97-AF65-F5344CB8AC3E}">
        <p14:creationId xmlns:p14="http://schemas.microsoft.com/office/powerpoint/2010/main" val="37670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11</a:t>
            </a:fld>
            <a:endParaRPr lang="en-US" dirty="0"/>
          </a:p>
        </p:txBody>
      </p:sp>
    </p:spTree>
    <p:extLst>
      <p:ext uri="{BB962C8B-B14F-4D97-AF65-F5344CB8AC3E}">
        <p14:creationId xmlns:p14="http://schemas.microsoft.com/office/powerpoint/2010/main" val="207306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12</a:t>
            </a:fld>
            <a:endParaRPr lang="en-US" dirty="0"/>
          </a:p>
        </p:txBody>
      </p:sp>
    </p:spTree>
    <p:extLst>
      <p:ext uri="{BB962C8B-B14F-4D97-AF65-F5344CB8AC3E}">
        <p14:creationId xmlns:p14="http://schemas.microsoft.com/office/powerpoint/2010/main" val="63214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5960C-624A-45E8-9660-C5CC7FC762DD}" type="slidenum">
              <a:rPr lang="en-US" smtClean="0"/>
              <a:t>13</a:t>
            </a:fld>
            <a:endParaRPr lang="en-US" dirty="0"/>
          </a:p>
        </p:txBody>
      </p:sp>
    </p:spTree>
    <p:extLst>
      <p:ext uri="{BB962C8B-B14F-4D97-AF65-F5344CB8AC3E}">
        <p14:creationId xmlns:p14="http://schemas.microsoft.com/office/powerpoint/2010/main" val="215072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2</a:t>
            </a:fld>
            <a:endParaRPr lang="en-US" dirty="0"/>
          </a:p>
        </p:txBody>
      </p:sp>
    </p:spTree>
    <p:extLst>
      <p:ext uri="{BB962C8B-B14F-4D97-AF65-F5344CB8AC3E}">
        <p14:creationId xmlns:p14="http://schemas.microsoft.com/office/powerpoint/2010/main" val="142875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3</a:t>
            </a:fld>
            <a:endParaRPr lang="en-US" dirty="0"/>
          </a:p>
        </p:txBody>
      </p:sp>
    </p:spTree>
    <p:extLst>
      <p:ext uri="{BB962C8B-B14F-4D97-AF65-F5344CB8AC3E}">
        <p14:creationId xmlns:p14="http://schemas.microsoft.com/office/powerpoint/2010/main" val="366388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5</a:t>
            </a:fld>
            <a:endParaRPr lang="en-US" dirty="0"/>
          </a:p>
        </p:txBody>
      </p:sp>
    </p:spTree>
    <p:extLst>
      <p:ext uri="{BB962C8B-B14F-4D97-AF65-F5344CB8AC3E}">
        <p14:creationId xmlns:p14="http://schemas.microsoft.com/office/powerpoint/2010/main" val="376127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6</a:t>
            </a:fld>
            <a:endParaRPr lang="en-US" dirty="0"/>
          </a:p>
        </p:txBody>
      </p:sp>
    </p:spTree>
    <p:extLst>
      <p:ext uri="{BB962C8B-B14F-4D97-AF65-F5344CB8AC3E}">
        <p14:creationId xmlns:p14="http://schemas.microsoft.com/office/powerpoint/2010/main" val="28112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7</a:t>
            </a:fld>
            <a:endParaRPr lang="en-US" dirty="0"/>
          </a:p>
        </p:txBody>
      </p:sp>
    </p:spTree>
    <p:extLst>
      <p:ext uri="{BB962C8B-B14F-4D97-AF65-F5344CB8AC3E}">
        <p14:creationId xmlns:p14="http://schemas.microsoft.com/office/powerpoint/2010/main" val="89836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8</a:t>
            </a:fld>
            <a:endParaRPr lang="en-US" dirty="0"/>
          </a:p>
        </p:txBody>
      </p:sp>
    </p:spTree>
    <p:extLst>
      <p:ext uri="{BB962C8B-B14F-4D97-AF65-F5344CB8AC3E}">
        <p14:creationId xmlns:p14="http://schemas.microsoft.com/office/powerpoint/2010/main" val="338457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9</a:t>
            </a:fld>
            <a:endParaRPr lang="en-US" dirty="0"/>
          </a:p>
        </p:txBody>
      </p:sp>
    </p:spTree>
    <p:extLst>
      <p:ext uri="{BB962C8B-B14F-4D97-AF65-F5344CB8AC3E}">
        <p14:creationId xmlns:p14="http://schemas.microsoft.com/office/powerpoint/2010/main" val="22867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D8DE6B2-FA70-4A29-BA9C-99FE2A72AB6C}" type="slidenum">
              <a:rPr lang="en-US" smtClean="0"/>
              <a:t>10</a:t>
            </a:fld>
            <a:endParaRPr lang="en-US" dirty="0"/>
          </a:p>
        </p:txBody>
      </p:sp>
    </p:spTree>
    <p:extLst>
      <p:ext uri="{BB962C8B-B14F-4D97-AF65-F5344CB8AC3E}">
        <p14:creationId xmlns:p14="http://schemas.microsoft.com/office/powerpoint/2010/main" val="154528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2538-CB53-485A-81C0-AC07114F5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ED9B9-F766-49CE-8A5A-2AC3BE4C0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0FC4A0-F933-4E50-8FAB-3C8107AE1245}"/>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B2DDF389-4014-432A-B103-DED90D3D0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7FBAE1-A0C3-438A-9863-0D92B8A83FE5}"/>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17597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93E-713D-4208-B8B3-BFABD0084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EE83D-2F71-40B8-A7B9-D539CEC7E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BCF23-6AB0-42A0-A294-65815539F0F9}"/>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EB59ABFB-76FC-4E3B-A00C-C04DF1AA3C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0C52C9-7B4F-4C3F-9A4F-AF73A9A11950}"/>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167169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3ABCC-A6CB-4BE9-BA7C-82157F9B33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EBEAE2-A0B3-42F5-AF9E-4B5F540A81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F8AD3-B729-47B0-8502-7AE5B4923559}"/>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F9C81BB4-3D88-48FF-9D0C-404A5342F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D15AE-310B-456D-8515-DDEA03B567C8}"/>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2258444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0573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idx="1"/>
          </p:nvPr>
        </p:nvSpPr>
        <p:spPr>
          <a:xfrm>
            <a:off x="609600" y="1849967"/>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02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48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89151"/>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730501"/>
            <a:ext cx="5386917"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89151"/>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730501"/>
            <a:ext cx="5389033"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59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58800"/>
            <a:ext cx="10972800" cy="1143000"/>
          </a:xfrm>
        </p:spPr>
        <p:txBody>
          <a:bodyPr/>
          <a:lstStyle/>
          <a:p>
            <a:r>
              <a:rPr lang="en-US"/>
              <a:t>Click to edit Master title style</a:t>
            </a:r>
          </a:p>
        </p:txBody>
      </p:sp>
    </p:spTree>
    <p:extLst>
      <p:ext uri="{BB962C8B-B14F-4D97-AF65-F5344CB8AC3E}">
        <p14:creationId xmlns:p14="http://schemas.microsoft.com/office/powerpoint/2010/main" val="396878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5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22818"/>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22818"/>
            <a:ext cx="6815667" cy="55477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84867"/>
            <a:ext cx="4011084" cy="43857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054265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54559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D3C-A035-4A3D-A4D3-EFF32B15F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B9FC6-AE2C-4B20-B402-227C2A738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FF921-B56B-45DB-8F57-EC44596990E5}"/>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B600095D-DBA8-46F2-9C42-3C064D68E4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032301-BB74-4FDA-8CDC-D5CE2C17987D}"/>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268205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3201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2" y="914402"/>
            <a:ext cx="10968567" cy="987425"/>
          </a:xfrm>
        </p:spPr>
        <p:txBody>
          <a:bodyPr/>
          <a:lstStyle/>
          <a:p>
            <a:r>
              <a:rPr lang="en-US"/>
              <a:t>Click to edit Master title style</a:t>
            </a:r>
          </a:p>
        </p:txBody>
      </p:sp>
      <p:sp>
        <p:nvSpPr>
          <p:cNvPr id="3" name="Rectangle 4"/>
          <p:cNvSpPr>
            <a:spLocks noGrp="1" noChangeArrowheads="1"/>
          </p:cNvSpPr>
          <p:nvPr>
            <p:ph type="sldNum" idx="10"/>
          </p:nvPr>
        </p:nvSpPr>
        <p:spPr>
          <a:xfrm>
            <a:off x="9245602" y="6305552"/>
            <a:ext cx="2840567" cy="473075"/>
          </a:xfrm>
          <a:prstGeom prst="rect">
            <a:avLst/>
          </a:prstGeom>
          <a:ln/>
        </p:spPr>
        <p:txBody>
          <a:bodyPr/>
          <a:lstStyle>
            <a:lvl1pPr>
              <a:defRPr/>
            </a:lvl1pPr>
          </a:lstStyle>
          <a:p>
            <a:pPr defTabSz="1219170">
              <a:defRPr/>
            </a:pPr>
            <a:fld id="{9D80883B-B4BB-4186-8E25-0E0CC9D1B299}" type="slidenum">
              <a:rPr lang="en-US" sz="2400" smtClean="0">
                <a:solidFill>
                  <a:prstClr val="black"/>
                </a:solidFill>
              </a:rPr>
              <a:pPr defTabSz="1219170">
                <a:defRPr/>
              </a:pPr>
              <a:t>‹#›</a:t>
            </a:fld>
            <a:endParaRPr lang="en-US" sz="2400" dirty="0">
              <a:solidFill>
                <a:prstClr val="black"/>
              </a:solidFill>
            </a:endParaRPr>
          </a:p>
        </p:txBody>
      </p:sp>
    </p:spTree>
    <p:extLst>
      <p:ext uri="{BB962C8B-B14F-4D97-AF65-F5344CB8AC3E}">
        <p14:creationId xmlns:p14="http://schemas.microsoft.com/office/powerpoint/2010/main" val="1062258264"/>
      </p:ext>
    </p:extLst>
  </p:cSld>
  <p:clrMapOvr>
    <a:masterClrMapping/>
  </p:clrMapOvr>
  <p:transition spd="slow" advClick="0" advTm="6000">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pitchFamily="2" charset="0"/>
                <a:ea typeface="Roboto"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pitchFamily="2" charset="0"/>
                <a:ea typeface="Roboto"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pitchFamily="2" charset="0"/>
                <a:ea typeface="Roboto"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89611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147835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dirty="0"/>
              <a:t>Click icon to add picture</a:t>
            </a:r>
          </a:p>
        </p:txBody>
      </p:sp>
    </p:spTree>
    <p:extLst>
      <p:ext uri="{BB962C8B-B14F-4D97-AF65-F5344CB8AC3E}">
        <p14:creationId xmlns:p14="http://schemas.microsoft.com/office/powerpoint/2010/main" val="1057396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39624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dirty="0"/>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943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752901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689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77288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6CAB-69A2-4D76-84D3-0CCDEEE9C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5B6060-D958-4A75-8E34-7405113E2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583A2-2EB7-450C-8CAE-3E24F8367766}"/>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4900460C-D720-496B-8EAC-A6244A5B1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49DBDD-8AC7-43B5-B448-5C168440BA9A}"/>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3678838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dirty="0"/>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2544742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604108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dirty="0"/>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2455883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1451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dirty="0"/>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1415603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525829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dirty="0"/>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061543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349615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dirty="0"/>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1457013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36162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7A50-6D5D-4054-953E-0024EDE1E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C8D8A-013B-4B77-9C87-3D196EB13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16D5A5-A7D4-4140-91A0-7B6720A4F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FEBC3-296A-4ADF-B1D2-444D690E1389}"/>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6" name="Footer Placeholder 5">
            <a:extLst>
              <a:ext uri="{FF2B5EF4-FFF2-40B4-BE49-F238E27FC236}">
                <a16:creationId xmlns:a16="http://schemas.microsoft.com/office/drawing/2014/main" id="{BF886D77-F998-48CE-AF41-D0F1734FB7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A11EC2-65ED-4109-BDC3-CEF359FC9C74}"/>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479796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278778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657665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5479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811244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897810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lide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73656E-BCA0-4243-BAC0-B335B8FF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3" name="Chart Placeholder 2">
            <a:extLst>
              <a:ext uri="{FF2B5EF4-FFF2-40B4-BE49-F238E27FC236}">
                <a16:creationId xmlns:a16="http://schemas.microsoft.com/office/drawing/2014/main" id="{056309A2-3256-426F-82AC-C866BA83BA46}"/>
              </a:ext>
            </a:extLst>
          </p:cNvPr>
          <p:cNvSpPr>
            <a:spLocks noGrp="1"/>
          </p:cNvSpPr>
          <p:nvPr>
            <p:ph type="chart" sz="quarter" idx="10"/>
          </p:nvPr>
        </p:nvSpPr>
        <p:spPr>
          <a:xfrm>
            <a:off x="546956" y="2117185"/>
            <a:ext cx="11429143" cy="4273550"/>
          </a:xfrm>
          <a:prstGeom prst="rect">
            <a:avLst/>
          </a:prstGeom>
        </p:spPr>
        <p:txBody>
          <a:bodyPr/>
          <a:lstStyle>
            <a:lvl1pPr>
              <a:defRPr sz="2500">
                <a:solidFill>
                  <a:srgbClr val="63666A"/>
                </a:solidFill>
                <a:latin typeface="Roboto" pitchFamily="2" charset="0"/>
                <a:ea typeface="Roboto" pitchFamily="2" charset="0"/>
                <a:cs typeface="Arial" panose="020B0604020202020204" pitchFamily="34" charset="0"/>
              </a:defRPr>
            </a:lvl1pPr>
          </a:lstStyle>
          <a:p>
            <a:endParaRPr lang="en-US" dirty="0"/>
          </a:p>
        </p:txBody>
      </p:sp>
      <p:sp>
        <p:nvSpPr>
          <p:cNvPr id="6" name="Title 1">
            <a:extLst>
              <a:ext uri="{FF2B5EF4-FFF2-40B4-BE49-F238E27FC236}">
                <a16:creationId xmlns:a16="http://schemas.microsoft.com/office/drawing/2014/main" id="{64B14C1C-6FA8-4050-9CFF-13B861B412BC}"/>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71794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ody Slide - pic righ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56C0530-1551-C743-9B77-FF5BC1C5223C}"/>
              </a:ext>
            </a:extLst>
          </p:cNvPr>
          <p:cNvSpPr>
            <a:spLocks noGrp="1"/>
          </p:cNvSpPr>
          <p:nvPr>
            <p:ph type="pic" sz="quarter" idx="13" hasCustomPrompt="1"/>
          </p:nvPr>
        </p:nvSpPr>
        <p:spPr>
          <a:xfrm>
            <a:off x="6858000" y="457200"/>
            <a:ext cx="4876800" cy="5486400"/>
          </a:xfrm>
        </p:spPr>
        <p:txBody>
          <a:bodyPr/>
          <a:lstStyle/>
          <a:p>
            <a:r>
              <a:rPr lang="en-US" dirty="0"/>
              <a:t>Picture</a:t>
            </a:r>
          </a:p>
        </p:txBody>
      </p:sp>
      <p:sp>
        <p:nvSpPr>
          <p:cNvPr id="6" name="Title 1">
            <a:extLst>
              <a:ext uri="{FF2B5EF4-FFF2-40B4-BE49-F238E27FC236}">
                <a16:creationId xmlns:a16="http://schemas.microsoft.com/office/drawing/2014/main" id="{14834286-A3FB-2A42-BF03-8D5FD70534B7}"/>
              </a:ext>
            </a:extLst>
          </p:cNvPr>
          <p:cNvSpPr>
            <a:spLocks noGrp="1"/>
          </p:cNvSpPr>
          <p:nvPr>
            <p:ph type="title"/>
          </p:nvPr>
        </p:nvSpPr>
        <p:spPr>
          <a:xfrm>
            <a:off x="914400" y="0"/>
            <a:ext cx="5181600" cy="1631482"/>
          </a:xfrm>
        </p:spPr>
        <p:txBody>
          <a:bodyPr rIns="0"/>
          <a:lstStyle/>
          <a:p>
            <a:r>
              <a:rPr lang="en-US"/>
              <a:t>Click to edit Master title style</a:t>
            </a:r>
          </a:p>
        </p:txBody>
      </p:sp>
      <p:sp>
        <p:nvSpPr>
          <p:cNvPr id="7" name="Text Placeholder 11">
            <a:extLst>
              <a:ext uri="{FF2B5EF4-FFF2-40B4-BE49-F238E27FC236}">
                <a16:creationId xmlns:a16="http://schemas.microsoft.com/office/drawing/2014/main" id="{C7CC8A86-DC2F-A242-8B21-9951ACDC3263}"/>
              </a:ext>
            </a:extLst>
          </p:cNvPr>
          <p:cNvSpPr>
            <a:spLocks noGrp="1"/>
          </p:cNvSpPr>
          <p:nvPr>
            <p:ph type="body" sz="quarter" idx="14"/>
          </p:nvPr>
        </p:nvSpPr>
        <p:spPr>
          <a:xfrm>
            <a:off x="914400" y="2240280"/>
            <a:ext cx="5181600" cy="3093720"/>
          </a:xfrm>
        </p:spPr>
        <p:txBody>
          <a:bodyPr rIns="0"/>
          <a:lstStyle>
            <a:lvl1pPr>
              <a:spcBef>
                <a:spcPts val="600"/>
              </a:spcBef>
              <a:spcAft>
                <a:spcPts val="600"/>
              </a:spcAft>
              <a:defRPr>
                <a:solidFill>
                  <a:schemeClr val="bg2"/>
                </a:solidFill>
              </a:defRPr>
            </a:lvl1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F949E73E-5963-3A44-9CB6-9205C73D2208}"/>
              </a:ext>
            </a:extLst>
          </p:cNvPr>
          <p:cNvSpPr>
            <a:spLocks noGrp="1"/>
          </p:cNvSpPr>
          <p:nvPr>
            <p:ph type="sldNum" sz="quarter" idx="4"/>
          </p:nvPr>
        </p:nvSpPr>
        <p:spPr>
          <a:xfrm>
            <a:off x="6858000" y="6201103"/>
            <a:ext cx="4872089" cy="232461"/>
          </a:xfrm>
          <a:prstGeom prst="rect">
            <a:avLst/>
          </a:prstGeom>
          <a:effectLst/>
        </p:spPr>
        <p:txBody>
          <a:bodyPr vert="horz" lIns="0" tIns="0" rIns="0" bIns="0" rtlCol="0" anchor="b" anchorCtr="0"/>
          <a:lstStyle>
            <a:lvl1pPr marL="0" indent="0" algn="l">
              <a:tabLst>
                <a:tab pos="4854575" algn="l"/>
              </a:tabLst>
              <a:defRPr sz="1000" b="0" i="0">
                <a:solidFill>
                  <a:schemeClr val="accent4"/>
                </a:solidFill>
                <a:latin typeface="Avenir Next LT Pro" panose="020B0504020202020204" pitchFamily="34" charset="77"/>
              </a:defRPr>
            </a:lvl1pPr>
          </a:lstStyle>
          <a:p>
            <a:pPr>
              <a:tabLst>
                <a:tab pos="4416552" algn="r"/>
                <a:tab pos="4873752" algn="r"/>
              </a:tabLst>
            </a:pPr>
            <a:r>
              <a:rPr lang="en-US" dirty="0"/>
              <a:t>	 	 </a:t>
            </a:r>
            <a:fld id="{3E77840B-E412-6145-9E96-8C8206B3AB03}" type="slidenum">
              <a:rPr lang="en-US" smtClean="0"/>
              <a:pPr>
                <a:tabLst>
                  <a:tab pos="4416552" algn="r"/>
                  <a:tab pos="4873752" algn="r"/>
                </a:tabLst>
              </a:pPr>
              <a:t>‹#›</a:t>
            </a:fld>
            <a:endParaRPr lang="en-US" dirty="0"/>
          </a:p>
        </p:txBody>
      </p:sp>
      <p:sp>
        <p:nvSpPr>
          <p:cNvPr id="2" name="Footer Placeholder 6">
            <a:extLst>
              <a:ext uri="{FF2B5EF4-FFF2-40B4-BE49-F238E27FC236}">
                <a16:creationId xmlns:a16="http://schemas.microsoft.com/office/drawing/2014/main" id="{B0BA764A-9506-DC23-9709-9F4F14897434}"/>
              </a:ext>
            </a:extLst>
          </p:cNvPr>
          <p:cNvSpPr txBox="1">
            <a:spLocks/>
          </p:cNvSpPr>
          <p:nvPr userDrawn="1"/>
        </p:nvSpPr>
        <p:spPr>
          <a:xfrm>
            <a:off x="914400" y="6197600"/>
            <a:ext cx="4114800" cy="235964"/>
          </a:xfrm>
          <a:prstGeom prst="rect">
            <a:avLst/>
          </a:prstGeom>
        </p:spPr>
        <p:txBody>
          <a:bodyPr vert="horz" lIns="0" tIns="0" rIns="0" bIns="0" rtlCol="0" anchor="b" anchorCtr="0"/>
          <a:lstStyle>
            <a:defPPr>
              <a:defRPr lang="en-US"/>
            </a:defPPr>
            <a:lvl1pPr marL="0" algn="l" defTabSz="914400" rtl="0" eaLnBrk="1" latinLnBrk="0" hangingPunct="1">
              <a:defRPr sz="1000" b="0" i="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RMES Implementation</a:t>
            </a:r>
          </a:p>
        </p:txBody>
      </p:sp>
    </p:spTree>
    <p:extLst>
      <p:ext uri="{BB962C8B-B14F-4D97-AF65-F5344CB8AC3E}">
        <p14:creationId xmlns:p14="http://schemas.microsoft.com/office/powerpoint/2010/main" val="219003325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81646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476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15DC-82BA-4DB8-968F-54B9F2108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3C8F8F-0E36-4B6F-A5A9-1C875AD32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9AD93-3508-4A6B-93CF-CD197319C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AC4661-F9E8-4C99-8FE6-3ED131E49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490FF-CFB4-45CB-8BDD-DC0280E42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9C548A-0A2F-4186-9644-F5967527DFFA}"/>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8" name="Footer Placeholder 7">
            <a:extLst>
              <a:ext uri="{FF2B5EF4-FFF2-40B4-BE49-F238E27FC236}">
                <a16:creationId xmlns:a16="http://schemas.microsoft.com/office/drawing/2014/main" id="{C23DF4C2-D0BD-4416-833E-79946854DD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B21560-78FF-44DB-A87A-838530403775}"/>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106424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66E-646D-4C93-B37D-2202EF6E7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E6B1D-0EAC-46F5-94A6-92AEADD6A7DD}"/>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4" name="Footer Placeholder 3">
            <a:extLst>
              <a:ext uri="{FF2B5EF4-FFF2-40B4-BE49-F238E27FC236}">
                <a16:creationId xmlns:a16="http://schemas.microsoft.com/office/drawing/2014/main" id="{C8FDE478-A292-40C1-8CDB-62353BEF00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9C4D01-5395-4309-8626-6E28E2A5F308}"/>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76621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A84EC-7F09-4AAF-AAC4-0473B5381E59}"/>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3" name="Footer Placeholder 2">
            <a:extLst>
              <a:ext uri="{FF2B5EF4-FFF2-40B4-BE49-F238E27FC236}">
                <a16:creationId xmlns:a16="http://schemas.microsoft.com/office/drawing/2014/main" id="{E4682474-8B0F-4AC1-BD00-9A6761B57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A32CE2-E95A-455E-A7F9-324CBBF82AA9}"/>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210025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5156-6B86-4F28-B2DB-8726A6956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61AF0-6A65-4EB4-B5F3-BF36C717B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1024A-4306-481C-95C6-35A6DC379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F4F15-FE63-426A-8D83-52F8E6D6AED5}"/>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6" name="Footer Placeholder 5">
            <a:extLst>
              <a:ext uri="{FF2B5EF4-FFF2-40B4-BE49-F238E27FC236}">
                <a16:creationId xmlns:a16="http://schemas.microsoft.com/office/drawing/2014/main" id="{3B4B61B6-C82D-41F4-B5DB-C56C6FE384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B402D4-0E30-4064-903D-D4F97D997495}"/>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143771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EDCE-8F91-4D09-A90E-60572733F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AA54D-1177-4A87-AA38-C17699639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D06D21-21FE-465F-B54F-65677BC3D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49E83-3B8A-4059-8EB8-870AD8144509}"/>
              </a:ext>
            </a:extLst>
          </p:cNvPr>
          <p:cNvSpPr>
            <a:spLocks noGrp="1"/>
          </p:cNvSpPr>
          <p:nvPr>
            <p:ph type="dt" sz="half" idx="10"/>
          </p:nvPr>
        </p:nvSpPr>
        <p:spPr/>
        <p:txBody>
          <a:bodyPr/>
          <a:lstStyle/>
          <a:p>
            <a:fld id="{71688935-3601-4140-95BC-5817FC044B66}" type="datetimeFigureOut">
              <a:rPr lang="en-US" smtClean="0"/>
              <a:t>11/14/2023</a:t>
            </a:fld>
            <a:endParaRPr lang="en-US" dirty="0"/>
          </a:p>
        </p:txBody>
      </p:sp>
      <p:sp>
        <p:nvSpPr>
          <p:cNvPr id="6" name="Footer Placeholder 5">
            <a:extLst>
              <a:ext uri="{FF2B5EF4-FFF2-40B4-BE49-F238E27FC236}">
                <a16:creationId xmlns:a16="http://schemas.microsoft.com/office/drawing/2014/main" id="{B4C2B5C8-CB38-4B74-B249-5DD704714B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3F4183-7599-47C9-AAC8-FA1F3A3B407C}"/>
              </a:ext>
            </a:extLst>
          </p:cNvPr>
          <p:cNvSpPr>
            <a:spLocks noGrp="1"/>
          </p:cNvSpPr>
          <p:nvPr>
            <p:ph type="sldNum" sz="quarter" idx="12"/>
          </p:nvPr>
        </p:nvSpPr>
        <p:spPr/>
        <p:txBody>
          <a:bodyPr/>
          <a:lstStyle/>
          <a:p>
            <a:fld id="{F3925983-1BA4-45D1-91A6-6F0874BD6BB1}" type="slidenum">
              <a:rPr lang="en-US" smtClean="0"/>
              <a:t>‹#›</a:t>
            </a:fld>
            <a:endParaRPr lang="en-US" dirty="0"/>
          </a:p>
        </p:txBody>
      </p:sp>
    </p:spTree>
    <p:extLst>
      <p:ext uri="{BB962C8B-B14F-4D97-AF65-F5344CB8AC3E}">
        <p14:creationId xmlns:p14="http://schemas.microsoft.com/office/powerpoint/2010/main" val="289009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7263D-47F1-4E4C-B4FA-267C56891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CAB9B-4117-447B-808A-D23A223DC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51CB5-8B21-465B-9F16-F7A65E839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88935-3601-4140-95BC-5817FC044B66}" type="datetimeFigureOut">
              <a:rPr lang="en-US" smtClean="0"/>
              <a:t>11/14/2023</a:t>
            </a:fld>
            <a:endParaRPr lang="en-US" dirty="0"/>
          </a:p>
        </p:txBody>
      </p:sp>
      <p:sp>
        <p:nvSpPr>
          <p:cNvPr id="5" name="Footer Placeholder 4">
            <a:extLst>
              <a:ext uri="{FF2B5EF4-FFF2-40B4-BE49-F238E27FC236}">
                <a16:creationId xmlns:a16="http://schemas.microsoft.com/office/drawing/2014/main" id="{5D6A3311-24A2-44D8-9017-D47A54E40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9EB30D-5D2D-4236-A7CB-87010005A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25983-1BA4-45D1-91A6-6F0874BD6BB1}" type="slidenum">
              <a:rPr lang="en-US" smtClean="0"/>
              <a:t>‹#›</a:t>
            </a:fld>
            <a:endParaRPr lang="en-US" dirty="0"/>
          </a:p>
        </p:txBody>
      </p:sp>
    </p:spTree>
    <p:extLst>
      <p:ext uri="{BB962C8B-B14F-4D97-AF65-F5344CB8AC3E}">
        <p14:creationId xmlns:p14="http://schemas.microsoft.com/office/powerpoint/2010/main" val="201648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2493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49967"/>
            <a:ext cx="10972800" cy="42206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600" smtClean="0"/>
              <a:pPr algn="r"/>
              <a:t>‹#›</a:t>
            </a:fld>
            <a:endParaRPr lang="en-US" sz="1600" dirty="0"/>
          </a:p>
        </p:txBody>
      </p:sp>
      <p:sp>
        <p:nvSpPr>
          <p:cNvPr id="10" name="Rectangle 9"/>
          <p:cNvSpPr/>
          <p:nvPr userDrawn="1"/>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083483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1219170" rtl="0" eaLnBrk="1" latinLnBrk="0" hangingPunct="1">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84289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Susanne.desroches@nyserda.ny.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nyserda.ny.gov/All-Progra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png"/><Relationship Id="rId26" Type="http://schemas.openxmlformats.org/officeDocument/2006/relationships/image" Target="../media/image35.jpe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pn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jpeg"/><Relationship Id="rId27"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6B51EF-0A55-4C18-8ECC-8D0334551453}"/>
              </a:ext>
            </a:extLst>
          </p:cNvPr>
          <p:cNvSpPr/>
          <p:nvPr/>
        </p:nvSpPr>
        <p:spPr>
          <a:xfrm>
            <a:off x="2875" y="-4313"/>
            <a:ext cx="12191999"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3">
            <a:extLst>
              <a:ext uri="{FF2B5EF4-FFF2-40B4-BE49-F238E27FC236}">
                <a16:creationId xmlns:a16="http://schemas.microsoft.com/office/drawing/2014/main" id="{89CBD93C-F2B8-4CA1-90CA-7CD552464902}"/>
              </a:ext>
            </a:extLst>
          </p:cNvPr>
          <p:cNvSpPr txBox="1">
            <a:spLocks/>
          </p:cNvSpPr>
          <p:nvPr/>
        </p:nvSpPr>
        <p:spPr>
          <a:xfrm>
            <a:off x="495300" y="869795"/>
            <a:ext cx="10746024" cy="5229922"/>
          </a:xfrm>
          <a:prstGeom prst="rect">
            <a:avLst/>
          </a:prstGeom>
        </p:spPr>
        <p:txBody>
          <a:bodyPr vert="horz" lIns="0" tIns="0" rIns="0" bIns="45720" rtlCol="0" anchor="t">
            <a:norm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0" lang="en-US" sz="2800" b="1" i="0" u="none" strike="noStrike" kern="1200" cap="none" spc="0" normalizeH="0" baseline="0" noProof="0" dirty="0">
                <a:ln>
                  <a:noFill/>
                </a:ln>
                <a:solidFill>
                  <a:srgbClr val="FFFFFF"/>
                </a:solidFill>
                <a:effectLst/>
                <a:uLnTx/>
                <a:uFillTx/>
                <a:latin typeface="Arial"/>
                <a:ea typeface="Roboto"/>
                <a:cs typeface="Arial"/>
              </a:rPr>
              <a:t>11th Annual Gateway Cities Innovation Institute Awards &amp; Summit</a:t>
            </a:r>
            <a:endParaRPr lang="en-US" sz="2800" b="1" dirty="0">
              <a:solidFill>
                <a:srgbClr val="FFFFFF"/>
              </a:solidFill>
              <a:latin typeface="Arial"/>
              <a:ea typeface="Roboto"/>
              <a:cs typeface="Arial"/>
            </a:endParaRPr>
          </a:p>
          <a:p>
            <a:pPr algn="l"/>
            <a:endParaRPr kumimoji="0" lang="en-US" sz="3200" b="1" i="0" u="none" strike="noStrike" kern="1200" cap="none" spc="0" normalizeH="0" baseline="0" noProof="0" dirty="0">
              <a:ln>
                <a:noFill/>
              </a:ln>
              <a:solidFill>
                <a:srgbClr val="FFFFFF"/>
              </a:solidFill>
              <a:effectLst/>
              <a:uLnTx/>
              <a:uFillTx/>
              <a:latin typeface="Arial"/>
              <a:ea typeface="Roboto"/>
              <a:cs typeface="Arial"/>
            </a:endParaRPr>
          </a:p>
          <a:p>
            <a:pPr algn="l"/>
            <a:endParaRPr kumimoji="0" lang="en-US" sz="3200" b="1" i="0" u="none" strike="noStrike" kern="1200" cap="none" spc="0" normalizeH="0" baseline="0" noProof="0" dirty="0">
              <a:ln>
                <a:noFill/>
              </a:ln>
              <a:solidFill>
                <a:srgbClr val="FFFFFF"/>
              </a:solidFill>
              <a:effectLst/>
              <a:uLnTx/>
              <a:uFillTx/>
              <a:latin typeface="Arial"/>
              <a:ea typeface="Roboto"/>
              <a:cs typeface="Arial"/>
            </a:endParaRPr>
          </a:p>
          <a:p>
            <a:pPr algn="l"/>
            <a:endParaRPr kumimoji="0" lang="en-US" sz="3200" b="1" i="0" u="none" strike="noStrike" kern="1200" cap="none" spc="0" normalizeH="0" baseline="0" noProof="0" dirty="0">
              <a:ln>
                <a:noFill/>
              </a:ln>
              <a:solidFill>
                <a:srgbClr val="FFFFFF"/>
              </a:solidFill>
              <a:effectLst/>
              <a:uLnTx/>
              <a:uFillTx/>
              <a:latin typeface="Arial"/>
              <a:ea typeface="Roboto"/>
              <a:cs typeface="Arial"/>
            </a:endParaRPr>
          </a:p>
          <a:p>
            <a:pPr algn="l"/>
            <a:r>
              <a:rPr kumimoji="0" lang="en-US" sz="3600" b="1" i="0" u="none" strike="noStrike" kern="1200" cap="none" spc="0" normalizeH="0" baseline="0" noProof="0" dirty="0">
                <a:ln>
                  <a:noFill/>
                </a:ln>
                <a:solidFill>
                  <a:srgbClr val="FFFFFF"/>
                </a:solidFill>
                <a:effectLst/>
                <a:uLnTx/>
                <a:uFillTx/>
                <a:latin typeface="Arial"/>
                <a:ea typeface="Roboto"/>
                <a:cs typeface="Arial"/>
              </a:rPr>
              <a:t>Shaping (and Financing) the Energy Transition</a:t>
            </a:r>
            <a:endParaRPr lang="en-US" sz="2400" dirty="0">
              <a:solidFill>
                <a:srgbClr val="FFFFFF"/>
              </a:solidFill>
              <a:latin typeface="Arial"/>
              <a:cs typeface="Arial"/>
            </a:endParaRPr>
          </a:p>
          <a:p>
            <a:pPr algn="l"/>
            <a:br>
              <a:rPr lang="en-US" sz="1000" dirty="0">
                <a:solidFill>
                  <a:srgbClr val="FFFFFF"/>
                </a:solidFill>
                <a:latin typeface="Arial"/>
                <a:cs typeface="Arial"/>
              </a:rPr>
            </a:br>
            <a:r>
              <a:rPr lang="en-US" sz="2400" dirty="0">
                <a:solidFill>
                  <a:srgbClr val="FFFFFF"/>
                </a:solidFill>
                <a:latin typeface="Arial"/>
                <a:cs typeface="Arial"/>
              </a:rPr>
              <a:t>November 14, 2023</a:t>
            </a:r>
          </a:p>
          <a:p>
            <a:pPr algn="l"/>
            <a:endParaRPr lang="en-US" sz="4800" dirty="0">
              <a:solidFill>
                <a:srgbClr val="FFFFFF"/>
              </a:solidFill>
              <a:latin typeface="Arial"/>
              <a:cs typeface="Arial"/>
            </a:endParaRPr>
          </a:p>
          <a:p>
            <a:pPr algn="l"/>
            <a:r>
              <a:rPr lang="en-US" sz="2800" dirty="0">
                <a:solidFill>
                  <a:srgbClr val="FFFFFF"/>
                </a:solidFill>
                <a:latin typeface="Arial"/>
                <a:cs typeface="Arial"/>
              </a:rPr>
              <a:t>Dr. Luis Aguirre-Torres</a:t>
            </a:r>
          </a:p>
          <a:p>
            <a:pPr algn="l">
              <a:lnSpc>
                <a:spcPct val="100000"/>
              </a:lnSpc>
            </a:pPr>
            <a:br>
              <a:rPr lang="en-US" sz="2000" dirty="0">
                <a:solidFill>
                  <a:srgbClr val="FFFFFF"/>
                </a:solidFill>
                <a:latin typeface="Arial"/>
                <a:cs typeface="Arial"/>
              </a:rPr>
            </a:br>
            <a:r>
              <a:rPr lang="en-US" sz="2000" dirty="0">
                <a:solidFill>
                  <a:srgbClr val="FFFFFF"/>
                </a:solidFill>
                <a:latin typeface="Arial"/>
                <a:cs typeface="Arial"/>
              </a:rPr>
              <a:t>Director, Financial Planning &amp; Analysis and Financing Solutions,</a:t>
            </a:r>
          </a:p>
          <a:p>
            <a:pPr algn="l">
              <a:lnSpc>
                <a:spcPct val="100000"/>
              </a:lnSpc>
            </a:pPr>
            <a:r>
              <a:rPr lang="en-US" sz="2000" dirty="0">
                <a:solidFill>
                  <a:srgbClr val="FFFFFF"/>
                </a:solidFill>
                <a:latin typeface="Arial"/>
                <a:cs typeface="Arial"/>
              </a:rPr>
              <a:t>New York State Research and Development Authority</a:t>
            </a:r>
          </a:p>
        </p:txBody>
      </p:sp>
      <p:pic>
        <p:nvPicPr>
          <p:cNvPr id="6" name="Picture 5">
            <a:extLst>
              <a:ext uri="{FF2B5EF4-FFF2-40B4-BE49-F238E27FC236}">
                <a16:creationId xmlns:a16="http://schemas.microsoft.com/office/drawing/2014/main" id="{D20CFF13-D4A4-48FA-A091-BC956A224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400" y="5707557"/>
            <a:ext cx="3256349" cy="784319"/>
          </a:xfrm>
          <a:prstGeom prst="rect">
            <a:avLst/>
          </a:prstGeom>
        </p:spPr>
      </p:pic>
    </p:spTree>
    <p:extLst>
      <p:ext uri="{BB962C8B-B14F-4D97-AF65-F5344CB8AC3E}">
        <p14:creationId xmlns:p14="http://schemas.microsoft.com/office/powerpoint/2010/main" val="370469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NYGB – Community Decarbonization Fund</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550056" y="1633203"/>
            <a:ext cx="8764812" cy="3893374"/>
          </a:xfrm>
          <a:prstGeom prst="rect">
            <a:avLst/>
          </a:prstGeom>
          <a:noFill/>
        </p:spPr>
        <p:txBody>
          <a:bodyPr wrap="square" lIns="0" tIns="0" rIns="0" bIns="45720" rtlCol="0" anchor="t">
            <a:spAutoFit/>
          </a:bodyPr>
          <a:lstStyle/>
          <a:p>
            <a:pPr marL="342900" indent="-342900">
              <a:spcAft>
                <a:spcPts val="1200"/>
              </a:spcAft>
              <a:buClr>
                <a:schemeClr val="accent1">
                  <a:lumMod val="50000"/>
                </a:schemeClr>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The </a:t>
            </a:r>
            <a:r>
              <a:rPr lang="en-US" sz="2100" b="1" dirty="0">
                <a:solidFill>
                  <a:srgbClr val="002060"/>
                </a:solidFill>
                <a:latin typeface="Arial" panose="020B0604020202020204" pitchFamily="34" charset="0"/>
                <a:cs typeface="Arial" panose="020B0604020202020204" pitchFamily="34" charset="0"/>
              </a:rPr>
              <a:t>New York Green Bank </a:t>
            </a:r>
            <a:r>
              <a:rPr lang="en-US" sz="2100" dirty="0">
                <a:solidFill>
                  <a:srgbClr val="002060"/>
                </a:solidFill>
                <a:latin typeface="Arial" panose="020B0604020202020204" pitchFamily="34" charset="0"/>
                <a:cs typeface="Arial" panose="020B0604020202020204" pitchFamily="34" charset="0"/>
              </a:rPr>
              <a:t>is a division of NYSERDA.</a:t>
            </a:r>
          </a:p>
          <a:p>
            <a:pPr marL="342900" indent="-342900">
              <a:spcAft>
                <a:spcPts val="1200"/>
              </a:spcAft>
              <a:buClr>
                <a:schemeClr val="accent1">
                  <a:lumMod val="50000"/>
                </a:schemeClr>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Earlier this year NYGB launched of a </a:t>
            </a:r>
            <a:r>
              <a:rPr lang="en-US" sz="2100" b="1" u="sng" dirty="0">
                <a:solidFill>
                  <a:srgbClr val="002060"/>
                </a:solidFill>
                <a:latin typeface="Arial" panose="020B0604020202020204" pitchFamily="34" charset="0"/>
                <a:cs typeface="Arial" panose="020B0604020202020204" pitchFamily="34" charset="0"/>
              </a:rPr>
              <a:t>$250 million </a:t>
            </a:r>
            <a:r>
              <a:rPr lang="en-US" sz="2100" b="1" dirty="0">
                <a:solidFill>
                  <a:srgbClr val="002060"/>
                </a:solidFill>
                <a:latin typeface="Arial" panose="020B0604020202020204" pitchFamily="34" charset="0"/>
                <a:cs typeface="Arial" panose="020B0604020202020204" pitchFamily="34" charset="0"/>
              </a:rPr>
              <a:t>Community Decarbonization Fund (CDF).</a:t>
            </a:r>
          </a:p>
          <a:p>
            <a:pPr marL="342900" indent="-342900">
              <a:spcAft>
                <a:spcPts val="1200"/>
              </a:spcAft>
              <a:buClr>
                <a:schemeClr val="accent1">
                  <a:lumMod val="50000"/>
                </a:schemeClr>
              </a:buClr>
              <a:buFont typeface="Arial" panose="020B0604020202020204" pitchFamily="34" charset="0"/>
              <a:buChar char="•"/>
            </a:pPr>
            <a:r>
              <a:rPr lang="en-US" sz="2100" b="1" dirty="0">
                <a:solidFill>
                  <a:srgbClr val="002060"/>
                </a:solidFill>
                <a:latin typeface="Arial" panose="020B0604020202020204" pitchFamily="34" charset="0"/>
                <a:cs typeface="Arial" panose="020B0604020202020204" pitchFamily="34" charset="0"/>
              </a:rPr>
              <a:t>It </a:t>
            </a:r>
            <a:r>
              <a:rPr lang="en-US" sz="2100" dirty="0">
                <a:solidFill>
                  <a:srgbClr val="002060"/>
                </a:solidFill>
                <a:latin typeface="Arial" panose="020B0604020202020204" pitchFamily="34" charset="0"/>
                <a:cs typeface="Arial" panose="020B0604020202020204" pitchFamily="34" charset="0"/>
              </a:rPr>
              <a:t>encourages </a:t>
            </a:r>
            <a:r>
              <a:rPr lang="en-US" sz="2100" b="1" dirty="0">
                <a:solidFill>
                  <a:srgbClr val="002060"/>
                </a:solidFill>
                <a:latin typeface="Arial" panose="020B0604020202020204" pitchFamily="34" charset="0"/>
                <a:cs typeface="Arial" panose="020B0604020202020204" pitchFamily="34" charset="0"/>
              </a:rPr>
              <a:t>Community Development Financial Institutions (CDFIs) </a:t>
            </a:r>
            <a:r>
              <a:rPr lang="en-US" sz="2100" dirty="0">
                <a:solidFill>
                  <a:srgbClr val="002060"/>
                </a:solidFill>
                <a:latin typeface="Arial" panose="020B0604020202020204" pitchFamily="34" charset="0"/>
                <a:cs typeface="Arial" panose="020B0604020202020204" pitchFamily="34" charset="0"/>
              </a:rPr>
              <a:t>and other specialty lenders to apply for this </a:t>
            </a:r>
            <a:r>
              <a:rPr lang="en-US" sz="2100" b="1" dirty="0">
                <a:solidFill>
                  <a:srgbClr val="002060"/>
                </a:solidFill>
                <a:latin typeface="Arial" panose="020B0604020202020204" pitchFamily="34" charset="0"/>
                <a:cs typeface="Arial" panose="020B0604020202020204" pitchFamily="34" charset="0"/>
              </a:rPr>
              <a:t>highly concessionary funding pathway.</a:t>
            </a:r>
          </a:p>
          <a:p>
            <a:pPr marL="342900" indent="-342900">
              <a:spcAft>
                <a:spcPts val="1200"/>
              </a:spcAft>
              <a:buClr>
                <a:schemeClr val="accent1">
                  <a:lumMod val="50000"/>
                </a:schemeClr>
              </a:buClr>
              <a:buFont typeface="Arial" panose="020B0604020202020204" pitchFamily="34" charset="0"/>
              <a:buChar char="•"/>
            </a:pPr>
            <a:r>
              <a:rPr lang="en-US" sz="2100" b="1" dirty="0">
                <a:solidFill>
                  <a:srgbClr val="002060"/>
                </a:solidFill>
                <a:latin typeface="Arial" panose="020B0604020202020204" pitchFamily="34" charset="0"/>
                <a:cs typeface="Arial" panose="020B0604020202020204" pitchFamily="34" charset="0"/>
              </a:rPr>
              <a:t>Focus on delivering climate justice</a:t>
            </a:r>
            <a:r>
              <a:rPr lang="en-US" sz="2100" dirty="0">
                <a:solidFill>
                  <a:srgbClr val="002060"/>
                </a:solidFill>
                <a:latin typeface="Arial" panose="020B0604020202020204" pitchFamily="34" charset="0"/>
                <a:cs typeface="Arial" panose="020B0604020202020204" pitchFamily="34" charset="0"/>
              </a:rPr>
              <a:t> to residents of </a:t>
            </a:r>
            <a:r>
              <a:rPr lang="en-US" sz="2100" b="1" dirty="0">
                <a:solidFill>
                  <a:srgbClr val="002060"/>
                </a:solidFill>
                <a:latin typeface="Arial" panose="020B0604020202020204" pitchFamily="34" charset="0"/>
                <a:cs typeface="Arial" panose="020B0604020202020204" pitchFamily="34" charset="0"/>
              </a:rPr>
              <a:t>disadvantaged</a:t>
            </a:r>
            <a:r>
              <a:rPr lang="en-US" sz="2100" dirty="0">
                <a:solidFill>
                  <a:srgbClr val="002060"/>
                </a:solidFill>
                <a:latin typeface="Arial" panose="020B0604020202020204" pitchFamily="34" charset="0"/>
                <a:cs typeface="Arial" panose="020B0604020202020204" pitchFamily="34" charset="0"/>
              </a:rPr>
              <a:t> </a:t>
            </a:r>
            <a:r>
              <a:rPr lang="en-US" sz="2100" b="1" dirty="0">
                <a:solidFill>
                  <a:srgbClr val="002060"/>
                </a:solidFill>
                <a:latin typeface="Arial" panose="020B0604020202020204" pitchFamily="34" charset="0"/>
                <a:cs typeface="Arial" panose="020B0604020202020204" pitchFamily="34" charset="0"/>
              </a:rPr>
              <a:t>communities</a:t>
            </a:r>
            <a:r>
              <a:rPr lang="en-US" sz="2100" dirty="0">
                <a:solidFill>
                  <a:srgbClr val="002060"/>
                </a:solidFill>
                <a:latin typeface="Arial" panose="020B0604020202020204" pitchFamily="34" charset="0"/>
                <a:cs typeface="Arial" panose="020B0604020202020204" pitchFamily="34" charset="0"/>
              </a:rPr>
              <a:t> (DACs). </a:t>
            </a:r>
          </a:p>
          <a:p>
            <a:pPr marL="342900" indent="-342900">
              <a:spcAft>
                <a:spcPts val="1200"/>
              </a:spcAft>
              <a:buClr>
                <a:schemeClr val="accent1">
                  <a:lumMod val="50000"/>
                </a:schemeClr>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The CDF is expected to expand and accelerate the lending capacity of smaller community-based and mission-driven investors.</a:t>
            </a:r>
          </a:p>
        </p:txBody>
      </p:sp>
      <p:pic>
        <p:nvPicPr>
          <p:cNvPr id="5" name="Picture 4">
            <a:extLst>
              <a:ext uri="{FF2B5EF4-FFF2-40B4-BE49-F238E27FC236}">
                <a16:creationId xmlns:a16="http://schemas.microsoft.com/office/drawing/2014/main" id="{C9909424-7753-41B7-9526-20A93BBCB910}"/>
              </a:ext>
            </a:extLst>
          </p:cNvPr>
          <p:cNvPicPr>
            <a:picLocks noChangeAspect="1"/>
          </p:cNvPicPr>
          <p:nvPr/>
        </p:nvPicPr>
        <p:blipFill rotWithShape="1">
          <a:blip r:embed="rId3"/>
          <a:srcRect l="60698" t="14943" r="23389" b="12558"/>
          <a:stretch/>
        </p:blipFill>
        <p:spPr>
          <a:xfrm>
            <a:off x="9515925" y="0"/>
            <a:ext cx="2676076" cy="6858000"/>
          </a:xfrm>
          <a:prstGeom prst="rect">
            <a:avLst/>
          </a:prstGeom>
        </p:spPr>
      </p:pic>
      <p:pic>
        <p:nvPicPr>
          <p:cNvPr id="6" name="Picture 5">
            <a:extLst>
              <a:ext uri="{FF2B5EF4-FFF2-40B4-BE49-F238E27FC236}">
                <a16:creationId xmlns:a16="http://schemas.microsoft.com/office/drawing/2014/main" id="{49504D5D-7E34-4707-83CD-8B30DF73A38F}"/>
              </a:ext>
            </a:extLst>
          </p:cNvPr>
          <p:cNvPicPr>
            <a:picLocks noChangeAspect="1"/>
          </p:cNvPicPr>
          <p:nvPr/>
        </p:nvPicPr>
        <p:blipFill rotWithShape="1">
          <a:blip r:embed="rId4"/>
          <a:srcRect l="6259" r="64462"/>
          <a:stretch/>
        </p:blipFill>
        <p:spPr>
          <a:xfrm>
            <a:off x="9513052" y="-4314"/>
            <a:ext cx="2678948" cy="6862313"/>
          </a:xfrm>
          <a:prstGeom prst="rect">
            <a:avLst/>
          </a:prstGeom>
        </p:spPr>
      </p:pic>
    </p:spTree>
    <p:extLst>
      <p:ext uri="{BB962C8B-B14F-4D97-AF65-F5344CB8AC3E}">
        <p14:creationId xmlns:p14="http://schemas.microsoft.com/office/powerpoint/2010/main" val="181793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State Energy Financing Fund</a:t>
              </a:r>
            </a:p>
          </p:txBody>
        </p:sp>
      </p:grpSp>
      <p:pic>
        <p:nvPicPr>
          <p:cNvPr id="5" name="Picture 4">
            <a:extLst>
              <a:ext uri="{FF2B5EF4-FFF2-40B4-BE49-F238E27FC236}">
                <a16:creationId xmlns:a16="http://schemas.microsoft.com/office/drawing/2014/main" id="{C9909424-7753-41B7-9526-20A93BBCB910}"/>
              </a:ext>
            </a:extLst>
          </p:cNvPr>
          <p:cNvPicPr>
            <a:picLocks noChangeAspect="1"/>
          </p:cNvPicPr>
          <p:nvPr/>
        </p:nvPicPr>
        <p:blipFill rotWithShape="1">
          <a:blip r:embed="rId3"/>
          <a:srcRect l="60698" t="14943" r="23389" b="12558"/>
          <a:stretch/>
        </p:blipFill>
        <p:spPr>
          <a:xfrm>
            <a:off x="9515925" y="0"/>
            <a:ext cx="2676076" cy="6858000"/>
          </a:xfrm>
          <a:prstGeom prst="rect">
            <a:avLst/>
          </a:prstGeom>
        </p:spPr>
      </p:pic>
      <p:pic>
        <p:nvPicPr>
          <p:cNvPr id="6" name="Picture 5">
            <a:extLst>
              <a:ext uri="{FF2B5EF4-FFF2-40B4-BE49-F238E27FC236}">
                <a16:creationId xmlns:a16="http://schemas.microsoft.com/office/drawing/2014/main" id="{49504D5D-7E34-4707-83CD-8B30DF73A38F}"/>
              </a:ext>
            </a:extLst>
          </p:cNvPr>
          <p:cNvPicPr>
            <a:picLocks noChangeAspect="1"/>
          </p:cNvPicPr>
          <p:nvPr/>
        </p:nvPicPr>
        <p:blipFill rotWithShape="1">
          <a:blip r:embed="rId4"/>
          <a:srcRect l="6259" r="64462"/>
          <a:stretch/>
        </p:blipFill>
        <p:spPr>
          <a:xfrm>
            <a:off x="9513052" y="-4314"/>
            <a:ext cx="2678948" cy="6862313"/>
          </a:xfrm>
          <a:prstGeom prst="rect">
            <a:avLst/>
          </a:prstGeom>
        </p:spPr>
      </p:pic>
      <p:sp>
        <p:nvSpPr>
          <p:cNvPr id="4" name="TextBox 3">
            <a:extLst>
              <a:ext uri="{FF2B5EF4-FFF2-40B4-BE49-F238E27FC236}">
                <a16:creationId xmlns:a16="http://schemas.microsoft.com/office/drawing/2014/main" id="{C72F03BF-CCEC-2F44-CE37-F39D2E7E536A}"/>
              </a:ext>
            </a:extLst>
          </p:cNvPr>
          <p:cNvSpPr txBox="1"/>
          <p:nvPr/>
        </p:nvSpPr>
        <p:spPr>
          <a:xfrm>
            <a:off x="380705" y="1487775"/>
            <a:ext cx="8520841" cy="4031873"/>
          </a:xfrm>
          <a:prstGeom prst="rect">
            <a:avLst/>
          </a:prstGeom>
          <a:noFill/>
        </p:spPr>
        <p:txBody>
          <a:bodyPr wrap="square" lIns="91440" tIns="45720" rIns="91440" bIns="45720" anchor="t">
            <a:spAutoFit/>
          </a:bodyPr>
          <a:lstStyle/>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000" dirty="0">
                <a:solidFill>
                  <a:srgbClr val="002060"/>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State Energy Financing Fund</a:t>
            </a:r>
            <a:r>
              <a:rPr lang="en-US" sz="2000" dirty="0">
                <a:solidFill>
                  <a:srgbClr val="002060"/>
                </a:solidFill>
                <a:latin typeface="Arial" panose="020B0604020202020204" pitchFamily="34" charset="0"/>
                <a:cs typeface="Arial" panose="020B0604020202020204" pitchFamily="34" charset="0"/>
              </a:rPr>
              <a:t> provides a complementary funding opportunity for entities actively working with or applying to the U.S. DOE Loan Programs Office Title 17 Clean Energy Financing Program’s Section 1703, to support capital deployment for projects in NYS that reduce emissions from the built environment.</a:t>
            </a:r>
          </a:p>
          <a:p>
            <a:endParaRPr lang="en-US" sz="20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NYSERDA expects to deploy up to $20 Million of direct capital and credit enhancements to eligible entities, at an amount not to exceed the lesser of $5 Million or 3% of an eligible applicant’s proposed project portfolio amount.</a:t>
            </a:r>
            <a:endParaRPr lang="en-US" dirty="0">
              <a:solidFill>
                <a:srgbClr val="292929"/>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29292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18167"/>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So, yeah this is hard</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300" y="1360205"/>
            <a:ext cx="11136271" cy="477054"/>
          </a:xfrm>
          <a:prstGeom prst="rect">
            <a:avLst/>
          </a:prstGeom>
          <a:noFill/>
        </p:spPr>
        <p:txBody>
          <a:bodyPr wrap="square" lIns="0" tIns="0" rIns="0" bIns="45720" rtlCol="0" anchor="t">
            <a:spAutoFit/>
          </a:bodyPr>
          <a:lstStyle/>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But also doable</a:t>
            </a:r>
          </a:p>
        </p:txBody>
      </p:sp>
      <p:pic>
        <p:nvPicPr>
          <p:cNvPr id="1026" name="Picture 2">
            <a:extLst>
              <a:ext uri="{FF2B5EF4-FFF2-40B4-BE49-F238E27FC236}">
                <a16:creationId xmlns:a16="http://schemas.microsoft.com/office/drawing/2014/main" id="{44A9A064-3E05-409B-BA30-D6C2C6158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312" y="5955714"/>
            <a:ext cx="2471928" cy="73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CAD1D9-FDB6-4342-9904-F73E558BF26F}"/>
              </a:ext>
            </a:extLst>
          </p:cNvPr>
          <p:cNvSpPr>
            <a:spLocks noGrp="1"/>
          </p:cNvSpPr>
          <p:nvPr>
            <p:ph idx="1"/>
          </p:nvPr>
        </p:nvSpPr>
        <p:spPr>
          <a:xfrm>
            <a:off x="495300" y="1484851"/>
            <a:ext cx="10284553" cy="4692112"/>
          </a:xfrm>
        </p:spPr>
        <p:txBody>
          <a:bodyPr/>
          <a:lstStyle/>
          <a:p>
            <a:pPr marL="0" indent="0">
              <a:lnSpc>
                <a:spcPct val="150000"/>
              </a:lnSpc>
              <a:buNone/>
            </a:pPr>
            <a:r>
              <a:rPr lang="en-US" sz="2400" b="1" dirty="0">
                <a:solidFill>
                  <a:srgbClr val="002060"/>
                </a:solidFill>
                <a:latin typeface="Arial" panose="020B0604020202020204" pitchFamily="34" charset="0"/>
                <a:cs typeface="Arial" panose="020B0604020202020204" pitchFamily="34" charset="0"/>
              </a:rPr>
              <a:t>Contact info:</a:t>
            </a:r>
          </a:p>
          <a:p>
            <a:pPr marL="0" indent="0">
              <a:lnSpc>
                <a:spcPct val="150000"/>
              </a:lnSpc>
              <a:buNone/>
            </a:pPr>
            <a:r>
              <a:rPr lang="en-US" sz="2400" dirty="0">
                <a:solidFill>
                  <a:srgbClr val="002060"/>
                </a:solidFill>
                <a:latin typeface="Arial" panose="020B0604020202020204" pitchFamily="34" charset="0"/>
                <a:cs typeface="Arial" panose="020B0604020202020204" pitchFamily="34" charset="0"/>
              </a:rPr>
              <a:t>Luis Aguirre-Torres</a:t>
            </a:r>
          </a:p>
          <a:p>
            <a:pPr marL="0" indent="0">
              <a:lnSpc>
                <a:spcPct val="150000"/>
              </a:lnSpc>
              <a:buNone/>
            </a:pPr>
            <a:r>
              <a:rPr lang="en-US" sz="2400" dirty="0">
                <a:solidFill>
                  <a:srgbClr val="002060"/>
                </a:solidFill>
                <a:latin typeface="Arial" panose="020B0604020202020204" pitchFamily="34" charset="0"/>
                <a:cs typeface="Arial" panose="020B0604020202020204" pitchFamily="34" charset="0"/>
                <a:hlinkClick r:id="rId3"/>
              </a:rPr>
              <a:t>Luis.Aguirre-Torres@nyserda.ny.gov</a:t>
            </a:r>
            <a:endParaRPr lang="en-US" sz="2400" dirty="0">
              <a:solidFill>
                <a:srgbClr val="002060"/>
              </a:solidFill>
              <a:latin typeface="Arial" panose="020B0604020202020204" pitchFamily="34" charset="0"/>
              <a:cs typeface="Arial" panose="020B0604020202020204" pitchFamily="34" charset="0"/>
            </a:endParaRPr>
          </a:p>
          <a:p>
            <a:pPr marL="0" indent="0">
              <a:lnSpc>
                <a:spcPct val="150000"/>
              </a:lnSpc>
              <a:buNone/>
            </a:pPr>
            <a:endParaRPr lang="en-US" sz="2400" dirty="0">
              <a:solidFill>
                <a:srgbClr val="002060"/>
              </a:solidFill>
              <a:latin typeface="Arial" panose="020B0604020202020204" pitchFamily="34" charset="0"/>
              <a:cs typeface="Arial" panose="020B0604020202020204" pitchFamily="34" charset="0"/>
            </a:endParaRPr>
          </a:p>
          <a:p>
            <a:pPr marL="0" indent="0">
              <a:lnSpc>
                <a:spcPct val="150000"/>
              </a:lnSpc>
              <a:buNone/>
            </a:pPr>
            <a:r>
              <a:rPr lang="en-US" sz="2400" b="1" dirty="0">
                <a:solidFill>
                  <a:srgbClr val="002060"/>
                </a:solidFill>
                <a:latin typeface="Arial" panose="020B0604020202020204" pitchFamily="34" charset="0"/>
                <a:cs typeface="Arial" panose="020B0604020202020204" pitchFamily="34" charset="0"/>
              </a:rPr>
              <a:t>Find a NYSERDA program:</a:t>
            </a:r>
          </a:p>
          <a:p>
            <a:pPr marL="0" indent="0">
              <a:lnSpc>
                <a:spcPct val="150000"/>
              </a:lnSpc>
              <a:buNone/>
            </a:pPr>
            <a:r>
              <a:rPr lang="en-US" sz="2400" dirty="0">
                <a:solidFill>
                  <a:srgbClr val="002060"/>
                </a:solidFill>
                <a:latin typeface="Arial" panose="020B0604020202020204" pitchFamily="34" charset="0"/>
                <a:cs typeface="Arial" panose="020B0604020202020204" pitchFamily="34" charset="0"/>
                <a:hlinkClick r:id="rId4"/>
              </a:rPr>
              <a:t>https://www.nyserda.ny.gov/All-Programs</a:t>
            </a:r>
            <a:endParaRPr lang="en-US" sz="2400"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74B4F17-74CB-4851-AFA2-C5D2D2895E3D}"/>
              </a:ext>
            </a:extLst>
          </p:cNvPr>
          <p:cNvGrpSpPr/>
          <p:nvPr/>
        </p:nvGrpSpPr>
        <p:grpSpPr>
          <a:xfrm>
            <a:off x="2875" y="-4313"/>
            <a:ext cx="12191999" cy="947635"/>
            <a:chOff x="2875" y="-4313"/>
            <a:chExt cx="12191999" cy="947635"/>
          </a:xfrm>
        </p:grpSpPr>
        <p:sp>
          <p:nvSpPr>
            <p:cNvPr id="5" name="Rectangle 4">
              <a:extLst>
                <a:ext uri="{FF2B5EF4-FFF2-40B4-BE49-F238E27FC236}">
                  <a16:creationId xmlns:a16="http://schemas.microsoft.com/office/drawing/2014/main" id="{3E50BBCD-8047-443B-B76D-E3C6DA894D40}"/>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7811780A-552F-49F4-9EF4-C20FE7145CFA}"/>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solidFill>
                    <a:schemeClr val="bg1"/>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6200F5F7-981F-4FAC-A0F4-DE9C1183D52E}"/>
              </a:ext>
            </a:extLst>
          </p:cNvPr>
          <p:cNvGrpSpPr/>
          <p:nvPr/>
        </p:nvGrpSpPr>
        <p:grpSpPr>
          <a:xfrm>
            <a:off x="9285483" y="5870878"/>
            <a:ext cx="2755210" cy="947634"/>
            <a:chOff x="11242880" y="6415088"/>
            <a:chExt cx="882156" cy="290768"/>
          </a:xfrm>
        </p:grpSpPr>
        <p:pic>
          <p:nvPicPr>
            <p:cNvPr id="8" name="Picture 7" descr="mediaContact">
              <a:extLst>
                <a:ext uri="{FF2B5EF4-FFF2-40B4-BE49-F238E27FC236}">
                  <a16:creationId xmlns:a16="http://schemas.microsoft.com/office/drawing/2014/main" id="{4D42D109-F1DC-47AC-92C6-57950BAE5D9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242880" y="6415088"/>
              <a:ext cx="753850" cy="29076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5B038034-F40D-42CF-959D-A7C3A13D749C}"/>
                </a:ext>
              </a:extLst>
            </p:cNvPr>
            <p:cNvSpPr txBox="1">
              <a:spLocks/>
            </p:cNvSpPr>
            <p:nvPr/>
          </p:nvSpPr>
          <p:spPr>
            <a:xfrm>
              <a:off x="11582400" y="6492876"/>
              <a:ext cx="542636" cy="21298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58CC6BB-C3D2-4223-AD7D-B48D1BB4495E}" type="slidenum">
                <a:rPr lang="en-US" sz="800" smtClean="0">
                  <a:solidFill>
                    <a:schemeClr val="accent1">
                      <a:lumMod val="50000"/>
                    </a:schemeClr>
                  </a:solidFill>
                  <a:latin typeface="Arial" panose="020B0604020202020204" pitchFamily="34" charset="0"/>
                  <a:cs typeface="Arial" panose="020B0604020202020204" pitchFamily="34" charset="0"/>
                </a:rPr>
                <a:pPr algn="r"/>
                <a:t>13</a:t>
              </a:fld>
              <a:endParaRPr lang="en-US" sz="800" dirty="0">
                <a:solidFill>
                  <a:schemeClr val="accent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167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About the Energy Transition</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300" y="1360205"/>
            <a:ext cx="11136271" cy="3985706"/>
          </a:xfrm>
          <a:prstGeom prst="rect">
            <a:avLst/>
          </a:prstGeom>
          <a:noFill/>
        </p:spPr>
        <p:txBody>
          <a:bodyPr wrap="square" lIns="0" tIns="0" rIns="0" bIns="45720" rtlCol="0" anchor="t">
            <a:spAutoFit/>
          </a:bodyPr>
          <a:lstStyle/>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It is hard</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It is expensive</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Can be overwhelming</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Requires a ton of political will</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Requires to pay attention</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We need to be bold</a:t>
            </a:r>
          </a:p>
          <a:p>
            <a:pPr marL="285750" indent="-285750">
              <a:spcAft>
                <a:spcPts val="1200"/>
              </a:spcAft>
              <a:buClr>
                <a:schemeClr val="accent1">
                  <a:lumMod val="50000"/>
                </a:schemeClr>
              </a:buClr>
              <a:buFont typeface="Wingdings" panose="05000000000000000000" pitchFamily="2" charset="2"/>
              <a:buChar char="§"/>
            </a:pPr>
            <a:r>
              <a:rPr lang="en-US" sz="2800" b="1" dirty="0">
                <a:solidFill>
                  <a:srgbClr val="002060"/>
                </a:solidFill>
                <a:latin typeface="Arial" panose="020B0604020202020204" pitchFamily="34" charset="0"/>
                <a:cs typeface="Arial" panose="020B0604020202020204" pitchFamily="34" charset="0"/>
              </a:rPr>
              <a:t>We need to be smart</a:t>
            </a:r>
          </a:p>
        </p:txBody>
      </p:sp>
      <p:pic>
        <p:nvPicPr>
          <p:cNvPr id="1026" name="Picture 2">
            <a:extLst>
              <a:ext uri="{FF2B5EF4-FFF2-40B4-BE49-F238E27FC236}">
                <a16:creationId xmlns:a16="http://schemas.microsoft.com/office/drawing/2014/main" id="{44A9A064-3E05-409B-BA30-D6C2C6158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312" y="5955714"/>
            <a:ext cx="2471928" cy="73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5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Climate Leadership and Community Protection Act (CLCPA)</a:t>
              </a:r>
              <a:endParaRPr lang="en-US" sz="2800" b="1" i="1" dirty="0">
                <a:solidFill>
                  <a:schemeClr val="bg1"/>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299" y="1360205"/>
            <a:ext cx="11136271" cy="5124480"/>
          </a:xfrm>
          <a:prstGeom prst="rect">
            <a:avLst/>
          </a:prstGeom>
          <a:noFill/>
        </p:spPr>
        <p:txBody>
          <a:bodyPr wrap="square" lIns="0" tIns="0" rIns="0" bIns="45720" rtlCol="0" anchor="t">
            <a:spAutoFit/>
          </a:bodyPr>
          <a:lstStyle/>
          <a:p>
            <a:pPr marL="285750" indent="-285750">
              <a:spcAft>
                <a:spcPts val="1200"/>
              </a:spcAft>
              <a:buClr>
                <a:schemeClr val="accent1">
                  <a:lumMod val="50000"/>
                </a:schemeClr>
              </a:buClr>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Carbon neutral economy, mandating at least an: </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85% reduction in emissions below 1990 levels by 2050</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40% reduction in emissions by 2030</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100% zero-emissions electricity by 2040</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70% renewable electricity by 2030</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9,000 MW of offshore wind by 2035</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6,000 MW of distributed solar by 2025</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3,000 MW of energy storage by 2030</a:t>
            </a:r>
          </a:p>
          <a:p>
            <a:pPr marL="742950" lvl="1" indent="-285750">
              <a:spcAft>
                <a:spcPts val="1200"/>
              </a:spcAft>
              <a:buClr>
                <a:schemeClr val="accent1">
                  <a:lumMod val="50000"/>
                </a:schemeClr>
              </a:buClr>
              <a:buFont typeface="Wingdings" panose="05000000000000000000" pitchFamily="2" charset="2"/>
              <a:buChar char="§"/>
            </a:pPr>
            <a:r>
              <a:rPr lang="en-US" sz="2400" dirty="0">
                <a:solidFill>
                  <a:srgbClr val="002060"/>
                </a:solidFill>
                <a:latin typeface="Arial" panose="020B0604020202020204" pitchFamily="34" charset="0"/>
                <a:cs typeface="Arial" panose="020B0604020202020204" pitchFamily="34" charset="0"/>
              </a:rPr>
              <a:t>185 TBtu on-site energy savings by 2025</a:t>
            </a:r>
          </a:p>
          <a:p>
            <a:pPr marL="285750" indent="-285750">
              <a:spcAft>
                <a:spcPts val="1200"/>
              </a:spcAft>
              <a:buClr>
                <a:schemeClr val="accent1">
                  <a:lumMod val="50000"/>
                </a:schemeClr>
              </a:buClr>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Commitments to climate justice and just transition  </a:t>
            </a:r>
          </a:p>
        </p:txBody>
      </p:sp>
      <p:pic>
        <p:nvPicPr>
          <p:cNvPr id="1026" name="Picture 2">
            <a:extLst>
              <a:ext uri="{FF2B5EF4-FFF2-40B4-BE49-F238E27FC236}">
                <a16:creationId xmlns:a16="http://schemas.microsoft.com/office/drawing/2014/main" id="{44A9A064-3E05-409B-BA30-D6C2C6158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312" y="5955714"/>
            <a:ext cx="2471928" cy="732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F65CFD5-174F-4AAD-970E-414E7608DD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47459" y="2382982"/>
            <a:ext cx="4181446" cy="3288714"/>
          </a:xfrm>
          <a:prstGeom prst="rect">
            <a:avLst/>
          </a:prstGeom>
        </p:spPr>
      </p:pic>
    </p:spTree>
    <p:extLst>
      <p:ext uri="{BB962C8B-B14F-4D97-AF65-F5344CB8AC3E}">
        <p14:creationId xmlns:p14="http://schemas.microsoft.com/office/powerpoint/2010/main" val="154432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FAE636-4303-430F-A588-5EE28DBAC6F7}"/>
              </a:ext>
            </a:extLst>
          </p:cNvPr>
          <p:cNvSpPr/>
          <p:nvPr/>
        </p:nvSpPr>
        <p:spPr>
          <a:xfrm>
            <a:off x="327804" y="396815"/>
            <a:ext cx="8488392" cy="57365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7580CC6-EF07-459A-BCF5-3229D59C1B68}"/>
              </a:ext>
            </a:extLst>
          </p:cNvPr>
          <p:cNvSpPr/>
          <p:nvPr/>
        </p:nvSpPr>
        <p:spPr>
          <a:xfrm>
            <a:off x="323491" y="4985990"/>
            <a:ext cx="8479766" cy="11358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06614E3-83B4-4E05-A498-B898F5FA1730}"/>
              </a:ext>
            </a:extLst>
          </p:cNvPr>
          <p:cNvSpPr/>
          <p:nvPr/>
        </p:nvSpPr>
        <p:spPr>
          <a:xfrm>
            <a:off x="323491" y="3826294"/>
            <a:ext cx="8479766" cy="11358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8D62DE2-EEBB-435E-B1C9-A4C98014593E}"/>
              </a:ext>
            </a:extLst>
          </p:cNvPr>
          <p:cNvSpPr/>
          <p:nvPr/>
        </p:nvSpPr>
        <p:spPr>
          <a:xfrm>
            <a:off x="323491" y="2111555"/>
            <a:ext cx="8479766" cy="17511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9075DF5-0828-4D97-8985-C7FFCE6B4C0F}"/>
              </a:ext>
            </a:extLst>
          </p:cNvPr>
          <p:cNvSpPr/>
          <p:nvPr/>
        </p:nvSpPr>
        <p:spPr>
          <a:xfrm>
            <a:off x="323491" y="396816"/>
            <a:ext cx="8479766" cy="17511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WDO | DESIGNING TOWARDS A CIRCULAR ECONOMY">
            <a:extLst>
              <a:ext uri="{FF2B5EF4-FFF2-40B4-BE49-F238E27FC236}">
                <a16:creationId xmlns:a16="http://schemas.microsoft.com/office/drawing/2014/main" id="{23B6CF50-79B5-46F5-B256-09CBBCFD7CF4}"/>
              </a:ext>
            </a:extLst>
          </p:cNvPr>
          <p:cNvPicPr>
            <a:picLocks noChangeAspect="1" noChangeArrowheads="1"/>
          </p:cNvPicPr>
          <p:nvPr/>
        </p:nvPicPr>
        <p:blipFill>
          <a:blip r:embed="rId2">
            <a:clrChange>
              <a:clrFrom>
                <a:srgbClr val="F1F1F1"/>
              </a:clrFrom>
              <a:clrTo>
                <a:srgbClr val="F1F1F1">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81724" y="616790"/>
            <a:ext cx="2873895" cy="13112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ontinuous one line drawing express buses that serve inter-city passenger  trips between provinces and can also be used by tourists. Public vehicle.  Single line draw design vector graphic illustration. 3592322 Vector Art">
            <a:extLst>
              <a:ext uri="{FF2B5EF4-FFF2-40B4-BE49-F238E27FC236}">
                <a16:creationId xmlns:a16="http://schemas.microsoft.com/office/drawing/2014/main" id="{A70BEBBB-55CC-4DE2-B091-32182871A8F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638" t="24278" r="4018" b="12956"/>
          <a:stretch/>
        </p:blipFill>
        <p:spPr bwMode="auto">
          <a:xfrm>
            <a:off x="5433219" y="820569"/>
            <a:ext cx="1475913" cy="9036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Ebike Side View Drawing Stock Illustration - Download Image Now - iStock">
            <a:extLst>
              <a:ext uri="{FF2B5EF4-FFF2-40B4-BE49-F238E27FC236}">
                <a16:creationId xmlns:a16="http://schemas.microsoft.com/office/drawing/2014/main" id="{A4EF1875-61BC-47D2-9C05-B42025F6057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903" t="19171" r="10790" b="17844"/>
          <a:stretch/>
        </p:blipFill>
        <p:spPr bwMode="auto">
          <a:xfrm>
            <a:off x="7110843" y="983412"/>
            <a:ext cx="1104836" cy="5779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 oil space heater free vector eps, cdr, ai, svg vector illustration  graphic art">
            <a:extLst>
              <a:ext uri="{FF2B5EF4-FFF2-40B4-BE49-F238E27FC236}">
                <a16:creationId xmlns:a16="http://schemas.microsoft.com/office/drawing/2014/main" id="{E2727BC5-07FA-4431-8A95-029B164E51F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4389" y="2294159"/>
            <a:ext cx="1385955" cy="13859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Water heater drawing Images, Stock Photos &amp;amp; Vectors | Shutterstock">
            <a:extLst>
              <a:ext uri="{FF2B5EF4-FFF2-40B4-BE49-F238E27FC236}">
                <a16:creationId xmlns:a16="http://schemas.microsoft.com/office/drawing/2014/main" id="{B2761C03-3FAB-496C-8510-D21DBD3B725C}"/>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29784"/>
          <a:stretch/>
        </p:blipFill>
        <p:spPr bwMode="auto">
          <a:xfrm>
            <a:off x="2638677" y="2370885"/>
            <a:ext cx="1629931" cy="12325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E68752D0-A141-4CD9-847B-608CD78FC4F8}"/>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22453"/>
          <a:stretch/>
        </p:blipFill>
        <p:spPr bwMode="auto">
          <a:xfrm>
            <a:off x="3339995" y="2384739"/>
            <a:ext cx="2330438" cy="12047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ryer">
            <a:extLst>
              <a:ext uri="{FF2B5EF4-FFF2-40B4-BE49-F238E27FC236}">
                <a16:creationId xmlns:a16="http://schemas.microsoft.com/office/drawing/2014/main" id="{7847631A-E1AC-4ED0-AA03-F58063ECCE67}"/>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70238" y="2497114"/>
            <a:ext cx="980045" cy="9800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B95F03B4-588E-418B-8F37-FA1A445E223F}"/>
              </a:ext>
            </a:extLst>
          </p:cNvPr>
          <p:cNvPicPr>
            <a:picLocks noChangeAspect="1"/>
          </p:cNvPicPr>
          <p:nvPr/>
        </p:nvPicPr>
        <p:blipFill>
          <a:blip r:embed="rId9">
            <a:clrChange>
              <a:clrFrom>
                <a:srgbClr val="FFFFFF"/>
              </a:clrFrom>
              <a:clrTo>
                <a:srgbClr val="FFFFFF">
                  <a:alpha val="0"/>
                </a:srgbClr>
              </a:clrTo>
            </a:clrChange>
            <a:duotone>
              <a:prstClr val="black"/>
              <a:schemeClr val="tx2">
                <a:tint val="45000"/>
                <a:satMod val="400000"/>
              </a:schemeClr>
            </a:duotone>
          </a:blip>
          <a:stretch>
            <a:fillRect/>
          </a:stretch>
        </p:blipFill>
        <p:spPr>
          <a:xfrm>
            <a:off x="6255726" y="2468719"/>
            <a:ext cx="2402422" cy="1036835"/>
          </a:xfrm>
          <a:prstGeom prst="rect">
            <a:avLst/>
          </a:prstGeom>
        </p:spPr>
      </p:pic>
      <p:pic>
        <p:nvPicPr>
          <p:cNvPr id="32" name="Picture 18" descr="Ebike Side View Drawing Stock Illustration - Download Image Now - iStock">
            <a:extLst>
              <a:ext uri="{FF2B5EF4-FFF2-40B4-BE49-F238E27FC236}">
                <a16:creationId xmlns:a16="http://schemas.microsoft.com/office/drawing/2014/main" id="{096BF4EA-A876-44DE-ACE7-635A966A10A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903" t="19171" r="10790" b="17844"/>
          <a:stretch/>
        </p:blipFill>
        <p:spPr bwMode="auto">
          <a:xfrm>
            <a:off x="7435770" y="1213451"/>
            <a:ext cx="1104836" cy="5779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Energy Storage Stock Illustrations – 28,669 Energy Storage Stock  Illustrations, Vectors &amp;amp; Clipart - Dreamstime">
            <a:extLst>
              <a:ext uri="{FF2B5EF4-FFF2-40B4-BE49-F238E27FC236}">
                <a16:creationId xmlns:a16="http://schemas.microsoft.com/office/drawing/2014/main" id="{B42B1547-95B0-4DC7-B99B-57CCA2EB0E08}"/>
              </a:ext>
            </a:extLst>
          </p:cNvPr>
          <p:cNvPicPr>
            <a:picLocks noChangeAspect="1" noChangeArrowheads="1"/>
          </p:cNvPicPr>
          <p:nvPr/>
        </p:nvPicPr>
        <p:blipFill rotWithShape="1">
          <a:blip r:embed="rId10">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4342" t="18113" r="13646" b="41258"/>
          <a:stretch/>
        </p:blipFill>
        <p:spPr bwMode="auto">
          <a:xfrm>
            <a:off x="2984739" y="4214917"/>
            <a:ext cx="1306421" cy="5321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Water Splitting for Hydrogen Production RGB Color Icon Stock Vector -  Illustration of neutral, chemistry: 222266841">
            <a:extLst>
              <a:ext uri="{FF2B5EF4-FFF2-40B4-BE49-F238E27FC236}">
                <a16:creationId xmlns:a16="http://schemas.microsoft.com/office/drawing/2014/main" id="{EFD98E17-2C97-481D-B45E-11A3E8AC4383}"/>
              </a:ext>
            </a:extLst>
          </p:cNvPr>
          <p:cNvPicPr>
            <a:picLocks noChangeAspect="1" noChangeArrowheads="1"/>
          </p:cNvPicPr>
          <p:nvPr/>
        </p:nvPicPr>
        <p:blipFill rotWithShape="1">
          <a:blip r:embed="rId11">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3124" t="9467" r="8752" b="13610"/>
          <a:stretch/>
        </p:blipFill>
        <p:spPr bwMode="auto">
          <a:xfrm>
            <a:off x="4312776" y="3976776"/>
            <a:ext cx="887530" cy="9230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Learn How to Draw Garbage Dumper Truck (Trucks) Step by Step : Drawing  Tutorials">
            <a:extLst>
              <a:ext uri="{FF2B5EF4-FFF2-40B4-BE49-F238E27FC236}">
                <a16:creationId xmlns:a16="http://schemas.microsoft.com/office/drawing/2014/main" id="{96F10984-75B2-4A4C-970D-D28006065911}"/>
              </a:ext>
            </a:extLst>
          </p:cNvPr>
          <p:cNvPicPr>
            <a:picLocks noChangeAspect="1" noChangeArrowheads="1"/>
          </p:cNvPicPr>
          <p:nvPr/>
        </p:nvPicPr>
        <p:blipFill rotWithShape="1">
          <a:blip r:embed="rId1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2332" t="23290" r="3068" b="25649"/>
          <a:stretch/>
        </p:blipFill>
        <p:spPr bwMode="auto">
          <a:xfrm>
            <a:off x="7022870" y="4123427"/>
            <a:ext cx="1646129" cy="6297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0" descr="Charge Column For Electric Cars Drawing Stock Illustration - Download Image  Now - iStock">
            <a:extLst>
              <a:ext uri="{FF2B5EF4-FFF2-40B4-BE49-F238E27FC236}">
                <a16:creationId xmlns:a16="http://schemas.microsoft.com/office/drawing/2014/main" id="{12728C61-5494-4155-BD56-36FA2A1EAD8E}"/>
              </a:ext>
            </a:extLst>
          </p:cNvPr>
          <p:cNvPicPr>
            <a:picLocks noChangeAspect="1" noChangeArrowheads="1"/>
          </p:cNvPicPr>
          <p:nvPr/>
        </p:nvPicPr>
        <p:blipFill>
          <a:blip r:embed="rId1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30503" y="4130973"/>
            <a:ext cx="583576" cy="6146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Continuous one line drawing express buses that serve inter-city passenger  trips between provinces and can also be used by tourists. Public vehicle.  Single line draw design vector graphic illustration. 3592322 Vector Art">
            <a:extLst>
              <a:ext uri="{FF2B5EF4-FFF2-40B4-BE49-F238E27FC236}">
                <a16:creationId xmlns:a16="http://schemas.microsoft.com/office/drawing/2014/main" id="{0BB52F37-4DC5-49F2-9560-CB5442DF52D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638" t="24278" r="4018" b="12956"/>
          <a:stretch/>
        </p:blipFill>
        <p:spPr bwMode="auto">
          <a:xfrm>
            <a:off x="5197431" y="4031411"/>
            <a:ext cx="1329084" cy="813758"/>
          </a:xfrm>
          <a:prstGeom prst="rect">
            <a:avLst/>
          </a:prstGeom>
          <a:noFill/>
          <a:extLst>
            <a:ext uri="{909E8E84-426E-40DD-AFC4-6F175D3DCCD1}">
              <a14:hiddenFill xmlns:a14="http://schemas.microsoft.com/office/drawing/2010/main">
                <a:solidFill>
                  <a:srgbClr val="FFFFFF"/>
                </a:solidFill>
              </a14:hiddenFill>
            </a:ext>
          </a:extLst>
        </p:spPr>
      </p:pic>
      <p:sp>
        <p:nvSpPr>
          <p:cNvPr id="40" name="Lightning Bolt 39">
            <a:extLst>
              <a:ext uri="{FF2B5EF4-FFF2-40B4-BE49-F238E27FC236}">
                <a16:creationId xmlns:a16="http://schemas.microsoft.com/office/drawing/2014/main" id="{E1BA5D92-B4A0-46F3-8AC8-E72C108B3034}"/>
              </a:ext>
            </a:extLst>
          </p:cNvPr>
          <p:cNvSpPr/>
          <p:nvPr/>
        </p:nvSpPr>
        <p:spPr>
          <a:xfrm>
            <a:off x="5384451" y="4175186"/>
            <a:ext cx="214687" cy="312710"/>
          </a:xfrm>
          <a:prstGeom prst="lightningBol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30" descr="44,849 Carbon Dioxide Stock Photos, Pictures &amp; Royalty-Free Images - iStock">
            <a:extLst>
              <a:ext uri="{FF2B5EF4-FFF2-40B4-BE49-F238E27FC236}">
                <a16:creationId xmlns:a16="http://schemas.microsoft.com/office/drawing/2014/main" id="{7F1DDACE-CACD-452E-9C4B-A59B9FAFC75D}"/>
              </a:ext>
            </a:extLst>
          </p:cNvPr>
          <p:cNvPicPr>
            <a:picLocks noChangeAspect="1" noChangeArrowheads="1"/>
          </p:cNvPicPr>
          <p:nvPr/>
        </p:nvPicPr>
        <p:blipFill>
          <a:blip r:embed="rId1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19664" y="4911306"/>
            <a:ext cx="1109335" cy="11093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8" descr="Study: Biochar boosts broiler performance">
            <a:extLst>
              <a:ext uri="{FF2B5EF4-FFF2-40B4-BE49-F238E27FC236}">
                <a16:creationId xmlns:a16="http://schemas.microsoft.com/office/drawing/2014/main" id="{09D8A3E2-8450-4A3A-8A2E-13CED6233733}"/>
              </a:ext>
            </a:extLst>
          </p:cNvPr>
          <p:cNvPicPr>
            <a:picLocks noChangeAspect="1" noChangeArrowheads="1"/>
          </p:cNvPicPr>
          <p:nvPr/>
        </p:nvPicPr>
        <p:blipFill rotWithShape="1">
          <a:blip r:embed="rId1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3654" t="37664" r="33399" b="35825"/>
          <a:stretch/>
        </p:blipFill>
        <p:spPr bwMode="auto">
          <a:xfrm>
            <a:off x="3014832" y="5051905"/>
            <a:ext cx="1029186" cy="8281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Economics of Direct Air Capture of Carbon Dioxide">
            <a:extLst>
              <a:ext uri="{FF2B5EF4-FFF2-40B4-BE49-F238E27FC236}">
                <a16:creationId xmlns:a16="http://schemas.microsoft.com/office/drawing/2014/main" id="{CDC008DF-9720-471A-9948-F44377262555}"/>
              </a:ext>
            </a:extLst>
          </p:cNvPr>
          <p:cNvPicPr>
            <a:picLocks noChangeAspect="1" noChangeArrowheads="1"/>
          </p:cNvPicPr>
          <p:nvPr/>
        </p:nvPicPr>
        <p:blipFill rotWithShape="1">
          <a:blip r:embed="rId1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t="26476" r="24866" b="34328"/>
          <a:stretch/>
        </p:blipFill>
        <p:spPr bwMode="auto">
          <a:xfrm>
            <a:off x="4332028" y="5051905"/>
            <a:ext cx="2645737" cy="8281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To Draw A Tree - Happy Family Art">
            <a:extLst>
              <a:ext uri="{FF2B5EF4-FFF2-40B4-BE49-F238E27FC236}">
                <a16:creationId xmlns:a16="http://schemas.microsoft.com/office/drawing/2014/main" id="{3861624B-1292-4428-9ABA-097E8D1583D8}"/>
              </a:ext>
            </a:extLst>
          </p:cNvPr>
          <p:cNvPicPr>
            <a:picLocks noChangeAspect="1" noChangeArrowheads="1"/>
          </p:cNvPicPr>
          <p:nvPr/>
        </p:nvPicPr>
        <p:blipFill rotWithShape="1">
          <a:blip r:embed="rId17">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b="15462"/>
          <a:stretch/>
        </p:blipFill>
        <p:spPr bwMode="auto">
          <a:xfrm>
            <a:off x="7161419" y="4879377"/>
            <a:ext cx="1066064" cy="11731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ow To Draw A Tree - Happy Family Art">
            <a:extLst>
              <a:ext uri="{FF2B5EF4-FFF2-40B4-BE49-F238E27FC236}">
                <a16:creationId xmlns:a16="http://schemas.microsoft.com/office/drawing/2014/main" id="{A1CBF888-2064-490E-98AF-697695CB314C}"/>
              </a:ext>
            </a:extLst>
          </p:cNvPr>
          <p:cNvPicPr>
            <a:picLocks noChangeAspect="1" noChangeArrowheads="1"/>
          </p:cNvPicPr>
          <p:nvPr/>
        </p:nvPicPr>
        <p:blipFill rotWithShape="1">
          <a:blip r:embed="rId17">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b="17120"/>
          <a:stretch/>
        </p:blipFill>
        <p:spPr bwMode="auto">
          <a:xfrm>
            <a:off x="7541055" y="4890879"/>
            <a:ext cx="1132127" cy="11501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23A473B-4939-45ED-8BC3-1D48E23C037A}"/>
              </a:ext>
            </a:extLst>
          </p:cNvPr>
          <p:cNvPicPr>
            <a:picLocks noChangeAspect="1"/>
          </p:cNvPicPr>
          <p:nvPr/>
        </p:nvPicPr>
        <p:blipFill rotWithShape="1">
          <a:blip r:embed="rId18">
            <a:clrChange>
              <a:clrFrom>
                <a:srgbClr val="FFFFFF"/>
              </a:clrFrom>
              <a:clrTo>
                <a:srgbClr val="FFFFFF">
                  <a:alpha val="0"/>
                </a:srgbClr>
              </a:clrTo>
            </a:clrChange>
            <a:duotone>
              <a:schemeClr val="accent5">
                <a:shade val="45000"/>
                <a:satMod val="135000"/>
              </a:schemeClr>
              <a:prstClr val="white"/>
            </a:duotone>
          </a:blip>
          <a:srcRect l="11637" t="2749" r="56445" b="50069"/>
          <a:stretch/>
        </p:blipFill>
        <p:spPr>
          <a:xfrm>
            <a:off x="8890959" y="3881887"/>
            <a:ext cx="879733" cy="1300474"/>
          </a:xfrm>
          <a:prstGeom prst="rect">
            <a:avLst/>
          </a:prstGeom>
        </p:spPr>
      </p:pic>
      <p:pic>
        <p:nvPicPr>
          <p:cNvPr id="50" name="Picture 49">
            <a:extLst>
              <a:ext uri="{FF2B5EF4-FFF2-40B4-BE49-F238E27FC236}">
                <a16:creationId xmlns:a16="http://schemas.microsoft.com/office/drawing/2014/main" id="{CD1FE730-36CB-4FB3-95DF-3094A2D0D206}"/>
              </a:ext>
            </a:extLst>
          </p:cNvPr>
          <p:cNvPicPr>
            <a:picLocks noChangeAspect="1"/>
          </p:cNvPicPr>
          <p:nvPr/>
        </p:nvPicPr>
        <p:blipFill rotWithShape="1">
          <a:blip r:embed="rId18">
            <a:clrChange>
              <a:clrFrom>
                <a:srgbClr val="FFFFFF"/>
              </a:clrFrom>
              <a:clrTo>
                <a:srgbClr val="FFFFFF">
                  <a:alpha val="0"/>
                </a:srgbClr>
              </a:clrTo>
            </a:clrChange>
            <a:duotone>
              <a:schemeClr val="accent5">
                <a:shade val="45000"/>
                <a:satMod val="135000"/>
              </a:schemeClr>
              <a:prstClr val="white"/>
            </a:duotone>
          </a:blip>
          <a:srcRect l="16389" t="52150" r="63384" b="4831"/>
          <a:stretch/>
        </p:blipFill>
        <p:spPr>
          <a:xfrm>
            <a:off x="10927639" y="4074138"/>
            <a:ext cx="467974" cy="995318"/>
          </a:xfrm>
          <a:prstGeom prst="rect">
            <a:avLst/>
          </a:prstGeom>
        </p:spPr>
      </p:pic>
      <p:pic>
        <p:nvPicPr>
          <p:cNvPr id="51" name="Picture 4" descr="Power Grid Substation Stock Illustration - Download Image Now - iStock">
            <a:extLst>
              <a:ext uri="{FF2B5EF4-FFF2-40B4-BE49-F238E27FC236}">
                <a16:creationId xmlns:a16="http://schemas.microsoft.com/office/drawing/2014/main" id="{20408F56-CBB7-4647-8EF3-07401341DF3A}"/>
              </a:ext>
            </a:extLst>
          </p:cNvPr>
          <p:cNvPicPr>
            <a:picLocks noChangeAspect="1" noChangeArrowheads="1"/>
          </p:cNvPicPr>
          <p:nvPr/>
        </p:nvPicPr>
        <p:blipFill rotWithShape="1">
          <a:blip r:embed="rId19">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r="23109"/>
          <a:stretch/>
        </p:blipFill>
        <p:spPr bwMode="auto">
          <a:xfrm>
            <a:off x="9761992" y="4243391"/>
            <a:ext cx="1153420" cy="751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rtual Power Plant (VPP), a new form of energy management - YouTube">
            <a:extLst>
              <a:ext uri="{FF2B5EF4-FFF2-40B4-BE49-F238E27FC236}">
                <a16:creationId xmlns:a16="http://schemas.microsoft.com/office/drawing/2014/main" id="{64CE6749-8223-4052-BA2D-E66D6BA9B233}"/>
              </a:ext>
            </a:extLst>
          </p:cNvPr>
          <p:cNvPicPr>
            <a:picLocks noChangeAspect="1" noChangeArrowheads="1"/>
          </p:cNvPicPr>
          <p:nvPr/>
        </p:nvPicPr>
        <p:blipFill rotWithShape="1">
          <a:blip r:embed="rId20">
            <a:clrChange>
              <a:clrFrom>
                <a:srgbClr val="F2F2F2"/>
              </a:clrFrom>
              <a:clrTo>
                <a:srgbClr val="F2F2F2">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3493" t="18135" r="13058"/>
          <a:stretch/>
        </p:blipFill>
        <p:spPr bwMode="auto">
          <a:xfrm>
            <a:off x="9021433" y="5400136"/>
            <a:ext cx="1925490" cy="12071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op Ways to Increase Energy Efficiency in your Home in the Winter - Singh  Homes">
            <a:extLst>
              <a:ext uri="{FF2B5EF4-FFF2-40B4-BE49-F238E27FC236}">
                <a16:creationId xmlns:a16="http://schemas.microsoft.com/office/drawing/2014/main" id="{566546D0-5DFD-497A-826D-56B573B96C33}"/>
              </a:ext>
            </a:extLst>
          </p:cNvPr>
          <p:cNvPicPr>
            <a:picLocks noChangeAspect="1" noChangeArrowheads="1"/>
          </p:cNvPicPr>
          <p:nvPr/>
        </p:nvPicPr>
        <p:blipFill rotWithShape="1">
          <a:blip r:embed="rId21">
            <a:clrChange>
              <a:clrFrom>
                <a:srgbClr val="E3F0F9"/>
              </a:clrFrom>
              <a:clrTo>
                <a:srgbClr val="E3F0F9">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10499"/>
          <a:stretch/>
        </p:blipFill>
        <p:spPr bwMode="auto">
          <a:xfrm>
            <a:off x="1788615" y="685801"/>
            <a:ext cx="2038472" cy="1173193"/>
          </a:xfrm>
          <a:prstGeom prst="rect">
            <a:avLst/>
          </a:prstGeom>
          <a:noFill/>
          <a:extLst>
            <a:ext uri="{909E8E84-426E-40DD-AFC4-6F175D3DCCD1}">
              <a14:hiddenFill xmlns:a14="http://schemas.microsoft.com/office/drawing/2010/main">
                <a:solidFill>
                  <a:srgbClr val="FFFFFF"/>
                </a:solidFill>
              </a14:hiddenFill>
            </a:ext>
          </a:extLst>
        </p:spPr>
      </p:pic>
      <p:sp>
        <p:nvSpPr>
          <p:cNvPr id="48" name="Lightning Bolt 47">
            <a:extLst>
              <a:ext uri="{FF2B5EF4-FFF2-40B4-BE49-F238E27FC236}">
                <a16:creationId xmlns:a16="http://schemas.microsoft.com/office/drawing/2014/main" id="{578CA6B2-C046-4879-9C35-69DF3CE53E29}"/>
              </a:ext>
            </a:extLst>
          </p:cNvPr>
          <p:cNvSpPr/>
          <p:nvPr/>
        </p:nvSpPr>
        <p:spPr>
          <a:xfrm>
            <a:off x="7736588" y="4163684"/>
            <a:ext cx="214687" cy="312710"/>
          </a:xfrm>
          <a:prstGeom prst="lightningBol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Smart city in line art with colorful icons 351216 Vector Art at Vecteezy">
            <a:extLst>
              <a:ext uri="{FF2B5EF4-FFF2-40B4-BE49-F238E27FC236}">
                <a16:creationId xmlns:a16="http://schemas.microsoft.com/office/drawing/2014/main" id="{F6BA9792-2407-4CC4-8486-45B880F5D7A1}"/>
              </a:ext>
            </a:extLst>
          </p:cNvPr>
          <p:cNvPicPr>
            <a:picLocks noChangeAspect="1" noChangeArrowheads="1"/>
          </p:cNvPicPr>
          <p:nvPr/>
        </p:nvPicPr>
        <p:blipFill rotWithShape="1">
          <a:blip r:embed="rId22">
            <a:duotone>
              <a:schemeClr val="accent1">
                <a:shade val="45000"/>
                <a:satMod val="135000"/>
              </a:schemeClr>
              <a:prstClr val="white"/>
            </a:duotone>
            <a:extLst>
              <a:ext uri="{28A0092B-C50C-407E-A947-70E740481C1C}">
                <a14:useLocalDpi xmlns:a14="http://schemas.microsoft.com/office/drawing/2010/main" val="0"/>
              </a:ext>
            </a:extLst>
          </a:blip>
          <a:srcRect b="22000"/>
          <a:stretch/>
        </p:blipFill>
        <p:spPr bwMode="auto">
          <a:xfrm>
            <a:off x="9100868" y="477459"/>
            <a:ext cx="1805793" cy="9372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nsidering the Future of CPI Workforce Development | AIChE">
            <a:extLst>
              <a:ext uri="{FF2B5EF4-FFF2-40B4-BE49-F238E27FC236}">
                <a16:creationId xmlns:a16="http://schemas.microsoft.com/office/drawing/2014/main" id="{054EE451-112F-414B-A1F7-7B71A8BDC605}"/>
              </a:ext>
            </a:extLst>
          </p:cNvPr>
          <p:cNvPicPr>
            <a:picLocks noChangeAspect="1" noChangeArrowheads="1"/>
          </p:cNvPicPr>
          <p:nvPr/>
        </p:nvPicPr>
        <p:blipFill rotWithShape="1">
          <a:blip r:embed="rId23">
            <a:duotone>
              <a:schemeClr val="accent1">
                <a:shade val="45000"/>
                <a:satMod val="135000"/>
              </a:schemeClr>
              <a:prstClr val="white"/>
            </a:duotone>
            <a:extLst>
              <a:ext uri="{28A0092B-C50C-407E-A947-70E740481C1C}">
                <a14:useLocalDpi xmlns:a14="http://schemas.microsoft.com/office/drawing/2010/main" val="0"/>
              </a:ext>
            </a:extLst>
          </a:blip>
          <a:srcRect l="26331" t="6051" r="25303" b="6433"/>
          <a:stretch/>
        </p:blipFill>
        <p:spPr bwMode="auto">
          <a:xfrm>
            <a:off x="9067212" y="2820836"/>
            <a:ext cx="1077454" cy="1086927"/>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23A4CEC1-C57C-4FEA-A721-A8E8F8F672E0}"/>
              </a:ext>
            </a:extLst>
          </p:cNvPr>
          <p:cNvSpPr/>
          <p:nvPr/>
        </p:nvSpPr>
        <p:spPr>
          <a:xfrm flipV="1">
            <a:off x="319178" y="6126413"/>
            <a:ext cx="8488392" cy="698739"/>
          </a:xfrm>
          <a:prstGeom prst="triangle">
            <a:avLst>
              <a:gd name="adj" fmla="val 5061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9DE12ED-7E95-42B8-B9FE-2BB78143B1D2}"/>
              </a:ext>
            </a:extLst>
          </p:cNvPr>
          <p:cNvSpPr txBox="1"/>
          <p:nvPr/>
        </p:nvSpPr>
        <p:spPr>
          <a:xfrm>
            <a:off x="2764155" y="60385"/>
            <a:ext cx="373647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Nova" panose="020B0504020202020204" pitchFamily="34" charset="0"/>
              </a:rPr>
              <a:t>What goes into decarbonization?</a:t>
            </a:r>
            <a:endParaRPr kumimoji="0" lang="en-US" sz="18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pic>
        <p:nvPicPr>
          <p:cNvPr id="3082" name="Picture 10" descr="EU Announces Three Public Consultations On Climate Action | ICPDR -  International Commission for the Protection of the Danube River">
            <a:extLst>
              <a:ext uri="{FF2B5EF4-FFF2-40B4-BE49-F238E27FC236}">
                <a16:creationId xmlns:a16="http://schemas.microsoft.com/office/drawing/2014/main" id="{40ACE9C9-80BD-43A1-AC18-003CD9DE481C}"/>
              </a:ext>
            </a:extLst>
          </p:cNvPr>
          <p:cNvPicPr>
            <a:picLocks noChangeAspect="1" noChangeArrowheads="1"/>
          </p:cNvPicPr>
          <p:nvPr/>
        </p:nvPicPr>
        <p:blipFill>
          <a:blip r:embed="rId24">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73347" y="1431984"/>
            <a:ext cx="1718812" cy="11438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artoon style illustration of a young student or child with placard, Climate  Justice Now protesting on Climate Change done in black and white on isola  Stock Photo - Alamy">
            <a:extLst>
              <a:ext uri="{FF2B5EF4-FFF2-40B4-BE49-F238E27FC236}">
                <a16:creationId xmlns:a16="http://schemas.microsoft.com/office/drawing/2014/main" id="{479D924F-D84B-4C0D-A3EF-FE41C76FC1C5}"/>
              </a:ext>
            </a:extLst>
          </p:cNvPr>
          <p:cNvPicPr>
            <a:picLocks noChangeAspect="1" noChangeArrowheads="1"/>
          </p:cNvPicPr>
          <p:nvPr/>
        </p:nvPicPr>
        <p:blipFill rotWithShape="1">
          <a:blip r:embed="rId2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b="6239"/>
          <a:stretch/>
        </p:blipFill>
        <p:spPr bwMode="auto">
          <a:xfrm>
            <a:off x="10524163" y="1337093"/>
            <a:ext cx="1667837" cy="216522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B5CBD76F-CB9F-4734-882F-B0942FBDE676}"/>
              </a:ext>
            </a:extLst>
          </p:cNvPr>
          <p:cNvSpPr txBox="1"/>
          <p:nvPr/>
        </p:nvSpPr>
        <p:spPr>
          <a:xfrm>
            <a:off x="285244" y="1041565"/>
            <a:ext cx="144866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Energy Efficiency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(30%)</a:t>
            </a:r>
          </a:p>
        </p:txBody>
      </p:sp>
      <p:sp>
        <p:nvSpPr>
          <p:cNvPr id="53" name="TextBox 52">
            <a:extLst>
              <a:ext uri="{FF2B5EF4-FFF2-40B4-BE49-F238E27FC236}">
                <a16:creationId xmlns:a16="http://schemas.microsoft.com/office/drawing/2014/main" id="{8F353133-AB99-4DC0-8321-A43BCA4A8713}"/>
              </a:ext>
            </a:extLst>
          </p:cNvPr>
          <p:cNvSpPr txBox="1"/>
          <p:nvPr/>
        </p:nvSpPr>
        <p:spPr>
          <a:xfrm>
            <a:off x="285244" y="2756304"/>
            <a:ext cx="119295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Electrification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(30%)</a:t>
            </a:r>
          </a:p>
        </p:txBody>
      </p:sp>
      <p:sp>
        <p:nvSpPr>
          <p:cNvPr id="55" name="TextBox 54">
            <a:extLst>
              <a:ext uri="{FF2B5EF4-FFF2-40B4-BE49-F238E27FC236}">
                <a16:creationId xmlns:a16="http://schemas.microsoft.com/office/drawing/2014/main" id="{4DE5225F-16BE-4B49-9874-95B2F6575022}"/>
              </a:ext>
            </a:extLst>
          </p:cNvPr>
          <p:cNvSpPr txBox="1"/>
          <p:nvPr/>
        </p:nvSpPr>
        <p:spPr>
          <a:xfrm>
            <a:off x="285244" y="4207458"/>
            <a:ext cx="137422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Decarbonization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(20%)</a:t>
            </a:r>
          </a:p>
        </p:txBody>
      </p:sp>
      <p:sp>
        <p:nvSpPr>
          <p:cNvPr id="56" name="TextBox 55">
            <a:extLst>
              <a:ext uri="{FF2B5EF4-FFF2-40B4-BE49-F238E27FC236}">
                <a16:creationId xmlns:a16="http://schemas.microsoft.com/office/drawing/2014/main" id="{9A5A8752-7774-492B-AC56-D460CDD71E40}"/>
              </a:ext>
            </a:extLst>
          </p:cNvPr>
          <p:cNvSpPr txBox="1"/>
          <p:nvPr/>
        </p:nvSpPr>
        <p:spPr>
          <a:xfrm>
            <a:off x="285244" y="5050475"/>
            <a:ext cx="12680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Carbon capture and sequestration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Nova" panose="020B0504020202020204" pitchFamily="34" charset="0"/>
                <a:ea typeface="+mn-ea"/>
                <a:cs typeface="+mn-cs"/>
              </a:rPr>
              <a:t>(20%)</a:t>
            </a:r>
          </a:p>
        </p:txBody>
      </p:sp>
      <p:sp>
        <p:nvSpPr>
          <p:cNvPr id="9" name="TextBox 8">
            <a:extLst>
              <a:ext uri="{FF2B5EF4-FFF2-40B4-BE49-F238E27FC236}">
                <a16:creationId xmlns:a16="http://schemas.microsoft.com/office/drawing/2014/main" id="{EAD60FBE-6795-45C2-BDF5-ABC04A961EE6}"/>
              </a:ext>
            </a:extLst>
          </p:cNvPr>
          <p:cNvSpPr txBox="1"/>
          <p:nvPr/>
        </p:nvSpPr>
        <p:spPr>
          <a:xfrm>
            <a:off x="10929667" y="785005"/>
            <a:ext cx="9661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Climate Action Plan</a:t>
            </a:r>
          </a:p>
        </p:txBody>
      </p:sp>
      <p:sp>
        <p:nvSpPr>
          <p:cNvPr id="57" name="TextBox 56">
            <a:extLst>
              <a:ext uri="{FF2B5EF4-FFF2-40B4-BE49-F238E27FC236}">
                <a16:creationId xmlns:a16="http://schemas.microsoft.com/office/drawing/2014/main" id="{BE437DBE-5464-42E1-8FBD-0A8FEB7C73B7}"/>
              </a:ext>
            </a:extLst>
          </p:cNvPr>
          <p:cNvSpPr txBox="1"/>
          <p:nvPr/>
        </p:nvSpPr>
        <p:spPr>
          <a:xfrm>
            <a:off x="8830573" y="2467155"/>
            <a:ext cx="19737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Democratic Engagement</a:t>
            </a:r>
          </a:p>
        </p:txBody>
      </p:sp>
      <p:sp>
        <p:nvSpPr>
          <p:cNvPr id="58" name="TextBox 57">
            <a:extLst>
              <a:ext uri="{FF2B5EF4-FFF2-40B4-BE49-F238E27FC236}">
                <a16:creationId xmlns:a16="http://schemas.microsoft.com/office/drawing/2014/main" id="{4086C22F-E5CE-420D-A0BD-E6A99E1374F5}"/>
              </a:ext>
            </a:extLst>
          </p:cNvPr>
          <p:cNvSpPr txBox="1"/>
          <p:nvPr/>
        </p:nvSpPr>
        <p:spPr>
          <a:xfrm>
            <a:off x="10130286" y="3516702"/>
            <a:ext cx="19468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Workforce Development</a:t>
            </a:r>
          </a:p>
        </p:txBody>
      </p:sp>
      <p:sp>
        <p:nvSpPr>
          <p:cNvPr id="59" name="TextBox 58">
            <a:extLst>
              <a:ext uri="{FF2B5EF4-FFF2-40B4-BE49-F238E27FC236}">
                <a16:creationId xmlns:a16="http://schemas.microsoft.com/office/drawing/2014/main" id="{06E76CE5-8107-4921-8FE1-463142A416B7}"/>
              </a:ext>
            </a:extLst>
          </p:cNvPr>
          <p:cNvSpPr txBox="1"/>
          <p:nvPr/>
        </p:nvSpPr>
        <p:spPr>
          <a:xfrm>
            <a:off x="9453815" y="4988945"/>
            <a:ext cx="27381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Resilient and reliable infrastructure</a:t>
            </a:r>
          </a:p>
        </p:txBody>
      </p:sp>
      <p:sp>
        <p:nvSpPr>
          <p:cNvPr id="60" name="TextBox 59">
            <a:extLst>
              <a:ext uri="{FF2B5EF4-FFF2-40B4-BE49-F238E27FC236}">
                <a16:creationId xmlns:a16="http://schemas.microsoft.com/office/drawing/2014/main" id="{9AD76387-1F51-494C-BF05-C3943F50B154}"/>
              </a:ext>
            </a:extLst>
          </p:cNvPr>
          <p:cNvSpPr txBox="1"/>
          <p:nvPr/>
        </p:nvSpPr>
        <p:spPr>
          <a:xfrm>
            <a:off x="10903788" y="5598542"/>
            <a:ext cx="12163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Energy management and grid flexibility</a:t>
            </a:r>
          </a:p>
        </p:txBody>
      </p:sp>
      <p:pic>
        <p:nvPicPr>
          <p:cNvPr id="62" name="Picture 20" descr="2,476 Wind Turbine Drawing Stock Photos, Pictures &amp;amp; Royalty-Free Images -  iStock">
            <a:extLst>
              <a:ext uri="{FF2B5EF4-FFF2-40B4-BE49-F238E27FC236}">
                <a16:creationId xmlns:a16="http://schemas.microsoft.com/office/drawing/2014/main" id="{4E6284D9-C25D-4D3A-83B0-A0F68930B4BA}"/>
              </a:ext>
            </a:extLst>
          </p:cNvPr>
          <p:cNvPicPr>
            <a:picLocks noChangeAspect="1" noChangeArrowheads="1"/>
          </p:cNvPicPr>
          <p:nvPr/>
        </p:nvPicPr>
        <p:blipFill rotWithShape="1">
          <a:blip r:embed="rId26">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t="18599"/>
          <a:stretch/>
        </p:blipFill>
        <p:spPr bwMode="auto">
          <a:xfrm>
            <a:off x="1507315" y="3899139"/>
            <a:ext cx="1542484" cy="8780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Solar panel hand drawn sketch icon Royalty Free Vector Image">
            <a:extLst>
              <a:ext uri="{FF2B5EF4-FFF2-40B4-BE49-F238E27FC236}">
                <a16:creationId xmlns:a16="http://schemas.microsoft.com/office/drawing/2014/main" id="{C39F1EEC-DCF9-485D-8827-212FC9619F00}"/>
              </a:ext>
            </a:extLst>
          </p:cNvPr>
          <p:cNvPicPr>
            <a:picLocks noChangeAspect="1" noChangeArrowheads="1"/>
          </p:cNvPicPr>
          <p:nvPr/>
        </p:nvPicPr>
        <p:blipFill rotWithShape="1">
          <a:blip r:embed="rId2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23306" t="19876" r="23026" b="26484"/>
          <a:stretch/>
        </p:blipFill>
        <p:spPr bwMode="auto">
          <a:xfrm>
            <a:off x="1751350" y="4152539"/>
            <a:ext cx="530089" cy="5715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Solar panel hand drawn sketch icon Royalty Free Vector Image">
            <a:extLst>
              <a:ext uri="{FF2B5EF4-FFF2-40B4-BE49-F238E27FC236}">
                <a16:creationId xmlns:a16="http://schemas.microsoft.com/office/drawing/2014/main" id="{B08A3D84-7216-4514-B622-5617547030C3}"/>
              </a:ext>
            </a:extLst>
          </p:cNvPr>
          <p:cNvPicPr>
            <a:picLocks noChangeAspect="1" noChangeArrowheads="1"/>
          </p:cNvPicPr>
          <p:nvPr/>
        </p:nvPicPr>
        <p:blipFill rotWithShape="1">
          <a:blip r:embed="rId2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23306" t="19876" r="23026" b="26484"/>
          <a:stretch/>
        </p:blipFill>
        <p:spPr bwMode="auto">
          <a:xfrm>
            <a:off x="2084906" y="4224070"/>
            <a:ext cx="530089" cy="57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8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0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08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0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0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2" grpId="0" animBg="1"/>
      <p:bldP spid="41" grpId="0" animBg="1"/>
      <p:bldP spid="2" grpId="0" animBg="1"/>
      <p:bldP spid="40" grpId="0" animBg="1"/>
      <p:bldP spid="48" grpId="0" animBg="1"/>
      <p:bldP spid="9"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NYSERDA </a:t>
              </a:r>
            </a:p>
          </p:txBody>
        </p:sp>
      </p:grpSp>
      <p:pic>
        <p:nvPicPr>
          <p:cNvPr id="7" name="Picture 6">
            <a:extLst>
              <a:ext uri="{FF2B5EF4-FFF2-40B4-BE49-F238E27FC236}">
                <a16:creationId xmlns:a16="http://schemas.microsoft.com/office/drawing/2014/main" id="{0C4B74A3-4984-4F4A-B248-FD38012DFBBF}"/>
              </a:ext>
            </a:extLst>
          </p:cNvPr>
          <p:cNvPicPr>
            <a:picLocks noChangeAspect="1"/>
          </p:cNvPicPr>
          <p:nvPr/>
        </p:nvPicPr>
        <p:blipFill rotWithShape="1">
          <a:blip r:embed="rId3"/>
          <a:srcRect l="58310" t="407" r="23037" b="1085"/>
          <a:stretch/>
        </p:blipFill>
        <p:spPr>
          <a:xfrm>
            <a:off x="9511612" y="-23777"/>
            <a:ext cx="2677513" cy="6905553"/>
          </a:xfrm>
          <a:prstGeom prst="rect">
            <a:avLst/>
          </a:prstGeom>
        </p:spPr>
      </p:pic>
      <p:pic>
        <p:nvPicPr>
          <p:cNvPr id="4" name="Picture 3">
            <a:extLst>
              <a:ext uri="{FF2B5EF4-FFF2-40B4-BE49-F238E27FC236}">
                <a16:creationId xmlns:a16="http://schemas.microsoft.com/office/drawing/2014/main" id="{319A943F-264A-AB0C-7473-A4F22E7B83B5}"/>
              </a:ext>
            </a:extLst>
          </p:cNvPr>
          <p:cNvPicPr>
            <a:picLocks noChangeAspect="1"/>
          </p:cNvPicPr>
          <p:nvPr/>
        </p:nvPicPr>
        <p:blipFill>
          <a:blip r:embed="rId4"/>
          <a:stretch>
            <a:fillRect/>
          </a:stretch>
        </p:blipFill>
        <p:spPr>
          <a:xfrm>
            <a:off x="1210942" y="2708520"/>
            <a:ext cx="6832951" cy="1676486"/>
          </a:xfrm>
          <a:prstGeom prst="rect">
            <a:avLst/>
          </a:prstGeom>
        </p:spPr>
      </p:pic>
    </p:spTree>
    <p:extLst>
      <p:ext uri="{BB962C8B-B14F-4D97-AF65-F5344CB8AC3E}">
        <p14:creationId xmlns:p14="http://schemas.microsoft.com/office/powerpoint/2010/main" val="292673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NYSERDA – Technical Services</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301" y="1222544"/>
            <a:ext cx="8734044" cy="5124480"/>
          </a:xfrm>
          <a:prstGeom prst="rect">
            <a:avLst/>
          </a:prstGeom>
          <a:noFill/>
        </p:spPr>
        <p:txBody>
          <a:bodyPr wrap="square" lIns="0" tIns="0" rIns="0" bIns="45720" rtlCol="0" anchor="t">
            <a:spAutoFit/>
          </a:bodyPr>
          <a:lstStyle/>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FlexTech </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50% cost-share of energy and emission reduction studies</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Commercial, Industrial, Agricultural &amp; Multi-Family Buildings</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Focuses on energy, indoor air quality and electrification</a:t>
            </a:r>
          </a:p>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Strategic Energy Management</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Self-paced training and technical support with consultant to help develop a plan and pipeline of projects.</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Commercial and Industrial</a:t>
            </a:r>
          </a:p>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On-site Energy Manager</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Support addition of staff or consultant to engage in developing a plan and pipeline of projects across a campus or portfolio</a:t>
            </a:r>
          </a:p>
          <a:p>
            <a:pPr marL="742950" lvl="1"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Commercial and Industrial</a:t>
            </a:r>
          </a:p>
        </p:txBody>
      </p:sp>
      <p:pic>
        <p:nvPicPr>
          <p:cNvPr id="7" name="Picture 6">
            <a:extLst>
              <a:ext uri="{FF2B5EF4-FFF2-40B4-BE49-F238E27FC236}">
                <a16:creationId xmlns:a16="http://schemas.microsoft.com/office/drawing/2014/main" id="{0C4B74A3-4984-4F4A-B248-FD38012DFBBF}"/>
              </a:ext>
            </a:extLst>
          </p:cNvPr>
          <p:cNvPicPr>
            <a:picLocks noChangeAspect="1"/>
          </p:cNvPicPr>
          <p:nvPr/>
        </p:nvPicPr>
        <p:blipFill rotWithShape="1">
          <a:blip r:embed="rId3"/>
          <a:srcRect l="58310" t="407" r="23037" b="1085"/>
          <a:stretch/>
        </p:blipFill>
        <p:spPr>
          <a:xfrm>
            <a:off x="9511612" y="-23777"/>
            <a:ext cx="2677513" cy="6905553"/>
          </a:xfrm>
          <a:prstGeom prst="rect">
            <a:avLst/>
          </a:prstGeom>
        </p:spPr>
      </p:pic>
    </p:spTree>
    <p:extLst>
      <p:ext uri="{BB962C8B-B14F-4D97-AF65-F5344CB8AC3E}">
        <p14:creationId xmlns:p14="http://schemas.microsoft.com/office/powerpoint/2010/main" val="200971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NYSERDA – Commercial Sector</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302" y="1222544"/>
            <a:ext cx="8489210" cy="4355038"/>
          </a:xfrm>
          <a:prstGeom prst="rect">
            <a:avLst/>
          </a:prstGeom>
          <a:noFill/>
        </p:spPr>
        <p:txBody>
          <a:bodyPr wrap="square" lIns="0" tIns="0" rIns="0" bIns="45720" rtlCol="0" anchor="t">
            <a:spAutoFit/>
          </a:bodyPr>
          <a:lstStyle/>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Clean Green Schools: </a:t>
            </a:r>
            <a:r>
              <a:rPr lang="en-US" sz="2000" dirty="0">
                <a:solidFill>
                  <a:srgbClr val="002060"/>
                </a:solidFill>
                <a:latin typeface="Arial" panose="020B0604020202020204" pitchFamily="34" charset="0"/>
                <a:cs typeface="Arial" panose="020B0604020202020204" pitchFamily="34" charset="0"/>
              </a:rPr>
              <a:t>Funding for under-resourced public schools to decarbonize building portfolio and improve indoor air quality. Program Budget $59M available state-wide.</a:t>
            </a:r>
          </a:p>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Clean Green Campuses: </a:t>
            </a:r>
            <a:r>
              <a:rPr lang="en-US" sz="2000" dirty="0">
                <a:solidFill>
                  <a:srgbClr val="002060"/>
                </a:solidFill>
                <a:latin typeface="Arial" panose="020B0604020202020204" pitchFamily="34" charset="0"/>
                <a:cs typeface="Arial" panose="020B0604020202020204" pitchFamily="34" charset="0"/>
              </a:rPr>
              <a:t>Program and membership network dedicated to advancing clean energy across New York’s colleges and universities. Helps colleges identify strategies for reducing campus carbon footprint, provides access funding opportunities and resources, offers recognition for clean energy achievements.</a:t>
            </a:r>
            <a:endParaRPr lang="en-US" sz="2000" b="1" dirty="0">
              <a:solidFill>
                <a:srgbClr val="002060"/>
              </a:solidFill>
              <a:latin typeface="Arial" panose="020B0604020202020204" pitchFamily="34" charset="0"/>
              <a:cs typeface="Arial" panose="020B0604020202020204" pitchFamily="34" charset="0"/>
            </a:endParaRPr>
          </a:p>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Empire Building Challenge: </a:t>
            </a:r>
            <a:r>
              <a:rPr lang="en-US" sz="2000" dirty="0">
                <a:solidFill>
                  <a:srgbClr val="002060"/>
                </a:solidFill>
                <a:latin typeface="Arial" panose="020B0604020202020204" pitchFamily="34" charset="0"/>
                <a:cs typeface="Arial" panose="020B0604020202020204" pitchFamily="34" charset="0"/>
              </a:rPr>
              <a:t>Competitive funding for demonstration projects that illustrate repeatable pathways to phase out fossil fuel use and increase efficiency of existing large commercial and multifamily buildings. Please register to stay up to date on future competitive funding opportunities.</a:t>
            </a:r>
          </a:p>
        </p:txBody>
      </p:sp>
      <p:pic>
        <p:nvPicPr>
          <p:cNvPr id="5" name="Picture 4">
            <a:extLst>
              <a:ext uri="{FF2B5EF4-FFF2-40B4-BE49-F238E27FC236}">
                <a16:creationId xmlns:a16="http://schemas.microsoft.com/office/drawing/2014/main" id="{C9909424-7753-41B7-9526-20A93BBCB910}"/>
              </a:ext>
            </a:extLst>
          </p:cNvPr>
          <p:cNvPicPr>
            <a:picLocks noChangeAspect="1"/>
          </p:cNvPicPr>
          <p:nvPr/>
        </p:nvPicPr>
        <p:blipFill rotWithShape="1">
          <a:blip r:embed="rId3"/>
          <a:srcRect l="60698" t="14943" r="23389" b="12558"/>
          <a:stretch/>
        </p:blipFill>
        <p:spPr>
          <a:xfrm>
            <a:off x="9515925" y="0"/>
            <a:ext cx="2676076" cy="6858000"/>
          </a:xfrm>
          <a:prstGeom prst="rect">
            <a:avLst/>
          </a:prstGeom>
        </p:spPr>
      </p:pic>
    </p:spTree>
    <p:extLst>
      <p:ext uri="{BB962C8B-B14F-4D97-AF65-F5344CB8AC3E}">
        <p14:creationId xmlns:p14="http://schemas.microsoft.com/office/powerpoint/2010/main" val="196481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NYSERDA – Green Jobs Green New York</a:t>
              </a:r>
            </a:p>
          </p:txBody>
        </p:sp>
      </p:grpSp>
      <p:sp>
        <p:nvSpPr>
          <p:cNvPr id="18" name="TextBox 17">
            <a:extLst>
              <a:ext uri="{FF2B5EF4-FFF2-40B4-BE49-F238E27FC236}">
                <a16:creationId xmlns:a16="http://schemas.microsoft.com/office/drawing/2014/main" id="{8EE0D4EF-85C2-4FA4-B20D-05BFA54BE442}"/>
              </a:ext>
            </a:extLst>
          </p:cNvPr>
          <p:cNvSpPr txBox="1"/>
          <p:nvPr/>
        </p:nvSpPr>
        <p:spPr>
          <a:xfrm>
            <a:off x="495302" y="1222544"/>
            <a:ext cx="8764812" cy="4555093"/>
          </a:xfrm>
          <a:prstGeom prst="rect">
            <a:avLst/>
          </a:prstGeom>
          <a:noFill/>
        </p:spPr>
        <p:txBody>
          <a:bodyPr wrap="square" lIns="0" tIns="0" rIns="0" bIns="45720" rtlCol="0" anchor="t">
            <a:spAutoFit/>
          </a:bodyPr>
          <a:lstStyle/>
          <a:p>
            <a:pPr>
              <a:spcAft>
                <a:spcPts val="1200"/>
              </a:spcAft>
              <a:buClr>
                <a:schemeClr val="accent1">
                  <a:lumMod val="50000"/>
                </a:schemeClr>
              </a:buClr>
            </a:pPr>
            <a:r>
              <a:rPr lang="en-US" sz="2100" b="1" dirty="0">
                <a:solidFill>
                  <a:srgbClr val="002060"/>
                </a:solidFill>
                <a:latin typeface="Arial" panose="020B0604020202020204" pitchFamily="34" charset="0"/>
                <a:cs typeface="Arial" panose="020B0604020202020204" pitchFamily="34" charset="0"/>
              </a:rPr>
              <a:t>The GJGNY Program provides New Yorkers with access to energy assessments, installation services, low interest financing, and pathways to training for various green-collar careers.</a:t>
            </a:r>
          </a:p>
          <a:p>
            <a:pPr marL="285750"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Residential Energy Audit Program</a:t>
            </a:r>
            <a:r>
              <a:rPr lang="en-US" sz="2000" dirty="0">
                <a:solidFill>
                  <a:srgbClr val="002060"/>
                </a:solidFill>
                <a:latin typeface="Arial" panose="020B0604020202020204" pitchFamily="34" charset="0"/>
                <a:cs typeface="Arial" panose="020B0604020202020204" pitchFamily="34" charset="0"/>
              </a:rPr>
              <a:t> provides no cost home energy assessments.</a:t>
            </a:r>
          </a:p>
          <a:p>
            <a:pPr marL="285750"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Assisted Home Performance</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Program</a:t>
            </a:r>
            <a:r>
              <a:rPr lang="en-US" sz="2000" dirty="0">
                <a:solidFill>
                  <a:srgbClr val="002060"/>
                </a:solidFill>
                <a:latin typeface="Arial" panose="020B0604020202020204" pitchFamily="34" charset="0"/>
                <a:cs typeface="Arial" panose="020B0604020202020204" pitchFamily="34" charset="0"/>
              </a:rPr>
              <a:t> provides incentives and home energy assessments for income-eligible New Yorkers.</a:t>
            </a:r>
          </a:p>
          <a:p>
            <a:pPr marL="285750" indent="-285750">
              <a:spcAft>
                <a:spcPts val="1200"/>
              </a:spcAft>
              <a:buClr>
                <a:schemeClr val="accent1">
                  <a:lumMod val="50000"/>
                </a:schemeClr>
              </a:buClr>
              <a:buFont typeface="Wingdings" panose="05000000000000000000" pitchFamily="2" charset="2"/>
              <a:buChar char="§"/>
            </a:pPr>
            <a:r>
              <a:rPr lang="en-US" sz="2000" b="1" dirty="0">
                <a:solidFill>
                  <a:srgbClr val="002060"/>
                </a:solidFill>
                <a:latin typeface="Arial" panose="020B0604020202020204" pitchFamily="34" charset="0"/>
                <a:cs typeface="Arial" panose="020B0604020202020204" pitchFamily="34" charset="0"/>
              </a:rPr>
              <a:t>Residential energy efficiency loans</a:t>
            </a:r>
            <a:r>
              <a:rPr lang="en-US" sz="2000" dirty="0">
                <a:solidFill>
                  <a:srgbClr val="002060"/>
                </a:solidFill>
                <a:latin typeface="Arial" panose="020B0604020202020204" pitchFamily="34" charset="0"/>
                <a:cs typeface="Arial" panose="020B0604020202020204" pitchFamily="34" charset="0"/>
              </a:rPr>
              <a:t> for the purchase and installation of energy efficiency measures.</a:t>
            </a:r>
          </a:p>
          <a:p>
            <a:pPr marL="285750"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Photovoltaic (PV) Program</a:t>
            </a:r>
            <a:r>
              <a:rPr lang="en-US" sz="2000" dirty="0">
                <a:solidFill>
                  <a:srgbClr val="002060"/>
                </a:solidFill>
                <a:latin typeface="Arial" panose="020B0604020202020204" pitchFamily="34" charset="0"/>
                <a:cs typeface="Arial" panose="020B0604020202020204" pitchFamily="34" charset="0"/>
              </a:rPr>
              <a:t> provides incentives for solar </a:t>
            </a:r>
            <a:r>
              <a:rPr lang="en-US" sz="2000" dirty="0" err="1">
                <a:solidFill>
                  <a:srgbClr val="002060"/>
                </a:solidFill>
                <a:latin typeface="Arial" panose="020B0604020202020204" pitchFamily="34" charset="0"/>
                <a:cs typeface="Arial" panose="020B0604020202020204" pitchFamily="34" charset="0"/>
              </a:rPr>
              <a:t>PV+Storage</a:t>
            </a:r>
            <a:r>
              <a:rPr lang="en-US" sz="2000" dirty="0">
                <a:solidFill>
                  <a:srgbClr val="002060"/>
                </a:solidFill>
                <a:latin typeface="Arial" panose="020B0604020202020204" pitchFamily="34" charset="0"/>
                <a:cs typeface="Arial" panose="020B0604020202020204" pitchFamily="34" charset="0"/>
              </a:rPr>
              <a:t>.</a:t>
            </a:r>
          </a:p>
          <a:p>
            <a:pPr marL="285750" indent="-285750">
              <a:spcAft>
                <a:spcPts val="1200"/>
              </a:spcAft>
              <a:buClr>
                <a:schemeClr val="accent1">
                  <a:lumMod val="50000"/>
                </a:schemeClr>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purchase and installation of clean heating and cooling solutions like Air Source or Ground Source heat pumps.</a:t>
            </a:r>
          </a:p>
        </p:txBody>
      </p:sp>
      <p:pic>
        <p:nvPicPr>
          <p:cNvPr id="5" name="Picture 4">
            <a:extLst>
              <a:ext uri="{FF2B5EF4-FFF2-40B4-BE49-F238E27FC236}">
                <a16:creationId xmlns:a16="http://schemas.microsoft.com/office/drawing/2014/main" id="{C9909424-7753-41B7-9526-20A93BBCB910}"/>
              </a:ext>
            </a:extLst>
          </p:cNvPr>
          <p:cNvPicPr>
            <a:picLocks noChangeAspect="1"/>
          </p:cNvPicPr>
          <p:nvPr/>
        </p:nvPicPr>
        <p:blipFill rotWithShape="1">
          <a:blip r:embed="rId3"/>
          <a:srcRect l="60698" t="14943" r="23389" b="12558"/>
          <a:stretch/>
        </p:blipFill>
        <p:spPr>
          <a:xfrm>
            <a:off x="9515925" y="0"/>
            <a:ext cx="2676076" cy="6858000"/>
          </a:xfrm>
          <a:prstGeom prst="rect">
            <a:avLst/>
          </a:prstGeom>
        </p:spPr>
      </p:pic>
      <p:pic>
        <p:nvPicPr>
          <p:cNvPr id="6" name="Picture 5">
            <a:extLst>
              <a:ext uri="{FF2B5EF4-FFF2-40B4-BE49-F238E27FC236}">
                <a16:creationId xmlns:a16="http://schemas.microsoft.com/office/drawing/2014/main" id="{49504D5D-7E34-4707-83CD-8B30DF73A38F}"/>
              </a:ext>
            </a:extLst>
          </p:cNvPr>
          <p:cNvPicPr>
            <a:picLocks noChangeAspect="1"/>
          </p:cNvPicPr>
          <p:nvPr/>
        </p:nvPicPr>
        <p:blipFill rotWithShape="1">
          <a:blip r:embed="rId4"/>
          <a:srcRect l="6259" r="64462"/>
          <a:stretch/>
        </p:blipFill>
        <p:spPr>
          <a:xfrm>
            <a:off x="9513052" y="-4314"/>
            <a:ext cx="2678948" cy="6862313"/>
          </a:xfrm>
          <a:prstGeom prst="rect">
            <a:avLst/>
          </a:prstGeom>
        </p:spPr>
      </p:pic>
    </p:spTree>
    <p:extLst>
      <p:ext uri="{BB962C8B-B14F-4D97-AF65-F5344CB8AC3E}">
        <p14:creationId xmlns:p14="http://schemas.microsoft.com/office/powerpoint/2010/main" val="715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5D60B41-3DE3-609C-891B-E9447F9BCF29}"/>
              </a:ext>
            </a:extLst>
          </p:cNvPr>
          <p:cNvGrpSpPr/>
          <p:nvPr/>
        </p:nvGrpSpPr>
        <p:grpSpPr>
          <a:xfrm>
            <a:off x="9277094" y="5870878"/>
            <a:ext cx="2755210" cy="947634"/>
            <a:chOff x="11242880" y="6415088"/>
            <a:chExt cx="882156" cy="290768"/>
          </a:xfrm>
        </p:grpSpPr>
        <p:pic>
          <p:nvPicPr>
            <p:cNvPr id="25" name="Picture 24" descr="mediaContact">
              <a:extLst>
                <a:ext uri="{FF2B5EF4-FFF2-40B4-BE49-F238E27FC236}">
                  <a16:creationId xmlns:a16="http://schemas.microsoft.com/office/drawing/2014/main" id="{ED249BDC-FD0B-1324-328F-46C6A7BDF8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242880" y="6415088"/>
              <a:ext cx="753850" cy="290767"/>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3">
              <a:extLst>
                <a:ext uri="{FF2B5EF4-FFF2-40B4-BE49-F238E27FC236}">
                  <a16:creationId xmlns:a16="http://schemas.microsoft.com/office/drawing/2014/main" id="{69E7B6B8-9D9D-2325-41F1-D0A3B404DD2D}"/>
                </a:ext>
              </a:extLst>
            </p:cNvPr>
            <p:cNvSpPr txBox="1">
              <a:spLocks/>
            </p:cNvSpPr>
            <p:nvPr/>
          </p:nvSpPr>
          <p:spPr>
            <a:xfrm>
              <a:off x="11582400" y="6492876"/>
              <a:ext cx="542636" cy="21298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58CC6BB-C3D2-4223-AD7D-B48D1BB4495E}" type="slidenum">
                <a:rPr lang="en-US" sz="800" smtClean="0">
                  <a:solidFill>
                    <a:schemeClr val="accent1">
                      <a:lumMod val="50000"/>
                    </a:schemeClr>
                  </a:solidFill>
                  <a:latin typeface="Arial" panose="020B0604020202020204" pitchFamily="34" charset="0"/>
                  <a:cs typeface="Arial" panose="020B0604020202020204" pitchFamily="34" charset="0"/>
                </a:rPr>
                <a:pPr algn="r"/>
                <a:t>9</a:t>
              </a:fld>
              <a:endParaRPr lang="en-US" sz="800"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B47D9CA1-0731-4EFD-B579-14FFECA694B8}"/>
              </a:ext>
            </a:extLst>
          </p:cNvPr>
          <p:cNvGrpSpPr/>
          <p:nvPr/>
        </p:nvGrpSpPr>
        <p:grpSpPr>
          <a:xfrm>
            <a:off x="2875" y="-4313"/>
            <a:ext cx="12191999" cy="947635"/>
            <a:chOff x="2875" y="-4313"/>
            <a:chExt cx="12191999" cy="947635"/>
          </a:xfrm>
        </p:grpSpPr>
        <p:sp>
          <p:nvSpPr>
            <p:cNvPr id="9" name="Rectangle 8">
              <a:extLst>
                <a:ext uri="{FF2B5EF4-FFF2-40B4-BE49-F238E27FC236}">
                  <a16:creationId xmlns:a16="http://schemas.microsoft.com/office/drawing/2014/main" id="{F6840E37-71FD-4263-BB41-FFD574E824AE}"/>
                </a:ext>
              </a:extLst>
            </p:cNvPr>
            <p:cNvSpPr/>
            <p:nvPr/>
          </p:nvSpPr>
          <p:spPr>
            <a:xfrm>
              <a:off x="2875" y="-4313"/>
              <a:ext cx="12191999" cy="947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2554959-70EC-4F9A-BB5F-2DDF809C4F59}"/>
                </a:ext>
              </a:extLst>
            </p:cNvPr>
            <p:cNvSpPr txBox="1">
              <a:spLocks/>
            </p:cNvSpPr>
            <p:nvPr/>
          </p:nvSpPr>
          <p:spPr>
            <a:xfrm>
              <a:off x="495300" y="169398"/>
              <a:ext cx="11002509" cy="600212"/>
            </a:xfrm>
            <a:prstGeom prst="rect">
              <a:avLst/>
            </a:prstGeom>
          </p:spPr>
          <p:txBody>
            <a:bodyPr vert="horz" lIns="0" tIns="0" rIns="0" bIns="0" rtlCol="0" anchor="ctr" anchorCtr="0">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NYSERDA – Credit Enhancements</a:t>
              </a:r>
              <a:endParaRPr lang="en-US" sz="2800" b="1" i="1" dirty="0">
                <a:solidFill>
                  <a:schemeClr val="bg1"/>
                </a:solidFill>
                <a:latin typeface="Arial" panose="020B0604020202020204" pitchFamily="34" charset="0"/>
                <a:cs typeface="Arial" panose="020B0604020202020204" pitchFamily="34" charset="0"/>
              </a:endParaRPr>
            </a:p>
          </p:txBody>
        </p:sp>
      </p:grpSp>
      <p:sp>
        <p:nvSpPr>
          <p:cNvPr id="16" name="Content Placeholder 6">
            <a:extLst>
              <a:ext uri="{FF2B5EF4-FFF2-40B4-BE49-F238E27FC236}">
                <a16:creationId xmlns:a16="http://schemas.microsoft.com/office/drawing/2014/main" id="{57BFD160-DB89-4DD4-A963-03F1A26D008E}"/>
              </a:ext>
            </a:extLst>
          </p:cNvPr>
          <p:cNvSpPr txBox="1">
            <a:spLocks/>
          </p:cNvSpPr>
          <p:nvPr/>
        </p:nvSpPr>
        <p:spPr>
          <a:xfrm>
            <a:off x="994971" y="1573558"/>
            <a:ext cx="10202058" cy="4170562"/>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300"/>
              </a:spcAft>
              <a:buFont typeface="Arial" panose="020B0604020202020204" pitchFamily="34" charset="0"/>
              <a:buNone/>
              <a:defRPr sz="2400" b="1" kern="1200">
                <a:solidFill>
                  <a:schemeClr val="accent3"/>
                </a:solidFill>
                <a:latin typeface="+mj-lt"/>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200" kern="1200">
                <a:solidFill>
                  <a:schemeClr val="tx2"/>
                </a:solidFill>
                <a:latin typeface="+mn-lt"/>
                <a:ea typeface="+mn-ea"/>
                <a:cs typeface="+mn-cs"/>
              </a:defRPr>
            </a:lvl2pPr>
            <a:lvl3pPr marL="228600" indent="-228600" algn="l" defTabSz="914400" rtl="0" eaLnBrk="1" latinLnBrk="0" hangingPunct="1">
              <a:lnSpc>
                <a:spcPct val="90000"/>
              </a:lnSpc>
              <a:spcBef>
                <a:spcPts val="600"/>
              </a:spcBef>
              <a:buClr>
                <a:schemeClr val="tx2"/>
              </a:buClr>
              <a:buFont typeface="Roboto Lt" pitchFamily="2" charset="0"/>
              <a:buChar char="&gt;"/>
              <a:defRPr sz="2200" kern="1200">
                <a:solidFill>
                  <a:schemeClr val="tx2"/>
                </a:solidFill>
                <a:latin typeface="+mn-lt"/>
                <a:ea typeface="+mn-ea"/>
                <a:cs typeface="+mn-cs"/>
              </a:defRPr>
            </a:lvl3pPr>
            <a:lvl4pPr marL="457200" indent="-228600" algn="l" defTabSz="914400" rtl="0" eaLnBrk="1" latinLnBrk="0" hangingPunct="1">
              <a:lnSpc>
                <a:spcPct val="90000"/>
              </a:lnSpc>
              <a:spcBef>
                <a:spcPts val="300"/>
              </a:spcBef>
              <a:buClr>
                <a:schemeClr val="tx2"/>
              </a:buClr>
              <a:buFont typeface="Arial" panose="020B0604020202020204" pitchFamily="34" charset="0"/>
              <a:buChar char="•"/>
              <a:defRPr sz="2000" kern="1200">
                <a:solidFill>
                  <a:schemeClr val="tx2"/>
                </a:solidFill>
                <a:latin typeface="+mn-lt"/>
                <a:ea typeface="+mn-ea"/>
                <a:cs typeface="+mn-cs"/>
              </a:defRPr>
            </a:lvl4pPr>
            <a:lvl5pPr marL="822960" indent="-228600" algn="l" defTabSz="914400" rtl="0" eaLnBrk="1" latinLnBrk="0" hangingPunct="1">
              <a:lnSpc>
                <a:spcPct val="90000"/>
              </a:lnSpc>
              <a:spcBef>
                <a:spcPts val="300"/>
              </a:spcBef>
              <a:buFont typeface="Roboto Lt"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Arial" panose="020B0604020202020204" pitchFamily="34" charset="0"/>
                <a:cs typeface="Arial" panose="020B0604020202020204" pitchFamily="34" charset="0"/>
              </a:rPr>
              <a:t>Loan Loss Reserve</a:t>
            </a:r>
            <a:endParaRPr lang="en-US"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b="0" dirty="0">
                <a:solidFill>
                  <a:srgbClr val="002060"/>
                </a:solidFill>
                <a:latin typeface="Arial" panose="020B0604020202020204" pitchFamily="34" charset="0"/>
                <a:cs typeface="Arial" panose="020B0604020202020204" pitchFamily="34" charset="0"/>
              </a:rPr>
              <a:t>The Loan Loss Reserve fund is in the form of a credit enhancement, provided at no cost to lenders or their customers. </a:t>
            </a:r>
          </a:p>
          <a:p>
            <a:pPr marL="342900" indent="-342900">
              <a:buFont typeface="Wingdings" panose="05000000000000000000" pitchFamily="2" charset="2"/>
              <a:buChar char="§"/>
            </a:pPr>
            <a:r>
              <a:rPr lang="en-US" sz="2000" b="0" dirty="0">
                <a:solidFill>
                  <a:srgbClr val="002060"/>
                </a:solidFill>
                <a:latin typeface="Arial" panose="020B0604020202020204" pitchFamily="34" charset="0"/>
                <a:cs typeface="Arial" panose="020B0604020202020204" pitchFamily="34" charset="0"/>
              </a:rPr>
              <a:t>The program supports a wide variety of clean energy projects, and covers up to 90% of Qualifying Eligible Losses on the remaining loan balance in the event of a default. </a:t>
            </a:r>
          </a:p>
          <a:p>
            <a:pPr marL="342900" indent="-342900">
              <a:buFont typeface="Wingdings" panose="05000000000000000000" pitchFamily="2" charset="2"/>
              <a:buChar char="§"/>
            </a:pPr>
            <a:r>
              <a:rPr lang="en-US" sz="2000" b="0" dirty="0">
                <a:solidFill>
                  <a:srgbClr val="002060"/>
                </a:solidFill>
                <a:latin typeface="Arial" panose="020B0604020202020204" pitchFamily="34" charset="0"/>
                <a:cs typeface="Arial" panose="020B0604020202020204" pitchFamily="34" charset="0"/>
              </a:rPr>
              <a:t>This added risk mitigation allows you to approve a wider set of customers or offer more competitive rates and terms.</a:t>
            </a:r>
          </a:p>
          <a:p>
            <a:pPr marL="342900" indent="-342900">
              <a:buFont typeface="Wingdings" panose="05000000000000000000" pitchFamily="2" charset="2"/>
              <a:buChar char="§"/>
            </a:pPr>
            <a:r>
              <a:rPr lang="en-US" sz="2000" b="0" dirty="0">
                <a:solidFill>
                  <a:srgbClr val="002060"/>
                </a:solidFill>
                <a:latin typeface="Arial" panose="020B0604020202020204" pitchFamily="34" charset="0"/>
                <a:cs typeface="Arial" panose="020B0604020202020204" pitchFamily="34" charset="0"/>
              </a:rPr>
              <a:t>Ideal for qualified financing lenders—including local and regional banks, community-based lenders, and other financial firms—that will develop financing products related to energy efficiency upgrades for residential, multifamily, small businesses and non-profit organizations. </a:t>
            </a:r>
          </a:p>
          <a:p>
            <a:pPr marL="342900" indent="-342900">
              <a:buFont typeface="Wingdings" panose="05000000000000000000" pitchFamily="2" charset="2"/>
              <a:buChar char="§"/>
            </a:pPr>
            <a:endParaRPr lang="en-US" sz="2000" b="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b="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369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id="{DE230413-9313-4755-B4A8-FAC542796428}" vid="{1E7609D0-1AC2-49A6-9AC0-9DDACB3EDB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875</Words>
  <Application>Microsoft Office PowerPoint</Application>
  <PresentationFormat>Widescreen</PresentationFormat>
  <Paragraphs>109</Paragraphs>
  <Slides>13</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Arial Nova</vt:lpstr>
      <vt:lpstr>Avenir Next LT Pro</vt:lpstr>
      <vt:lpstr>Calibri</vt:lpstr>
      <vt:lpstr>Calibri Light</vt:lpstr>
      <vt:lpstr>proxima nova</vt:lpstr>
      <vt:lpstr>Roboto</vt:lpstr>
      <vt:lpstr>Roboto Lt</vt:lpstr>
      <vt:lpstr>Wingdings</vt:lpstr>
      <vt:lpstr>Office Theme</vt:lpstr>
      <vt:lpstr>2_Custom Design</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Moriarta, Courtney (NYSERDA)</dc:creator>
  <cp:lastModifiedBy>Aguirre-Torres, Luis (NYSERDA)</cp:lastModifiedBy>
  <cp:revision>8</cp:revision>
  <cp:lastPrinted>2023-03-21T21:19:42Z</cp:lastPrinted>
  <dcterms:created xsi:type="dcterms:W3CDTF">2023-01-04T14:11:30Z</dcterms:created>
  <dcterms:modified xsi:type="dcterms:W3CDTF">2023-11-14T14:52:14Z</dcterms:modified>
</cp:coreProperties>
</file>